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269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E2A30-BF7B-49F4-9D38-F0436F202F7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44A1EC0-62B8-4A48-8E4C-5C96A617ADFA}">
      <dgm:prSet phldrT="[Texto]"/>
      <dgm:spPr/>
      <dgm:t>
        <a:bodyPr/>
        <a:lstStyle/>
        <a:p>
          <a:r>
            <a:rPr lang="es-PE" b="1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Explicar el uso del algoritmo  del método húngaro, para determinar la asignación optima de recursos </a:t>
          </a:r>
          <a:endParaRPr lang="es-PE" b="1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DF9A9563-1CF9-492B-97B5-B980725D76F8}" type="parTrans" cxnId="{9C7E85BA-B613-4B85-8EB2-F973B285D4AA}">
      <dgm:prSet/>
      <dgm:spPr/>
      <dgm:t>
        <a:bodyPr/>
        <a:lstStyle/>
        <a:p>
          <a:endParaRPr lang="es-PE"/>
        </a:p>
      </dgm:t>
    </dgm:pt>
    <dgm:pt modelId="{E18C6600-8735-465B-A9B4-CDCAF61656AF}" type="sibTrans" cxnId="{9C7E85BA-B613-4B85-8EB2-F973B285D4AA}">
      <dgm:prSet/>
      <dgm:spPr/>
      <dgm:t>
        <a:bodyPr/>
        <a:lstStyle/>
        <a:p>
          <a:endParaRPr lang="es-PE"/>
        </a:p>
      </dgm:t>
    </dgm:pt>
    <dgm:pt modelId="{13DE56A2-F782-4DC4-BE02-D49D0C2746FF}">
      <dgm:prSet phldrT="[Texto]"/>
      <dgm:spPr/>
      <dgm:t>
        <a:bodyPr/>
        <a:lstStyle/>
        <a:p>
          <a:r>
            <a:rPr lang="es-PE" b="0" i="0" dirty="0" smtClean="0">
              <a:solidFill>
                <a:srgbClr val="7030A0"/>
              </a:solidFill>
            </a:rPr>
            <a:t>El objetivo del modelo es determinar la asignación de costo mínimo de trabajadores a puestos</a:t>
          </a:r>
          <a:endParaRPr lang="es-PE" dirty="0">
            <a:solidFill>
              <a:srgbClr val="7030A0"/>
            </a:solidFill>
          </a:endParaRPr>
        </a:p>
      </dgm:t>
    </dgm:pt>
    <dgm:pt modelId="{B78FDAF8-9DB7-4049-92C8-9523430DA3C9}" type="parTrans" cxnId="{DAAD3890-1C85-472C-8A46-03CCDAA977CB}">
      <dgm:prSet/>
      <dgm:spPr/>
      <dgm:t>
        <a:bodyPr/>
        <a:lstStyle/>
        <a:p>
          <a:endParaRPr lang="es-PE"/>
        </a:p>
      </dgm:t>
    </dgm:pt>
    <dgm:pt modelId="{E17EFE45-A718-4B77-8F92-A057CDF04C8C}" type="sibTrans" cxnId="{DAAD3890-1C85-472C-8A46-03CCDAA977CB}">
      <dgm:prSet/>
      <dgm:spPr/>
      <dgm:t>
        <a:bodyPr/>
        <a:lstStyle/>
        <a:p>
          <a:endParaRPr lang="es-PE"/>
        </a:p>
      </dgm:t>
    </dgm:pt>
    <dgm:pt modelId="{60AEA9EF-2213-4872-A7CC-DE934D57A802}" type="pres">
      <dgm:prSet presAssocID="{8A2E2A30-BF7B-49F4-9D38-F0436F202F7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527719BD-4585-4EB9-9666-210ED8EDC183}" type="pres">
      <dgm:prSet presAssocID="{944A1EC0-62B8-4A48-8E4C-5C96A617ADFA}" presName="comp" presStyleCnt="0"/>
      <dgm:spPr/>
    </dgm:pt>
    <dgm:pt modelId="{50848ED3-D33E-4742-9072-B5D3CCD1A40D}" type="pres">
      <dgm:prSet presAssocID="{944A1EC0-62B8-4A48-8E4C-5C96A617ADFA}" presName="box" presStyleLbl="node1" presStyleIdx="0" presStyleCnt="2"/>
      <dgm:spPr/>
      <dgm:t>
        <a:bodyPr/>
        <a:lstStyle/>
        <a:p>
          <a:endParaRPr lang="es-PE"/>
        </a:p>
      </dgm:t>
    </dgm:pt>
    <dgm:pt modelId="{7196B048-7185-4CC5-924E-BF8FB5A9EAA5}" type="pres">
      <dgm:prSet presAssocID="{944A1EC0-62B8-4A48-8E4C-5C96A617ADFA}" presName="img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5DB1259-2155-4774-8A22-5E83CC2A5E91}" type="pres">
      <dgm:prSet presAssocID="{944A1EC0-62B8-4A48-8E4C-5C96A617ADFA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4B279F-59D3-497F-B73B-E4DD76872C16}" type="pres">
      <dgm:prSet presAssocID="{E18C6600-8735-465B-A9B4-CDCAF61656AF}" presName="spacer" presStyleCnt="0"/>
      <dgm:spPr/>
    </dgm:pt>
    <dgm:pt modelId="{47131262-BF4C-4567-906D-83C919E13A89}" type="pres">
      <dgm:prSet presAssocID="{13DE56A2-F782-4DC4-BE02-D49D0C2746FF}" presName="comp" presStyleCnt="0"/>
      <dgm:spPr/>
    </dgm:pt>
    <dgm:pt modelId="{0CDBBE0C-94B7-426E-A4FC-390E8D55D2F4}" type="pres">
      <dgm:prSet presAssocID="{13DE56A2-F782-4DC4-BE02-D49D0C2746FF}" presName="box" presStyleLbl="node1" presStyleIdx="1" presStyleCnt="2"/>
      <dgm:spPr/>
      <dgm:t>
        <a:bodyPr/>
        <a:lstStyle/>
        <a:p>
          <a:endParaRPr lang="es-PE"/>
        </a:p>
      </dgm:t>
    </dgm:pt>
    <dgm:pt modelId="{B176C547-A6D7-46CE-8139-973CEA7C47BD}" type="pres">
      <dgm:prSet presAssocID="{13DE56A2-F782-4DC4-BE02-D49D0C2746FF}" presName="img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1C570C6-1339-4379-8E69-CBCBC4004D71}" type="pres">
      <dgm:prSet presAssocID="{13DE56A2-F782-4DC4-BE02-D49D0C2746F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A22FD7F-199B-4591-A35E-77BA05D46911}" type="presOf" srcId="{13DE56A2-F782-4DC4-BE02-D49D0C2746FF}" destId="{31C570C6-1339-4379-8E69-CBCBC4004D71}" srcOrd="1" destOrd="0" presId="urn:microsoft.com/office/officeart/2005/8/layout/vList4"/>
    <dgm:cxn modelId="{E0B7A220-7887-49B6-8AFF-610967857672}" type="presOf" srcId="{13DE56A2-F782-4DC4-BE02-D49D0C2746FF}" destId="{0CDBBE0C-94B7-426E-A4FC-390E8D55D2F4}" srcOrd="0" destOrd="0" presId="urn:microsoft.com/office/officeart/2005/8/layout/vList4"/>
    <dgm:cxn modelId="{9C7E85BA-B613-4B85-8EB2-F973B285D4AA}" srcId="{8A2E2A30-BF7B-49F4-9D38-F0436F202F7D}" destId="{944A1EC0-62B8-4A48-8E4C-5C96A617ADFA}" srcOrd="0" destOrd="0" parTransId="{DF9A9563-1CF9-492B-97B5-B980725D76F8}" sibTransId="{E18C6600-8735-465B-A9B4-CDCAF61656AF}"/>
    <dgm:cxn modelId="{DAAD3890-1C85-472C-8A46-03CCDAA977CB}" srcId="{8A2E2A30-BF7B-49F4-9D38-F0436F202F7D}" destId="{13DE56A2-F782-4DC4-BE02-D49D0C2746FF}" srcOrd="1" destOrd="0" parTransId="{B78FDAF8-9DB7-4049-92C8-9523430DA3C9}" sibTransId="{E17EFE45-A718-4B77-8F92-A057CDF04C8C}"/>
    <dgm:cxn modelId="{995CCCB3-CF6F-448C-A50E-F4EA6C777D69}" type="presOf" srcId="{944A1EC0-62B8-4A48-8E4C-5C96A617ADFA}" destId="{50848ED3-D33E-4742-9072-B5D3CCD1A40D}" srcOrd="0" destOrd="0" presId="urn:microsoft.com/office/officeart/2005/8/layout/vList4"/>
    <dgm:cxn modelId="{DCAD8C95-3A9A-4623-BEB4-EE4A5427CDE8}" type="presOf" srcId="{944A1EC0-62B8-4A48-8E4C-5C96A617ADFA}" destId="{85DB1259-2155-4774-8A22-5E83CC2A5E91}" srcOrd="1" destOrd="0" presId="urn:microsoft.com/office/officeart/2005/8/layout/vList4"/>
    <dgm:cxn modelId="{89CBA431-9303-4F69-9FF3-6EB970CB2223}" type="presOf" srcId="{8A2E2A30-BF7B-49F4-9D38-F0436F202F7D}" destId="{60AEA9EF-2213-4872-A7CC-DE934D57A802}" srcOrd="0" destOrd="0" presId="urn:microsoft.com/office/officeart/2005/8/layout/vList4"/>
    <dgm:cxn modelId="{45748870-31A9-450C-AFDD-4F4452492734}" type="presParOf" srcId="{60AEA9EF-2213-4872-A7CC-DE934D57A802}" destId="{527719BD-4585-4EB9-9666-210ED8EDC183}" srcOrd="0" destOrd="0" presId="urn:microsoft.com/office/officeart/2005/8/layout/vList4"/>
    <dgm:cxn modelId="{49902C9F-7E35-48BA-A05B-DD685A22592F}" type="presParOf" srcId="{527719BD-4585-4EB9-9666-210ED8EDC183}" destId="{50848ED3-D33E-4742-9072-B5D3CCD1A40D}" srcOrd="0" destOrd="0" presId="urn:microsoft.com/office/officeart/2005/8/layout/vList4"/>
    <dgm:cxn modelId="{0E79C313-7BBC-4FBD-BF7B-DEF60B062834}" type="presParOf" srcId="{527719BD-4585-4EB9-9666-210ED8EDC183}" destId="{7196B048-7185-4CC5-924E-BF8FB5A9EAA5}" srcOrd="1" destOrd="0" presId="urn:microsoft.com/office/officeart/2005/8/layout/vList4"/>
    <dgm:cxn modelId="{D3114086-3746-48C1-9D71-0AC1F4A484C6}" type="presParOf" srcId="{527719BD-4585-4EB9-9666-210ED8EDC183}" destId="{85DB1259-2155-4774-8A22-5E83CC2A5E91}" srcOrd="2" destOrd="0" presId="urn:microsoft.com/office/officeart/2005/8/layout/vList4"/>
    <dgm:cxn modelId="{00B21FD1-E02B-4A3D-9EA1-542F7EE497E4}" type="presParOf" srcId="{60AEA9EF-2213-4872-A7CC-DE934D57A802}" destId="{AB4B279F-59D3-497F-B73B-E4DD76872C16}" srcOrd="1" destOrd="0" presId="urn:microsoft.com/office/officeart/2005/8/layout/vList4"/>
    <dgm:cxn modelId="{B26DE3C6-7DD4-40DB-9E2B-1F609F472C49}" type="presParOf" srcId="{60AEA9EF-2213-4872-A7CC-DE934D57A802}" destId="{47131262-BF4C-4567-906D-83C919E13A89}" srcOrd="2" destOrd="0" presId="urn:microsoft.com/office/officeart/2005/8/layout/vList4"/>
    <dgm:cxn modelId="{8148D88A-CC4B-440C-A64C-FBECEDAD09ED}" type="presParOf" srcId="{47131262-BF4C-4567-906D-83C919E13A89}" destId="{0CDBBE0C-94B7-426E-A4FC-390E8D55D2F4}" srcOrd="0" destOrd="0" presId="urn:microsoft.com/office/officeart/2005/8/layout/vList4"/>
    <dgm:cxn modelId="{40A91A95-733E-4C2B-8DED-47E8688D9762}" type="presParOf" srcId="{47131262-BF4C-4567-906D-83C919E13A89}" destId="{B176C547-A6D7-46CE-8139-973CEA7C47BD}" srcOrd="1" destOrd="0" presId="urn:microsoft.com/office/officeart/2005/8/layout/vList4"/>
    <dgm:cxn modelId="{81B29FFE-1329-4A1E-8768-7F2119CB05E6}" type="presParOf" srcId="{47131262-BF4C-4567-906D-83C919E13A89}" destId="{31C570C6-1339-4379-8E69-CBCBC4004D7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48ED3-D33E-4742-9072-B5D3CCD1A40D}">
      <dsp:nvSpPr>
        <dsp:cNvPr id="0" name=""/>
        <dsp:cNvSpPr/>
      </dsp:nvSpPr>
      <dsp:spPr>
        <a:xfrm>
          <a:off x="0" y="0"/>
          <a:ext cx="6096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Explicar el uso del algoritmo  del método húngaro, para determinar la asignación optima de recursos </a:t>
          </a:r>
          <a:endParaRPr lang="es-PE" sz="3000" b="1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412676" y="0"/>
        <a:ext cx="4683323" cy="1934765"/>
      </dsp:txXfrm>
    </dsp:sp>
    <dsp:sp modelId="{7196B048-7185-4CC5-924E-BF8FB5A9EAA5}">
      <dsp:nvSpPr>
        <dsp:cNvPr id="0" name=""/>
        <dsp:cNvSpPr/>
      </dsp:nvSpPr>
      <dsp:spPr>
        <a:xfrm>
          <a:off x="193476" y="193476"/>
          <a:ext cx="1219200" cy="15478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BBE0C-94B7-426E-A4FC-390E8D55D2F4}">
      <dsp:nvSpPr>
        <dsp:cNvPr id="0" name=""/>
        <dsp:cNvSpPr/>
      </dsp:nvSpPr>
      <dsp:spPr>
        <a:xfrm>
          <a:off x="0" y="2128242"/>
          <a:ext cx="6096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0" i="0" kern="1200" dirty="0" smtClean="0">
              <a:solidFill>
                <a:srgbClr val="7030A0"/>
              </a:solidFill>
            </a:rPr>
            <a:t>El objetivo del modelo es determinar la asignación de costo mínimo de trabajadores a puestos</a:t>
          </a:r>
          <a:endParaRPr lang="es-PE" sz="3000" kern="1200" dirty="0">
            <a:solidFill>
              <a:srgbClr val="7030A0"/>
            </a:solidFill>
          </a:endParaRPr>
        </a:p>
      </dsp:txBody>
      <dsp:txXfrm>
        <a:off x="1412676" y="2128242"/>
        <a:ext cx="4683323" cy="1934765"/>
      </dsp:txXfrm>
    </dsp:sp>
    <dsp:sp modelId="{B176C547-A6D7-46CE-8139-973CEA7C47BD}">
      <dsp:nvSpPr>
        <dsp:cNvPr id="0" name=""/>
        <dsp:cNvSpPr/>
      </dsp:nvSpPr>
      <dsp:spPr>
        <a:xfrm>
          <a:off x="193476" y="2321718"/>
          <a:ext cx="1219200" cy="15478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6A4D-106B-4A97-9019-5D60F8340C08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7D81-FD2F-4932-B2C1-BCE7A1BED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27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>
                <a:solidFill>
                  <a:prstClr val="black"/>
                </a:solidFill>
              </a:rPr>
              <a:pPr/>
              <a:t>1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46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268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72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4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9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8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9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0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0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190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26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38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782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804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827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192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1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494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90F9-3A94-4C8F-98D2-88A8539F0D3D}" type="datetimeFigureOut">
              <a:rPr lang="es-PE" smtClean="0"/>
              <a:t>19/08/2017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E6B0-05FE-4A25-A540-DFDE9B57E3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5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7864" y="1412776"/>
            <a:ext cx="4752528" cy="2133453"/>
          </a:xfrm>
        </p:spPr>
        <p:txBody>
          <a:bodyPr anchor="ctr"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  <a:t>Problema  de Asignación</a:t>
            </a:r>
            <a:br>
              <a:rPr lang="es-ES" sz="4800" b="1" dirty="0" smtClean="0">
                <a:solidFill>
                  <a:srgbClr val="00B0F0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" sz="3100" b="1" dirty="0" smtClean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(método húngaro)</a:t>
            </a:r>
            <a:endParaRPr lang="es-ES_tradnl" sz="3100" dirty="0">
              <a:solidFill>
                <a:srgbClr val="FFFF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27584" y="1556792"/>
            <a:ext cx="23230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0" smtClean="0">
                <a:solidFill>
                  <a:srgbClr val="FFFF00"/>
                </a:solidFill>
                <a:latin typeface="Arial Black" pitchFamily="34" charset="0"/>
              </a:rPr>
              <a:t>8</a:t>
            </a:r>
            <a:endParaRPr lang="es-PE" sz="25000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1026" name="Picture 2" descr="Resultado de imagen para modelo de asignacion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1"/>
          <a:stretch/>
        </p:blipFill>
        <p:spPr bwMode="auto">
          <a:xfrm>
            <a:off x="4758680" y="3518530"/>
            <a:ext cx="2276475" cy="1870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5 CuadroTexto"/>
          <p:cNvSpPr txBox="1"/>
          <p:nvPr/>
        </p:nvSpPr>
        <p:spPr>
          <a:xfrm>
            <a:off x="3347864" y="5805264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FFC000"/>
                </a:solidFill>
              </a:rPr>
              <a:t>Semana 8  - Unidad II</a:t>
            </a:r>
            <a:endParaRPr lang="es-PE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116633"/>
            <a:ext cx="5544616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LP OPTIMUM FOUND AT STEP      9</a:t>
            </a:r>
          </a:p>
          <a:p>
            <a:endParaRPr lang="en-US" sz="1200" dirty="0"/>
          </a:p>
          <a:p>
            <a:r>
              <a:rPr lang="en-US" sz="1200" dirty="0"/>
              <a:t>        OBJECTIVE FUNCTION VALUE</a:t>
            </a:r>
          </a:p>
          <a:p>
            <a:endParaRPr lang="en-US" sz="1200" dirty="0"/>
          </a:p>
          <a:p>
            <a:r>
              <a:rPr lang="en-US" sz="1200" dirty="0"/>
              <a:t>        1</a:t>
            </a:r>
            <a:r>
              <a:rPr lang="en-US" sz="1200" b="1" dirty="0">
                <a:solidFill>
                  <a:srgbClr val="C00000"/>
                </a:solidFill>
              </a:rPr>
              <a:t>)      68.00000</a:t>
            </a:r>
          </a:p>
          <a:p>
            <a:endParaRPr lang="en-US" sz="1200" dirty="0"/>
          </a:p>
          <a:p>
            <a:r>
              <a:rPr lang="en-US" sz="1200" dirty="0"/>
              <a:t>  VARIABLE        VALUE          REDUCED COST</a:t>
            </a:r>
          </a:p>
          <a:p>
            <a:r>
              <a:rPr lang="en-US" sz="1200" dirty="0"/>
              <a:t>       X11         1.000000          0.000000</a:t>
            </a:r>
          </a:p>
          <a:p>
            <a:r>
              <a:rPr lang="en-US" sz="1200" dirty="0"/>
              <a:t>       X12         0.000000          1.000000</a:t>
            </a:r>
          </a:p>
          <a:p>
            <a:r>
              <a:rPr lang="en-US" sz="1200" dirty="0"/>
              <a:t>       X13         0.000000          1.000000</a:t>
            </a:r>
          </a:p>
          <a:p>
            <a:r>
              <a:rPr lang="en-US" sz="1200" dirty="0"/>
              <a:t>       X14         0.000000          0.000000</a:t>
            </a:r>
          </a:p>
          <a:p>
            <a:r>
              <a:rPr lang="en-US" sz="1200" dirty="0"/>
              <a:t>       X21         0.000000          3.000000</a:t>
            </a:r>
          </a:p>
          <a:p>
            <a:r>
              <a:rPr lang="en-US" sz="1200" dirty="0"/>
              <a:t>       X22         0.000000          1.000000</a:t>
            </a:r>
          </a:p>
          <a:p>
            <a:r>
              <a:rPr lang="en-US" sz="1200" dirty="0"/>
              <a:t>       X23         0.000000          2.000000</a:t>
            </a:r>
          </a:p>
          <a:p>
            <a:r>
              <a:rPr lang="en-US" sz="1200" dirty="0"/>
              <a:t>       X24         1.000000          0.000000</a:t>
            </a:r>
          </a:p>
          <a:p>
            <a:r>
              <a:rPr lang="en-US" sz="1200" dirty="0"/>
              <a:t>       X31         0.000000          0.000000</a:t>
            </a:r>
          </a:p>
          <a:p>
            <a:r>
              <a:rPr lang="en-US" sz="1200" dirty="0"/>
              <a:t>       X32         0.000000          1.000000</a:t>
            </a:r>
          </a:p>
          <a:p>
            <a:r>
              <a:rPr lang="en-US" sz="1200" dirty="0"/>
              <a:t>       X33         1.000000          0.000000</a:t>
            </a:r>
          </a:p>
          <a:p>
            <a:r>
              <a:rPr lang="en-US" sz="1200" dirty="0"/>
              <a:t>       X34         0.000000          0.000000</a:t>
            </a:r>
          </a:p>
          <a:p>
            <a:r>
              <a:rPr lang="en-US" sz="1200" dirty="0"/>
              <a:t>       X41         0.000000          0.000000</a:t>
            </a:r>
          </a:p>
          <a:p>
            <a:r>
              <a:rPr lang="en-US" sz="1200" dirty="0"/>
              <a:t>       X42         1.000000          0.000000</a:t>
            </a:r>
          </a:p>
          <a:p>
            <a:r>
              <a:rPr lang="en-US" sz="1200" dirty="0"/>
              <a:t>       X43         0.000000          1.000000</a:t>
            </a:r>
          </a:p>
          <a:p>
            <a:r>
              <a:rPr lang="en-US" sz="1200" dirty="0"/>
              <a:t>       X44         0.000000          0.000000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ROW   SLACK OR SURPLUS     DUAL PRICES</a:t>
            </a:r>
          </a:p>
          <a:p>
            <a:r>
              <a:rPr lang="en-US" sz="1200" dirty="0"/>
              <a:t>        2)         0.000000          6.000000</a:t>
            </a:r>
          </a:p>
          <a:p>
            <a:r>
              <a:rPr lang="en-US" sz="1200" dirty="0"/>
              <a:t>        3)         0.000000         10.000000</a:t>
            </a:r>
          </a:p>
          <a:p>
            <a:r>
              <a:rPr lang="en-US" sz="1200" dirty="0"/>
              <a:t>        4)         0.000000         10.000000</a:t>
            </a:r>
          </a:p>
          <a:p>
            <a:r>
              <a:rPr lang="en-US" sz="1200" dirty="0"/>
              <a:t>        5)         0.000000          0.000000</a:t>
            </a:r>
          </a:p>
          <a:p>
            <a:r>
              <a:rPr lang="en-US" sz="1200" dirty="0"/>
              <a:t>        6)         0.000000        -21.000000</a:t>
            </a:r>
          </a:p>
          <a:p>
            <a:r>
              <a:rPr lang="en-US" sz="1200" dirty="0"/>
              <a:t>        7)         0.000000        -24.000000</a:t>
            </a:r>
          </a:p>
          <a:p>
            <a:r>
              <a:rPr lang="en-US" sz="1200" dirty="0"/>
              <a:t>        8)         0.000000        -25.000000</a:t>
            </a:r>
          </a:p>
          <a:p>
            <a:r>
              <a:rPr lang="en-US" sz="1200" dirty="0"/>
              <a:t>        9)         0.000000        -24.000000</a:t>
            </a:r>
          </a:p>
          <a:p>
            <a:endParaRPr lang="en-US" sz="1200" dirty="0"/>
          </a:p>
          <a:p>
            <a:r>
              <a:rPr lang="en-US" sz="1200" dirty="0"/>
              <a:t> NO. ITERATIONS=       9</a:t>
            </a:r>
          </a:p>
        </p:txBody>
      </p:sp>
    </p:spTree>
    <p:extLst>
      <p:ext uri="{BB962C8B-B14F-4D97-AF65-F5344CB8AC3E}">
        <p14:creationId xmlns:p14="http://schemas.microsoft.com/office/powerpoint/2010/main" val="14651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26064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. CASO: </a:t>
            </a:r>
            <a:r>
              <a:rPr lang="es-PE" dirty="0" smtClean="0"/>
              <a:t>Se </a:t>
            </a:r>
            <a:r>
              <a:rPr lang="es-PE" dirty="0"/>
              <a:t>desea asignar 4 máquinas a 4 lugares posibles. A continuación se presentan los costos asociados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90652"/>
              </p:ext>
            </p:extLst>
          </p:nvPr>
        </p:nvGraphicFramePr>
        <p:xfrm>
          <a:off x="1475656" y="1052736"/>
          <a:ext cx="3384376" cy="1565148"/>
        </p:xfrm>
        <a:graphic>
          <a:graphicData uri="http://schemas.openxmlformats.org/drawingml/2006/table">
            <a:tbl>
              <a:tblPr/>
              <a:tblGrid>
                <a:gridCol w="1080120"/>
                <a:gridCol w="576064"/>
                <a:gridCol w="629279"/>
                <a:gridCol w="450841"/>
                <a:gridCol w="648072"/>
              </a:tblGrid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Maq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/lugar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33929"/>
              </p:ext>
            </p:extLst>
          </p:nvPr>
        </p:nvGraphicFramePr>
        <p:xfrm>
          <a:off x="5076056" y="1113179"/>
          <a:ext cx="3384376" cy="1565148"/>
        </p:xfrm>
        <a:graphic>
          <a:graphicData uri="http://schemas.openxmlformats.org/drawingml/2006/table">
            <a:tbl>
              <a:tblPr/>
              <a:tblGrid>
                <a:gridCol w="1080120"/>
                <a:gridCol w="576064"/>
                <a:gridCol w="629279"/>
                <a:gridCol w="450841"/>
                <a:gridCol w="648072"/>
              </a:tblGrid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Maq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/lugar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755576" y="3068960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Paso 1: Al igual que en el ejemplo anterior restamos cada columna del menor elemento y luego con la matriz resultante hacemos lo mismo pero por fila. La matriz resulta como se muestra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77555"/>
              </p:ext>
            </p:extLst>
          </p:nvPr>
        </p:nvGraphicFramePr>
        <p:xfrm>
          <a:off x="1406073" y="4437112"/>
          <a:ext cx="3384376" cy="1565148"/>
        </p:xfrm>
        <a:graphic>
          <a:graphicData uri="http://schemas.openxmlformats.org/drawingml/2006/table">
            <a:tbl>
              <a:tblPr/>
              <a:tblGrid>
                <a:gridCol w="1080120"/>
                <a:gridCol w="576064"/>
                <a:gridCol w="629279"/>
                <a:gridCol w="450841"/>
                <a:gridCol w="648072"/>
              </a:tblGrid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Maq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/lugar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5436096" y="494116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Luego procedemos a restar el menor : 4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7" y="2632160"/>
            <a:ext cx="97013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_tradnl" dirty="0" smtClean="0"/>
              <a:t>columna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8590969" y="906979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_tradnl" dirty="0" smtClean="0"/>
              <a:t>fila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8558862" y="1412776"/>
            <a:ext cx="29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solidFill>
                  <a:srgbClr val="C00000"/>
                </a:solidFill>
              </a:rPr>
              <a:t>0</a:t>
            </a:r>
            <a:endParaRPr lang="es-PE" sz="1200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558862" y="17728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590969" y="20498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604448" y="2355161"/>
            <a:ext cx="29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solidFill>
                  <a:srgbClr val="C00000"/>
                </a:solidFill>
              </a:rPr>
              <a:t>0</a:t>
            </a:r>
            <a:endParaRPr lang="es-PE" sz="1200" b="1" dirty="0">
              <a:solidFill>
                <a:srgbClr val="C00000"/>
              </a:solidFill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1403648" y="4941168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555776" y="4725144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123728" y="5517232"/>
            <a:ext cx="2844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686581" y="26690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284276" y="26796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C00000"/>
                </a:solidFill>
              </a:rPr>
              <a:t>5</a:t>
            </a:r>
            <a:endParaRPr lang="es-PE" sz="1200" b="1" dirty="0">
              <a:solidFill>
                <a:srgbClr val="C0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779912" y="27089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C00000"/>
                </a:solidFill>
              </a:rPr>
              <a:t>3</a:t>
            </a:r>
            <a:endParaRPr lang="es-PE" sz="1200" b="1" dirty="0">
              <a:solidFill>
                <a:srgbClr val="C0000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355976" y="27089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C00000"/>
                </a:solidFill>
              </a:rPr>
              <a:t>3</a:t>
            </a:r>
            <a:endParaRPr lang="es-PE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4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69767"/>
              </p:ext>
            </p:extLst>
          </p:nvPr>
        </p:nvGraphicFramePr>
        <p:xfrm>
          <a:off x="1475656" y="548680"/>
          <a:ext cx="3384376" cy="1565148"/>
        </p:xfrm>
        <a:graphic>
          <a:graphicData uri="http://schemas.openxmlformats.org/drawingml/2006/table">
            <a:tbl>
              <a:tblPr/>
              <a:tblGrid>
                <a:gridCol w="1080120"/>
                <a:gridCol w="576064"/>
                <a:gridCol w="629279"/>
                <a:gridCol w="450841"/>
                <a:gridCol w="648072"/>
              </a:tblGrid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Maq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/lugar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57657"/>
              </p:ext>
            </p:extLst>
          </p:nvPr>
        </p:nvGraphicFramePr>
        <p:xfrm>
          <a:off x="1417348" y="2322042"/>
          <a:ext cx="3384376" cy="1565148"/>
        </p:xfrm>
        <a:graphic>
          <a:graphicData uri="http://schemas.openxmlformats.org/drawingml/2006/table">
            <a:tbl>
              <a:tblPr/>
              <a:tblGrid>
                <a:gridCol w="1080120"/>
                <a:gridCol w="576064"/>
                <a:gridCol w="629279"/>
                <a:gridCol w="450841"/>
                <a:gridCol w="648072"/>
              </a:tblGrid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Maq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/lugar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67957"/>
              </p:ext>
            </p:extLst>
          </p:nvPr>
        </p:nvGraphicFramePr>
        <p:xfrm>
          <a:off x="5230879" y="4592676"/>
          <a:ext cx="3384376" cy="1565148"/>
        </p:xfrm>
        <a:graphic>
          <a:graphicData uri="http://schemas.openxmlformats.org/drawingml/2006/table">
            <a:tbl>
              <a:tblPr/>
              <a:tblGrid>
                <a:gridCol w="1080120"/>
                <a:gridCol w="576064"/>
                <a:gridCol w="629279"/>
                <a:gridCol w="450841"/>
                <a:gridCol w="648072"/>
              </a:tblGrid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Maq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/lugar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313892" y="4221088"/>
            <a:ext cx="33301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Hemos </a:t>
            </a:r>
            <a:r>
              <a:rPr lang="es-PE" dirty="0"/>
              <a:t>alcanzado el Óptimo pues hay 4 asignaciones: </a:t>
            </a:r>
          </a:p>
          <a:p>
            <a:r>
              <a:rPr lang="es-PE" dirty="0"/>
              <a:t>•Máquina 1 a lugar </a:t>
            </a:r>
            <a:r>
              <a:rPr lang="es-PE" dirty="0" smtClean="0"/>
              <a:t>3…...      3 </a:t>
            </a:r>
            <a:endParaRPr lang="es-PE" dirty="0"/>
          </a:p>
          <a:p>
            <a:r>
              <a:rPr lang="es-PE" dirty="0"/>
              <a:t>•Máquina 2 a lugar 4 </a:t>
            </a:r>
            <a:r>
              <a:rPr lang="es-PE" dirty="0" smtClean="0"/>
              <a:t>….     10 </a:t>
            </a:r>
            <a:endParaRPr lang="es-PE" dirty="0"/>
          </a:p>
          <a:p>
            <a:r>
              <a:rPr lang="es-PE" dirty="0"/>
              <a:t>•Máquina 3 a lugar </a:t>
            </a:r>
            <a:r>
              <a:rPr lang="es-PE" dirty="0" smtClean="0"/>
              <a:t>2…..       6 </a:t>
            </a:r>
            <a:endParaRPr lang="es-PE" dirty="0"/>
          </a:p>
          <a:p>
            <a:r>
              <a:rPr lang="es-PE" dirty="0"/>
              <a:t>•Máquina 4 a lugar </a:t>
            </a:r>
            <a:r>
              <a:rPr lang="es-PE" dirty="0" smtClean="0"/>
              <a:t>1…..       2 </a:t>
            </a:r>
            <a:endParaRPr lang="es-PE" dirty="0"/>
          </a:p>
          <a:p>
            <a:endParaRPr lang="es-PE" dirty="0"/>
          </a:p>
          <a:p>
            <a:r>
              <a:rPr lang="es-PE" b="1" dirty="0">
                <a:solidFill>
                  <a:srgbClr val="C00000"/>
                </a:solidFill>
              </a:rPr>
              <a:t>Para un total de </a:t>
            </a:r>
            <a:r>
              <a:rPr lang="es-PE" b="1" dirty="0" smtClean="0">
                <a:solidFill>
                  <a:srgbClr val="C00000"/>
                </a:solidFill>
              </a:rPr>
              <a:t>21</a:t>
            </a:r>
            <a:r>
              <a:rPr lang="es-PE" dirty="0" smtClean="0"/>
              <a:t>. 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1" y="249289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Se tachan los ceros que no son considerados en el conteo</a:t>
            </a:r>
            <a:endParaRPr lang="es-ES_tradnl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2411760" y="1052736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411760" y="134076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411760" y="1592796"/>
            <a:ext cx="2880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699792" y="548680"/>
            <a:ext cx="0" cy="2088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4499992" y="2780928"/>
            <a:ext cx="648072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139952" y="2780928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3671900" y="3068960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031324" y="2816932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519772" y="3139044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9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476672"/>
            <a:ext cx="4968552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P OPTIMUM FOUND AT STEP      8</a:t>
            </a:r>
          </a:p>
          <a:p>
            <a:r>
              <a:rPr lang="en-US" sz="1200" dirty="0" smtClean="0"/>
              <a:t>        </a:t>
            </a:r>
            <a:r>
              <a:rPr lang="en-US" sz="1200" dirty="0"/>
              <a:t>OBJECTIVE FUNCTION VALUE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C00000"/>
                </a:solidFill>
              </a:rPr>
              <a:t>        1)      21.00000</a:t>
            </a:r>
          </a:p>
          <a:p>
            <a:endParaRPr lang="en-US" sz="1200" dirty="0"/>
          </a:p>
          <a:p>
            <a:r>
              <a:rPr lang="en-US" sz="1200" dirty="0"/>
              <a:t>  VARIABLE        VALUE          REDUCED COST</a:t>
            </a:r>
          </a:p>
          <a:p>
            <a:r>
              <a:rPr lang="en-US" sz="1200" dirty="0"/>
              <a:t>       X11         0.000000          5.000000</a:t>
            </a:r>
          </a:p>
          <a:p>
            <a:r>
              <a:rPr lang="en-US" sz="1200" dirty="0"/>
              <a:t>       X12         0.000000          3.000000</a:t>
            </a:r>
          </a:p>
          <a:p>
            <a:r>
              <a:rPr lang="en-US" sz="1200" dirty="0"/>
              <a:t>       X13         0.000000          0.000000</a:t>
            </a:r>
          </a:p>
          <a:p>
            <a:r>
              <a:rPr lang="en-US" sz="1200" dirty="0"/>
              <a:t>       X14         1.000000          0.000000</a:t>
            </a:r>
          </a:p>
          <a:p>
            <a:r>
              <a:rPr lang="en-US" sz="1200" dirty="0"/>
              <a:t>       X21         0.000000          0.000000</a:t>
            </a:r>
          </a:p>
          <a:p>
            <a:r>
              <a:rPr lang="en-US" sz="1200" dirty="0"/>
              <a:t>       X22         0.000000          5.000000</a:t>
            </a:r>
          </a:p>
          <a:p>
            <a:r>
              <a:rPr lang="en-US" sz="1200" dirty="0"/>
              <a:t>       X23         1.000000          0.000000</a:t>
            </a:r>
          </a:p>
          <a:p>
            <a:r>
              <a:rPr lang="en-US" sz="1200" dirty="0"/>
              <a:t>       X24         0.000000          0.000000</a:t>
            </a:r>
          </a:p>
          <a:p>
            <a:r>
              <a:rPr lang="en-US" sz="1200" dirty="0"/>
              <a:t>       X31         0.000000         10.000000</a:t>
            </a:r>
          </a:p>
          <a:p>
            <a:r>
              <a:rPr lang="en-US" sz="1200" dirty="0"/>
              <a:t>       X32         1.000000          0.000000</a:t>
            </a:r>
          </a:p>
          <a:p>
            <a:r>
              <a:rPr lang="en-US" sz="1200" dirty="0"/>
              <a:t>       X33         0.000000         12.000000</a:t>
            </a:r>
          </a:p>
          <a:p>
            <a:r>
              <a:rPr lang="en-US" sz="1200" dirty="0"/>
              <a:t>       X34         0.000000          0.000000</a:t>
            </a:r>
          </a:p>
          <a:p>
            <a:r>
              <a:rPr lang="en-US" sz="1200" dirty="0"/>
              <a:t>       X41         1.000000          0.000000</a:t>
            </a:r>
          </a:p>
          <a:p>
            <a:r>
              <a:rPr lang="en-US" sz="1200" dirty="0"/>
              <a:t>       X42         0.000000         11.000000</a:t>
            </a:r>
          </a:p>
          <a:p>
            <a:r>
              <a:rPr lang="en-US" sz="1200" dirty="0"/>
              <a:t>       X43         0.000000          3.000000</a:t>
            </a:r>
          </a:p>
          <a:p>
            <a:r>
              <a:rPr lang="en-US" sz="1200" dirty="0"/>
              <a:t>       X44         0.000000          5.000000</a:t>
            </a:r>
          </a:p>
          <a:p>
            <a:endParaRPr lang="en-US" sz="1200" dirty="0"/>
          </a:p>
          <a:p>
            <a:r>
              <a:rPr lang="en-US" sz="1200" dirty="0"/>
              <a:t>       ROW   SLACK OR SURPLUS     DUAL PRICES</a:t>
            </a:r>
          </a:p>
          <a:p>
            <a:r>
              <a:rPr lang="en-US" sz="1200" dirty="0"/>
              <a:t>        2)         0.000000          7.000000</a:t>
            </a:r>
          </a:p>
          <a:p>
            <a:r>
              <a:rPr lang="en-US" sz="1200" dirty="0"/>
              <a:t>        3)         0.000000          0.000000</a:t>
            </a:r>
          </a:p>
          <a:p>
            <a:r>
              <a:rPr lang="en-US" sz="1200" dirty="0"/>
              <a:t>        4)         0.000000          3.000000</a:t>
            </a:r>
          </a:p>
          <a:p>
            <a:r>
              <a:rPr lang="en-US" sz="1200" dirty="0"/>
              <a:t>        5)         0.000000          3.000000</a:t>
            </a:r>
          </a:p>
          <a:p>
            <a:r>
              <a:rPr lang="en-US" sz="1200" dirty="0"/>
              <a:t>        6)         0.000000         -5.000000</a:t>
            </a:r>
          </a:p>
          <a:p>
            <a:r>
              <a:rPr lang="en-US" sz="1200" dirty="0"/>
              <a:t>        7)         0.000000         -9.000000</a:t>
            </a:r>
          </a:p>
          <a:p>
            <a:r>
              <a:rPr lang="en-US" sz="1200" dirty="0"/>
              <a:t>        8)         0.000000        -10.000000</a:t>
            </a:r>
          </a:p>
          <a:p>
            <a:r>
              <a:rPr lang="en-US" sz="1200" dirty="0"/>
              <a:t>        9)         0.000000        -10.000000</a:t>
            </a:r>
          </a:p>
          <a:p>
            <a:endParaRPr lang="en-US" sz="1200" dirty="0"/>
          </a:p>
          <a:p>
            <a:r>
              <a:rPr lang="en-US" sz="1200" dirty="0"/>
              <a:t> NO. ITERATIONS=       8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483768" y="188640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</a:rPr>
              <a:t>Usando el Programa Lindo</a:t>
            </a:r>
            <a:endParaRPr lang="es-ES_tradn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90872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B050"/>
                </a:solidFill>
              </a:rPr>
              <a:t>Propósito de la sesión </a:t>
            </a:r>
            <a:endParaRPr lang="es-PE" dirty="0">
              <a:solidFill>
                <a:srgbClr val="00B050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3526558"/>
              </p:ext>
            </p:extLst>
          </p:nvPr>
        </p:nvGraphicFramePr>
        <p:xfrm>
          <a:off x="1403648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63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metodo de asignacion o metodo hunga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61511"/>
            <a:ext cx="1708026" cy="19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n para metodo de asignacion o metodo hungaro p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6"/>
          <a:stretch/>
        </p:blipFill>
        <p:spPr bwMode="auto">
          <a:xfrm>
            <a:off x="4283968" y="825678"/>
            <a:ext cx="2901923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3 CuadroTexto"/>
          <p:cNvSpPr txBox="1"/>
          <p:nvPr/>
        </p:nvSpPr>
        <p:spPr>
          <a:xfrm>
            <a:off x="1341945" y="260648"/>
            <a:ext cx="607121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70C0"/>
                </a:solidFill>
              </a:rPr>
              <a:t>Modelo de asignación o Método Húngaro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82185" y="3067378"/>
            <a:ext cx="338483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Matemático húngaro: Konig - 1916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929" y="3717032"/>
            <a:ext cx="7632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 un problema especial de transporte que consiste en determinar la asignación optima de n orígenes (trabajadores, vendedores, agentes, tareas, etc.), a m destinos (empleados, maquinas, zonas de venta, etc.) con el objeto de minimizar el costo de asignación, es decir uno a uno .</a:t>
            </a:r>
          </a:p>
          <a:p>
            <a:r>
              <a:rPr lang="es-PE" dirty="0" smtClean="0"/>
              <a:t>La asignación debe hacerse con la condición de cada origen tenga asignado un único destino y cada destino esta asignado un único origen.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88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841" y="2579391"/>
            <a:ext cx="7920318" cy="1842526"/>
          </a:xfrm>
        </p:spPr>
        <p:txBody>
          <a:bodyPr anchor="ctr">
            <a:normAutofit/>
          </a:bodyPr>
          <a:lstStyle/>
          <a:p>
            <a:r>
              <a:rPr lang="es-ES" sz="48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Mi primera sesión</a:t>
            </a:r>
            <a:br>
              <a:rPr lang="es-ES" sz="48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" sz="48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de aprendizaje</a:t>
            </a:r>
            <a:endParaRPr lang="es-ES_tradnl" sz="48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6810" y="6042326"/>
            <a:ext cx="7920318" cy="296128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27584" y="548680"/>
            <a:ext cx="219540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Variables de decisión 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1268760"/>
            <a:ext cx="7272808" cy="42473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err="1" smtClean="0"/>
              <a:t>Xij</a:t>
            </a:r>
            <a:r>
              <a:rPr lang="es-PE" dirty="0" smtClean="0"/>
              <a:t> = numero de agentes i se asigna la tarea j y solo puede tomar valores binarios</a:t>
            </a:r>
          </a:p>
          <a:p>
            <a:endParaRPr lang="es-PE" dirty="0"/>
          </a:p>
          <a:p>
            <a:r>
              <a:rPr lang="es-PE" dirty="0" err="1" smtClean="0"/>
              <a:t>Xij</a:t>
            </a:r>
            <a:r>
              <a:rPr lang="es-PE" dirty="0" smtClean="0"/>
              <a:t> =     </a:t>
            </a:r>
            <a:r>
              <a:rPr lang="es-PE" dirty="0" smtClean="0">
                <a:latin typeface="Cambria" panose="02040503050406030204" pitchFamily="18" charset="0"/>
              </a:rPr>
              <a:t>1 si el origen i es asignado al destino j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             0 en caso contrario</a:t>
            </a:r>
            <a:r>
              <a:rPr lang="es-PE" dirty="0">
                <a:latin typeface="Cambria" panose="02040503050406030204" pitchFamily="18" charset="0"/>
              </a:rPr>
              <a:t>	</a:t>
            </a:r>
            <a:endParaRPr lang="es-PE" dirty="0" smtClean="0">
              <a:latin typeface="Cambria" panose="02040503050406030204" pitchFamily="18" charset="0"/>
            </a:endParaRP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err="1" smtClean="0">
                <a:latin typeface="Cambria" panose="02040503050406030204" pitchFamily="18" charset="0"/>
              </a:rPr>
              <a:t>Cij</a:t>
            </a:r>
            <a:r>
              <a:rPr lang="es-PE" dirty="0" smtClean="0">
                <a:latin typeface="Cambria" panose="02040503050406030204" pitchFamily="18" charset="0"/>
              </a:rPr>
              <a:t> =costo unitario de asignar del origen i al destino j 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Modelo de PL. general 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Min Z =∑∑</a:t>
            </a:r>
            <a:r>
              <a:rPr lang="es-PE" dirty="0" err="1" smtClean="0">
                <a:latin typeface="Cambria" panose="02040503050406030204" pitchFamily="18" charset="0"/>
              </a:rPr>
              <a:t>Cij.Xij</a:t>
            </a:r>
            <a:endParaRPr lang="es-PE" dirty="0" smtClean="0">
              <a:latin typeface="Cambria" panose="02040503050406030204" pitchFamily="18" charset="0"/>
            </a:endParaRPr>
          </a:p>
          <a:p>
            <a:r>
              <a:rPr lang="es-PE" dirty="0" err="1" smtClean="0">
                <a:latin typeface="Cambria" panose="02040503050406030204" pitchFamily="18" charset="0"/>
              </a:rPr>
              <a:t>s.A</a:t>
            </a:r>
            <a:endParaRPr lang="es-PE" dirty="0" smtClean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∑</a:t>
            </a:r>
            <a:r>
              <a:rPr lang="es-PE" dirty="0" err="1" smtClean="0">
                <a:latin typeface="Cambria" panose="02040503050406030204" pitchFamily="18" charset="0"/>
              </a:rPr>
              <a:t>Xij</a:t>
            </a:r>
            <a:r>
              <a:rPr lang="es-PE" dirty="0" smtClean="0">
                <a:latin typeface="Cambria" panose="02040503050406030204" pitchFamily="18" charset="0"/>
              </a:rPr>
              <a:t> = 1   i= 1,2……….m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∑</a:t>
            </a:r>
            <a:r>
              <a:rPr lang="es-PE" dirty="0" err="1" smtClean="0">
                <a:latin typeface="Cambria" panose="02040503050406030204" pitchFamily="18" charset="0"/>
              </a:rPr>
              <a:t>Xij</a:t>
            </a:r>
            <a:r>
              <a:rPr lang="es-PE" dirty="0" smtClean="0">
                <a:latin typeface="Cambria" panose="02040503050406030204" pitchFamily="18" charset="0"/>
              </a:rPr>
              <a:t> = 1   j=1,2…………n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Xij≥0</a:t>
            </a:r>
            <a:endParaRPr lang="es-P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373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El problema queda estructurado </a:t>
            </a:r>
          </a:p>
          <a:p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2627784" y="2276872"/>
            <a:ext cx="3001143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C11   C12  …………………..C1n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C21  C22 ……………………C2n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………………………………….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Cm1   Cm2 ………………….</a:t>
            </a:r>
            <a:r>
              <a:rPr lang="es-PE" dirty="0" err="1" smtClean="0">
                <a:latin typeface="Cambria" panose="02040503050406030204" pitchFamily="18" charset="0"/>
              </a:rPr>
              <a:t>Cmn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83768" y="170080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1 ……………………………………..j	                 Recursos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54513" y="41804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Demanda</a:t>
            </a:r>
            <a:endParaRPr lang="es-PE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2051720" y="4005064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06621" y="1628800"/>
            <a:ext cx="0" cy="3312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339752" y="1700808"/>
            <a:ext cx="0" cy="3312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549990" y="4149080"/>
            <a:ext cx="321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1   1 …………………………….….1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691678" y="161680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=m</a:t>
            </a:r>
            <a:endParaRPr lang="es-PE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691680" y="1988840"/>
            <a:ext cx="48245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174536" y="2276872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1</a:t>
            </a:r>
          </a:p>
          <a:p>
            <a:endParaRPr lang="es-PE" dirty="0" smtClean="0">
              <a:latin typeface="Cambria" panose="02040503050406030204" pitchFamily="18" charset="0"/>
            </a:endParaRP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1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74536" y="433374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m=n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039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364014"/>
            <a:ext cx="37382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ALGORITMO DE ASIGNACIÓN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5616" y="980728"/>
            <a:ext cx="7416824" cy="53245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rgbClr val="C00000"/>
                </a:solidFill>
              </a:rPr>
              <a:t>Paso 1</a:t>
            </a:r>
            <a:r>
              <a:rPr lang="es-PE" sz="2000" dirty="0" smtClean="0"/>
              <a:t>: equilibrar el problema</a:t>
            </a:r>
          </a:p>
          <a:p>
            <a:r>
              <a:rPr lang="es-PE" sz="2000" b="1" dirty="0" smtClean="0">
                <a:solidFill>
                  <a:srgbClr val="C00000"/>
                </a:solidFill>
              </a:rPr>
              <a:t>Paso 2 </a:t>
            </a:r>
            <a:r>
              <a:rPr lang="es-PE" sz="2000" dirty="0" smtClean="0"/>
              <a:t>: restar cada fila el mínimo, obtener ceros  por filas</a:t>
            </a:r>
          </a:p>
          <a:p>
            <a:r>
              <a:rPr lang="es-PE" sz="2000" b="1" dirty="0" smtClean="0">
                <a:solidFill>
                  <a:srgbClr val="C00000"/>
                </a:solidFill>
              </a:rPr>
              <a:t>Paso 3</a:t>
            </a:r>
            <a:r>
              <a:rPr lang="es-PE" sz="2000" dirty="0" smtClean="0"/>
              <a:t>: Restar encada columna el mínimo  obtener cero por columnas</a:t>
            </a:r>
          </a:p>
          <a:p>
            <a:r>
              <a:rPr lang="es-PE" sz="2000" b="1" dirty="0" smtClean="0">
                <a:solidFill>
                  <a:srgbClr val="C00000"/>
                </a:solidFill>
              </a:rPr>
              <a:t>Paso 4</a:t>
            </a:r>
            <a:r>
              <a:rPr lang="es-PE" sz="2000" dirty="0" smtClean="0"/>
              <a:t>: Trazar líneas horizontales o verticales o ambos con el objetivo de cubrir todos los ceros de la matriz de costos con el menor numero de líneas posibles.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Si el numero de líneas es igual al numero de filas o columnas se ha logrado obtener la solución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Si el número de líneas es inferior al numero de filas o columnas se debe pasar al paso 5.</a:t>
            </a:r>
          </a:p>
          <a:p>
            <a:r>
              <a:rPr lang="es-PE" sz="2000" b="1" dirty="0" smtClean="0">
                <a:solidFill>
                  <a:srgbClr val="C00000"/>
                </a:solidFill>
              </a:rPr>
              <a:t>Paso 5</a:t>
            </a:r>
            <a:r>
              <a:rPr lang="es-PE" sz="2000" dirty="0" smtClean="0"/>
              <a:t>: encontrar el menor elemento de aquellos valores que no se encuentran cubiertas por las líneas del paso 4.</a:t>
            </a:r>
          </a:p>
          <a:p>
            <a:r>
              <a:rPr lang="es-PE" sz="2000" dirty="0" smtClean="0"/>
              <a:t>Reste el valor de este elemento a cada elemento no tachado y suma este valor a los elementos que se encuentran en la intersecciones de las líneas horizontales y verticales, una vez finalizado se debe volver al paso 4.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97315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332656"/>
            <a:ext cx="22300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Caso de minimización</a:t>
            </a:r>
          </a:p>
          <a:p>
            <a:endParaRPr lang="es-P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34436"/>
              </p:ext>
            </p:extLst>
          </p:nvPr>
        </p:nvGraphicFramePr>
        <p:xfrm>
          <a:off x="1619672" y="1268760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77730"/>
              </p:ext>
            </p:extLst>
          </p:nvPr>
        </p:nvGraphicFramePr>
        <p:xfrm>
          <a:off x="1763688" y="3429000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66396"/>
              </p:ext>
            </p:extLst>
          </p:nvPr>
        </p:nvGraphicFramePr>
        <p:xfrm>
          <a:off x="5652120" y="3441714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572000" y="90872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Determinar el costo total mínimo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4355976" y="155679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presenta una matriz cuadrad A4x4, nos indica que le problema esta equilibrado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4211960" y="242088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2. Restar la fila y columna  por los valores mininos y obtener ceros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4054318" y="3418251"/>
            <a:ext cx="4427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fila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3789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15</a:t>
            </a:r>
            <a:endParaRPr lang="es-PE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067944" y="411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14</a:t>
            </a:r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067944" y="4310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11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67944" y="4675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21</a:t>
            </a:r>
            <a:endParaRPr lang="es-PE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546220" y="5072716"/>
            <a:ext cx="9701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columna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83429" y="50727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  1</a:t>
            </a:r>
            <a:endParaRPr lang="es-PE" dirty="0"/>
          </a:p>
        </p:txBody>
      </p:sp>
      <p:sp>
        <p:nvSpPr>
          <p:cNvPr id="16" name="15 Rectángulo"/>
          <p:cNvSpPr/>
          <p:nvPr/>
        </p:nvSpPr>
        <p:spPr>
          <a:xfrm>
            <a:off x="7126756" y="50727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293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26839"/>
              </p:ext>
            </p:extLst>
          </p:nvPr>
        </p:nvGraphicFramePr>
        <p:xfrm>
          <a:off x="1259632" y="404664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08968"/>
              </p:ext>
            </p:extLst>
          </p:nvPr>
        </p:nvGraphicFramePr>
        <p:xfrm>
          <a:off x="1403648" y="2852936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70627"/>
              </p:ext>
            </p:extLst>
          </p:nvPr>
        </p:nvGraphicFramePr>
        <p:xfrm>
          <a:off x="4860032" y="2780928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44605"/>
              </p:ext>
            </p:extLst>
          </p:nvPr>
        </p:nvGraphicFramePr>
        <p:xfrm>
          <a:off x="3060908" y="4941168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139953" y="476672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Tratemos de cubrir todas los ceros con la cantidad de líneas verticales y horizontales, eligiendo la de mayor numero de ceros(fila/ columna)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4427984" y="1948190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Restar el menor a toda fila/columna</a:t>
            </a:r>
            <a:endParaRPr lang="es-PE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987824" y="1988840"/>
            <a:ext cx="129614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292080" y="35730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372201" y="2852936"/>
            <a:ext cx="72007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5580112" y="292494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139953" y="5641176"/>
            <a:ext cx="144015" cy="164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725895" y="5957664"/>
            <a:ext cx="144015" cy="164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3689902" y="6309320"/>
            <a:ext cx="144015" cy="164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475656" y="119675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051720" y="476672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9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39065"/>
              </p:ext>
            </p:extLst>
          </p:nvPr>
        </p:nvGraphicFramePr>
        <p:xfrm>
          <a:off x="1547664" y="332656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PE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69631"/>
              </p:ext>
            </p:extLst>
          </p:nvPr>
        </p:nvGraphicFramePr>
        <p:xfrm>
          <a:off x="4396787" y="404664"/>
          <a:ext cx="2158089" cy="1571625"/>
        </p:xfrm>
        <a:graphic>
          <a:graphicData uri="http://schemas.openxmlformats.org/drawingml/2006/table">
            <a:tbl>
              <a:tblPr/>
              <a:tblGrid>
                <a:gridCol w="535696"/>
                <a:gridCol w="397946"/>
                <a:gridCol w="443862"/>
                <a:gridCol w="367334"/>
                <a:gridCol w="4132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559318" y="2060848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Luego procedemos a calcular el costo optimo:</a:t>
            </a:r>
          </a:p>
          <a:p>
            <a:r>
              <a:rPr lang="es-PE" dirty="0" smtClean="0"/>
              <a:t>Z= 15+14+15+24 = 68 </a:t>
            </a:r>
            <a:r>
              <a:rPr lang="es-PE" dirty="0" err="1" smtClean="0"/>
              <a:t>u.m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2780928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Planteamiento del modelo de PL.</a:t>
            </a:r>
          </a:p>
          <a:p>
            <a:r>
              <a:rPr lang="es-PE" dirty="0" err="1" smtClean="0"/>
              <a:t>Zmin</a:t>
            </a:r>
            <a:r>
              <a:rPr lang="es-PE" dirty="0" smtClean="0"/>
              <a:t> = </a:t>
            </a:r>
            <a:r>
              <a:rPr lang="es-PE" dirty="0" smtClean="0">
                <a:latin typeface="Cambria" panose="02040503050406030204" pitchFamily="18" charset="0"/>
              </a:rPr>
              <a:t>15X11+19x12+20x13+18x14+14x21+15x22+17x23+14x24+11x31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15x32+15x33+14x34+21x41+24x42+26x43+24x44</a:t>
            </a:r>
          </a:p>
          <a:p>
            <a:r>
              <a:rPr lang="es-PE" dirty="0" err="1" smtClean="0">
                <a:latin typeface="Cambria" panose="02040503050406030204" pitchFamily="18" charset="0"/>
              </a:rPr>
              <a:t>St</a:t>
            </a:r>
            <a:endParaRPr lang="es-PE" dirty="0" smtClean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X11+x12+x13+x14=1		</a:t>
            </a:r>
            <a:r>
              <a:rPr lang="es-PE" dirty="0" err="1" smtClean="0">
                <a:latin typeface="Cambria" panose="02040503050406030204" pitchFamily="18" charset="0"/>
              </a:rPr>
              <a:t>Xij</a:t>
            </a:r>
            <a:r>
              <a:rPr lang="es-PE" dirty="0" smtClean="0">
                <a:latin typeface="Cambria" panose="02040503050406030204" pitchFamily="18" charset="0"/>
              </a:rPr>
              <a:t>≥ 0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X21+x22+x23+x24=1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X31+x32+x33+x34=1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X41+x42+x43+x44=1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X11+x21+x31+x41=1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X12+x22+x32+x42=1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X13+x23+x33+x43=1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X14+x24+x34+x44=1</a:t>
            </a:r>
            <a:endParaRPr lang="es-PE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02" y="4221088"/>
            <a:ext cx="2163763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99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1254</Words>
  <Application>Microsoft Office PowerPoint</Application>
  <PresentationFormat>Presentación en pantalla (4:3)</PresentationFormat>
  <Paragraphs>538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Office Theme</vt:lpstr>
      <vt:lpstr>Problema  de Asignación (método húngaro)</vt:lpstr>
      <vt:lpstr>Presentación de PowerPoint</vt:lpstr>
      <vt:lpstr>Presentación de PowerPoint</vt:lpstr>
      <vt:lpstr>Mi primera sesión de aprendizaje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asignación</dc:title>
  <dc:creator>Jose</dc:creator>
  <cp:lastModifiedBy>Jose</cp:lastModifiedBy>
  <cp:revision>10</cp:revision>
  <dcterms:created xsi:type="dcterms:W3CDTF">2017-08-18T10:49:56Z</dcterms:created>
  <dcterms:modified xsi:type="dcterms:W3CDTF">2017-08-20T00:54:20Z</dcterms:modified>
</cp:coreProperties>
</file>