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2D978-E027-4C92-BA7F-CF36B84A5BE3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47516-40A7-46B7-9505-8BCE2015E6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19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7516-40A7-46B7-9505-8BCE2015E62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041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66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900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68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190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884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242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511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92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352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14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872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3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BD73-9077-46D9-9303-2A03081B1FD8}" type="datetimeFigureOut">
              <a:rPr lang="es-PE" smtClean="0"/>
              <a:t>07/09/2017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1730-C77B-4FE8-B52F-CD207A0AEA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40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700213"/>
            <a:ext cx="9144000" cy="26654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2000" dirty="0" smtClean="0">
                <a:solidFill>
                  <a:srgbClr val="FFFF00"/>
                </a:solidFill>
              </a:rPr>
              <a:t>Diapositiva 1 </a:t>
            </a:r>
            <a:br>
              <a:rPr lang="es-PE" sz="2000" dirty="0" smtClean="0">
                <a:solidFill>
                  <a:srgbClr val="FFFF00"/>
                </a:solidFill>
              </a:rPr>
            </a:br>
            <a:r>
              <a:rPr lang="es-PE" sz="2800" dirty="0" smtClean="0">
                <a:solidFill>
                  <a:schemeClr val="bg1"/>
                </a:solidFill>
              </a:rPr>
              <a:t>Plan de Marketing</a:t>
            </a:r>
            <a:r>
              <a:rPr lang="es-PE" sz="4800" dirty="0" smtClean="0">
                <a:solidFill>
                  <a:schemeClr val="bg1"/>
                </a:solidFill>
              </a:rPr>
              <a:t/>
            </a:r>
            <a:br>
              <a:rPr lang="es-PE" sz="4800" dirty="0" smtClean="0">
                <a:solidFill>
                  <a:schemeClr val="bg1"/>
                </a:solidFill>
              </a:rPr>
            </a:br>
            <a:r>
              <a:rPr lang="es-PE" sz="4800" dirty="0" smtClean="0">
                <a:solidFill>
                  <a:schemeClr val="bg1"/>
                </a:solidFill>
              </a:rPr>
              <a:t>……………………………………..</a:t>
            </a:r>
            <a:br>
              <a:rPr lang="es-PE" sz="4800" dirty="0" smtClean="0">
                <a:solidFill>
                  <a:schemeClr val="bg1"/>
                </a:solidFill>
              </a:rPr>
            </a:br>
            <a:r>
              <a:rPr lang="es-PE" sz="1400" dirty="0" smtClean="0">
                <a:solidFill>
                  <a:schemeClr val="bg1"/>
                </a:solidFill>
              </a:rPr>
              <a:t>Integrantes</a:t>
            </a:r>
            <a:br>
              <a:rPr lang="es-PE" sz="1400" dirty="0" smtClean="0">
                <a:solidFill>
                  <a:schemeClr val="bg1"/>
                </a:solidFill>
              </a:rPr>
            </a:br>
            <a:r>
              <a:rPr lang="es-PE" sz="1400" dirty="0" smtClean="0">
                <a:solidFill>
                  <a:schemeClr val="bg1"/>
                </a:solidFill>
              </a:rPr>
              <a:t>1.  ……………………………………..</a:t>
            </a:r>
            <a:br>
              <a:rPr lang="es-PE" sz="1400" dirty="0" smtClean="0">
                <a:solidFill>
                  <a:schemeClr val="bg1"/>
                </a:solidFill>
              </a:rPr>
            </a:br>
            <a:r>
              <a:rPr lang="es-PE" sz="1400" dirty="0" smtClean="0">
                <a:solidFill>
                  <a:schemeClr val="bg1"/>
                </a:solidFill>
              </a:rPr>
              <a:t>2. ..……………………………………</a:t>
            </a:r>
            <a:br>
              <a:rPr lang="es-PE" sz="1400" dirty="0" smtClean="0">
                <a:solidFill>
                  <a:schemeClr val="bg1"/>
                </a:solidFill>
              </a:rPr>
            </a:br>
            <a:r>
              <a:rPr lang="es-PE" sz="1400" dirty="0" smtClean="0">
                <a:solidFill>
                  <a:schemeClr val="bg1"/>
                </a:solidFill>
              </a:rPr>
              <a:t>3. .…………………………………….</a:t>
            </a:r>
            <a:endParaRPr lang="es-PE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9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>
                <a:solidFill>
                  <a:schemeClr val="bg1"/>
                </a:solidFill>
              </a:rPr>
              <a:t>Servicios Periféricos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82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10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>
                <a:solidFill>
                  <a:schemeClr val="bg1"/>
                </a:solidFill>
              </a:rPr>
              <a:t>Servicios de Base Derivados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44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11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>
                <a:solidFill>
                  <a:schemeClr val="bg1"/>
                </a:solidFill>
              </a:rPr>
              <a:t>Servicios Periféricos Obligatorios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68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12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>
                <a:solidFill>
                  <a:schemeClr val="bg1"/>
                </a:solidFill>
              </a:rPr>
              <a:t>Locación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05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13</a:t>
            </a: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dirty="0" smtClean="0">
                <a:solidFill>
                  <a:schemeClr val="bg1"/>
                </a:solidFill>
              </a:rPr>
              <a:t>Lay-</a:t>
            </a:r>
            <a:r>
              <a:rPr lang="es-PE" dirty="0" err="1" smtClean="0">
                <a:solidFill>
                  <a:schemeClr val="bg1"/>
                </a:solidFill>
              </a:rPr>
              <a:t>out</a:t>
            </a:r>
            <a:r>
              <a:rPr lang="es-PE" dirty="0" smtClean="0">
                <a:solidFill>
                  <a:schemeClr val="bg1"/>
                </a:solidFill>
              </a:rPr>
              <a:t> / Plano de Planta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286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 14</a:t>
            </a:r>
            <a:br>
              <a:rPr lang="es-PE" sz="2000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Nivel 1 : Beneficio Básico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82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 15</a:t>
            </a:r>
            <a:br>
              <a:rPr lang="es-PE" sz="2000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Nivel 2 : Producto Básico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03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 16</a:t>
            </a:r>
            <a:br>
              <a:rPr lang="es-PE" sz="2000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Nivel 3 : </a:t>
            </a:r>
            <a:r>
              <a:rPr lang="es-PE" dirty="0">
                <a:solidFill>
                  <a:schemeClr val="bg1"/>
                </a:solidFill>
              </a:rPr>
              <a:t>Producto </a:t>
            </a:r>
            <a:r>
              <a:rPr lang="es-PE" dirty="0" smtClean="0">
                <a:solidFill>
                  <a:schemeClr val="bg1"/>
                </a:solidFill>
              </a:rPr>
              <a:t>Esperado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741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 18</a:t>
            </a:r>
            <a:br>
              <a:rPr lang="es-PE" sz="2000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Nivel 5 : </a:t>
            </a:r>
            <a:r>
              <a:rPr lang="es-PE" dirty="0">
                <a:solidFill>
                  <a:schemeClr val="bg1"/>
                </a:solidFill>
              </a:rPr>
              <a:t>Producto </a:t>
            </a:r>
            <a:r>
              <a:rPr lang="es-PE" dirty="0" smtClean="0">
                <a:solidFill>
                  <a:schemeClr val="bg1"/>
                </a:solidFill>
              </a:rPr>
              <a:t>Potencial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318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 17</a:t>
            </a:r>
            <a:br>
              <a:rPr lang="es-PE" sz="2000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Nivel 4 : </a:t>
            </a:r>
            <a:r>
              <a:rPr lang="es-PE" dirty="0">
                <a:solidFill>
                  <a:schemeClr val="bg1"/>
                </a:solidFill>
              </a:rPr>
              <a:t>Producto </a:t>
            </a:r>
            <a:r>
              <a:rPr lang="es-PE" dirty="0" smtClean="0">
                <a:solidFill>
                  <a:schemeClr val="bg1"/>
                </a:solidFill>
              </a:rPr>
              <a:t>Aumentado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8087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692150"/>
            <a:ext cx="7772400" cy="10080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PE" sz="2000" dirty="0" smtClean="0">
                <a:solidFill>
                  <a:srgbClr val="FFFF00"/>
                </a:solidFill>
              </a:rPr>
              <a:t>Diapositiva 2 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636838"/>
            <a:ext cx="6400800" cy="1752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s-PE" dirty="0" err="1" smtClean="0">
                <a:solidFill>
                  <a:schemeClr val="bg1"/>
                </a:solidFill>
              </a:rPr>
              <a:t>Ambito</a:t>
            </a:r>
            <a:r>
              <a:rPr lang="es-PE" dirty="0" smtClean="0">
                <a:solidFill>
                  <a:schemeClr val="bg1"/>
                </a:solidFill>
              </a:rPr>
              <a:t> del Plan de Marketing 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19  </a:t>
            </a:r>
            <a:br>
              <a:rPr lang="es-PE" sz="2000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Logo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6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7" cy="1143000"/>
          </a:xfrm>
        </p:spPr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20</a:t>
            </a:r>
            <a:br>
              <a:rPr lang="es-PE" sz="2000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Actividades de Co-</a:t>
            </a:r>
            <a:r>
              <a:rPr lang="es-PE" dirty="0" err="1" smtClean="0">
                <a:solidFill>
                  <a:schemeClr val="bg1"/>
                </a:solidFill>
              </a:rPr>
              <a:t>Branding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229600" cy="39608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990203">
                <a:tc>
                  <a:txBody>
                    <a:bodyPr/>
                    <a:lstStyle/>
                    <a:p>
                      <a:pPr algn="ctr"/>
                      <a:r>
                        <a:rPr lang="es-PE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Actividad</a:t>
                      </a:r>
                      <a:endParaRPr lang="es-PE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Partner</a:t>
                      </a:r>
                      <a:endParaRPr lang="es-PE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Obejtivo</a:t>
                      </a:r>
                      <a:endParaRPr lang="es-PE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/>
                </a:tc>
              </a:tr>
              <a:tr h="990203">
                <a:tc>
                  <a:txBody>
                    <a:bodyPr/>
                    <a:lstStyle/>
                    <a:p>
                      <a:pPr algn="l"/>
                      <a:r>
                        <a:rPr lang="es-PE" sz="1800" b="0" dirty="0" smtClean="0"/>
                        <a:t>1.</a:t>
                      </a:r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990203">
                <a:tc>
                  <a:txBody>
                    <a:bodyPr/>
                    <a:lstStyle/>
                    <a:p>
                      <a:pPr algn="l"/>
                      <a:r>
                        <a:rPr lang="es-PE" sz="1800" b="0" dirty="0" smtClean="0"/>
                        <a:t>2.</a:t>
                      </a:r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990203">
                <a:tc>
                  <a:txBody>
                    <a:bodyPr/>
                    <a:lstStyle/>
                    <a:p>
                      <a:pPr algn="l"/>
                      <a:r>
                        <a:rPr lang="es-PE" sz="1800" b="0" dirty="0" smtClean="0"/>
                        <a:t>3.</a:t>
                      </a:r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557808"/>
            <a:ext cx="7211144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21  </a:t>
            </a:r>
            <a:br>
              <a:rPr lang="es-PE" sz="2000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Actividades de Componente de Marca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590257"/>
              </p:ext>
            </p:extLst>
          </p:nvPr>
        </p:nvGraphicFramePr>
        <p:xfrm>
          <a:off x="457200" y="1988468"/>
          <a:ext cx="8229600" cy="39608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990203">
                <a:tc>
                  <a:txBody>
                    <a:bodyPr/>
                    <a:lstStyle/>
                    <a:p>
                      <a:pPr algn="ctr"/>
                      <a:r>
                        <a:rPr lang="es-PE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Componente</a:t>
                      </a:r>
                      <a:endParaRPr lang="es-PE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Partner</a:t>
                      </a:r>
                      <a:endParaRPr lang="es-PE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Obejtivo</a:t>
                      </a:r>
                      <a:endParaRPr lang="es-PE" sz="2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/>
                </a:tc>
              </a:tr>
              <a:tr h="990203">
                <a:tc>
                  <a:txBody>
                    <a:bodyPr/>
                    <a:lstStyle/>
                    <a:p>
                      <a:pPr algn="l"/>
                      <a:r>
                        <a:rPr lang="es-PE" sz="1800" b="0" dirty="0" smtClean="0"/>
                        <a:t>1.</a:t>
                      </a:r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990203">
                <a:tc>
                  <a:txBody>
                    <a:bodyPr/>
                    <a:lstStyle/>
                    <a:p>
                      <a:pPr algn="l"/>
                      <a:r>
                        <a:rPr lang="es-PE" sz="1800" b="0" dirty="0" smtClean="0"/>
                        <a:t>2.</a:t>
                      </a:r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990203">
                <a:tc>
                  <a:txBody>
                    <a:bodyPr/>
                    <a:lstStyle/>
                    <a:p>
                      <a:pPr algn="l"/>
                      <a:r>
                        <a:rPr lang="es-PE" sz="1800" b="0" dirty="0" smtClean="0"/>
                        <a:t>3.</a:t>
                      </a:r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 dirty="0"/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53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PE" sz="3600" dirty="0" smtClean="0"/>
              <a:t>Estrategia de Precios 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92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Estrategia de Precios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950949"/>
              </p:ext>
            </p:extLst>
          </p:nvPr>
        </p:nvGraphicFramePr>
        <p:xfrm>
          <a:off x="457200" y="1468438"/>
          <a:ext cx="8229600" cy="403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6347048"/>
              </a:tblGrid>
              <a:tr h="1008087">
                <a:tc>
                  <a:txBody>
                    <a:bodyPr/>
                    <a:lstStyle/>
                    <a:p>
                      <a:pPr algn="ctr"/>
                      <a:r>
                        <a:rPr lang="es-PE" sz="2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Estrategia</a:t>
                      </a:r>
                      <a:r>
                        <a:rPr lang="es-PE" sz="2000" b="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Seleccionada</a:t>
                      </a:r>
                      <a:endParaRPr lang="es-PE" sz="2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2400" b="1" i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08087">
                <a:tc>
                  <a:txBody>
                    <a:bodyPr/>
                    <a:lstStyle/>
                    <a:p>
                      <a:pPr algn="ctr"/>
                      <a:endParaRPr lang="es-PE" sz="2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08087">
                <a:tc>
                  <a:txBody>
                    <a:bodyPr/>
                    <a:lstStyle/>
                    <a:p>
                      <a:pPr algn="ctr"/>
                      <a:r>
                        <a:rPr lang="es-PE" sz="2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Sustentos de la Elección</a:t>
                      </a:r>
                      <a:endParaRPr lang="es-PE" sz="2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08087">
                <a:tc>
                  <a:txBody>
                    <a:bodyPr/>
                    <a:lstStyle/>
                    <a:p>
                      <a:pPr algn="ctr"/>
                      <a:endParaRPr lang="es-PE" sz="2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Posición Relativa</a:t>
            </a:r>
            <a:endParaRPr lang="es-PE" dirty="0"/>
          </a:p>
        </p:txBody>
      </p:sp>
      <p:graphicFrame>
        <p:nvGraphicFramePr>
          <p:cNvPr id="6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913186"/>
              </p:ext>
            </p:extLst>
          </p:nvPr>
        </p:nvGraphicFramePr>
        <p:xfrm>
          <a:off x="496888" y="1539875"/>
          <a:ext cx="8219256" cy="410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1368119">
                <a:tc>
                  <a:txBody>
                    <a:bodyPr/>
                    <a:lstStyle/>
                    <a:p>
                      <a:pPr algn="ctr"/>
                      <a:endParaRPr lang="es-PE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68119">
                <a:tc>
                  <a:txBody>
                    <a:bodyPr/>
                    <a:lstStyle/>
                    <a:p>
                      <a:pPr algn="ctr"/>
                      <a:endParaRPr lang="es-PE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68119">
                <a:tc>
                  <a:txBody>
                    <a:bodyPr/>
                    <a:lstStyle/>
                    <a:p>
                      <a:pPr algn="ctr"/>
                      <a:endParaRPr lang="es-PE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3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Plazos y Formas de Pago</a:t>
            </a:r>
            <a:endParaRPr lang="es-PE" dirty="0"/>
          </a:p>
        </p:txBody>
      </p:sp>
      <p:sp>
        <p:nvSpPr>
          <p:cNvPr id="38915" name="3 CuadroTexto"/>
          <p:cNvSpPr txBox="1">
            <a:spLocks noChangeArrowheads="1"/>
          </p:cNvSpPr>
          <p:nvPr/>
        </p:nvSpPr>
        <p:spPr bwMode="auto">
          <a:xfrm>
            <a:off x="357188" y="1071563"/>
            <a:ext cx="85725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Plazos</a:t>
            </a:r>
          </a:p>
          <a:p>
            <a:pPr>
              <a:defRPr/>
            </a:pPr>
            <a:endParaRPr lang="es-PE" sz="2800" b="1" dirty="0">
              <a:solidFill>
                <a:srgbClr val="FFFF00"/>
              </a:solidFill>
            </a:endParaRPr>
          </a:p>
          <a:p>
            <a:pPr lvl="1">
              <a:buFont typeface="Arial" charset="0"/>
              <a:buChar char="•"/>
              <a:defRPr/>
            </a:pPr>
            <a:r>
              <a:rPr lang="es-PE" dirty="0">
                <a:solidFill>
                  <a:schemeClr val="bg1"/>
                </a:solidFill>
              </a:rPr>
              <a:t> </a:t>
            </a:r>
            <a:endParaRPr lang="es-PE" dirty="0" smtClean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  <a:defRPr/>
            </a:pPr>
            <a:endParaRPr lang="es-P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Formas de pago</a:t>
            </a:r>
          </a:p>
          <a:p>
            <a:pPr>
              <a:defRPr/>
            </a:pPr>
            <a:endParaRPr lang="es-PE" dirty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  <a:defRPr/>
            </a:pPr>
            <a:r>
              <a:rPr lang="es-PE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endParaRPr lang="es-PE" dirty="0">
              <a:solidFill>
                <a:srgbClr val="FFFF00"/>
              </a:solidFill>
            </a:endParaRPr>
          </a:p>
          <a:p>
            <a:pPr>
              <a:defRPr/>
            </a:pPr>
            <a:endParaRPr lang="es-P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Estructura de Descuentos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623043"/>
              </p:ext>
            </p:extLst>
          </p:nvPr>
        </p:nvGraphicFramePr>
        <p:xfrm>
          <a:off x="714375" y="2143125"/>
          <a:ext cx="7786742" cy="241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/>
                <a:gridCol w="3893371"/>
              </a:tblGrid>
              <a:tr h="806470">
                <a:tc>
                  <a:txBody>
                    <a:bodyPr/>
                    <a:lstStyle/>
                    <a:p>
                      <a:r>
                        <a:rPr lang="es-PE" dirty="0" smtClean="0"/>
                        <a:t>           Descuentos  / Concepto</a:t>
                      </a:r>
                      <a:endParaRPr lang="es-P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Descuentos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06470">
                <a:tc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06470">
                <a:tc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1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Lista de Precios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18290"/>
              </p:ext>
            </p:extLst>
          </p:nvPr>
        </p:nvGraphicFramePr>
        <p:xfrm>
          <a:off x="928688" y="2143125"/>
          <a:ext cx="7429552" cy="241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86"/>
                <a:gridCol w="1339434"/>
                <a:gridCol w="1571636"/>
                <a:gridCol w="2571796"/>
              </a:tblGrid>
              <a:tr h="806470">
                <a:tc>
                  <a:txBody>
                    <a:bodyPr/>
                    <a:lstStyle/>
                    <a:p>
                      <a:pPr algn="ctr"/>
                      <a:endParaRPr lang="es-PE" dirty="0" smtClean="0"/>
                    </a:p>
                    <a:p>
                      <a:pPr algn="ctr"/>
                      <a:r>
                        <a:rPr lang="es-PE" dirty="0" smtClean="0"/>
                        <a:t>Ítem</a:t>
                      </a:r>
                      <a:endParaRPr lang="es-P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612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565400"/>
            <a:ext cx="9144000" cy="1079500"/>
          </a:xfrm>
        </p:spPr>
        <p:txBody>
          <a:bodyPr/>
          <a:lstStyle/>
          <a:p>
            <a:pPr>
              <a:defRPr/>
            </a:pPr>
            <a:r>
              <a:rPr lang="es-PE" dirty="0" smtClean="0"/>
              <a:t>Estrategia de Distribución &amp; Ventas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995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FF00"/>
                </a:solidFill>
              </a:rPr>
              <a:t>Diapositiva 3</a:t>
            </a:r>
            <a:br>
              <a:rPr lang="es-PE" sz="2000" dirty="0" smtClean="0">
                <a:solidFill>
                  <a:srgbClr val="FFFF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Segmentación del Mercado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68313" y="1412875"/>
          <a:ext cx="7848603" cy="4392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1229"/>
                <a:gridCol w="1121229"/>
                <a:gridCol w="1121229"/>
                <a:gridCol w="1121229"/>
                <a:gridCol w="1121229"/>
                <a:gridCol w="1121229"/>
                <a:gridCol w="1121229"/>
              </a:tblGrid>
              <a:tr h="627516">
                <a:tc>
                  <a:txBody>
                    <a:bodyPr/>
                    <a:lstStyle/>
                    <a:p>
                      <a:pPr algn="ctr"/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V1-R1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V1-R2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V1-R3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V1-R4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V1-R5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V1-R6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V2-R1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S4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S5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S6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V2-R2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S7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S8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S9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S10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S11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S12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V2-R3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S13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S14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S15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S16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S17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S18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V2-R4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S19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S20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S21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S22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S23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S24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V2-R5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S25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S26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S27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S28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S29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S30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V2-R6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S31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S32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S33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S34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S35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S36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1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Flecha derecha"/>
          <p:cNvSpPr/>
          <p:nvPr/>
        </p:nvSpPr>
        <p:spPr>
          <a:xfrm>
            <a:off x="2714625" y="2925763"/>
            <a:ext cx="3571875" cy="642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800" dirty="0" smtClean="0"/>
              <a:t>Diagrama : Cómo llega el bien / servicio hasta el usuario final</a:t>
            </a:r>
            <a:endParaRPr lang="es-PE" sz="2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715140" y="4211647"/>
            <a:ext cx="15716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es-P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785786" y="4140209"/>
            <a:ext cx="15716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es-P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09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PE" dirty="0" smtClean="0"/>
              <a:t>Funciones a desarrollar por el canal de distribución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285875" y="1500188"/>
          <a:ext cx="6429420" cy="4106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0112"/>
                <a:gridCol w="3299308"/>
              </a:tblGrid>
              <a:tr h="345744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FUNCIONES</a:t>
                      </a:r>
                      <a:endParaRPr lang="es-PE" sz="1800" dirty="0"/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BANCO DE LA NACIÓN </a:t>
                      </a:r>
                      <a:endParaRPr lang="es-PE" sz="1800" dirty="0"/>
                    </a:p>
                  </a:txBody>
                  <a:tcPr marL="91443" marR="91443" marT="45727" marB="45727" anchor="ctr"/>
                </a:tc>
              </a:tr>
              <a:tr h="348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/>
                        </a:rPr>
                        <a:t>Brindar el Servicio </a:t>
                      </a:r>
                      <a:endParaRPr lang="es-ES" sz="1800" dirty="0" smtClean="0">
                        <a:effectLst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s-ES" sz="1800" dirty="0" smtClean="0">
                          <a:effectLst/>
                        </a:rPr>
                        <a:t>X</a:t>
                      </a:r>
                    </a:p>
                  </a:txBody>
                  <a:tcPr marL="91443" marR="91443" marT="45727" marB="45727" anchor="ctr"/>
                </a:tc>
              </a:tr>
              <a:tr h="345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effectLst/>
                        </a:rPr>
                        <a:t>Vender (Otorgar</a:t>
                      </a:r>
                      <a:r>
                        <a:rPr lang="es-ES" sz="1800" baseline="0" dirty="0" smtClean="0">
                          <a:effectLst/>
                        </a:rPr>
                        <a:t> créditos</a:t>
                      </a:r>
                      <a:r>
                        <a:rPr lang="es-ES" sz="1800" dirty="0" smtClean="0">
                          <a:effectLst/>
                        </a:rPr>
                        <a:t>)</a:t>
                      </a: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s-ES" sz="1800" dirty="0" smtClean="0">
                          <a:effectLst/>
                        </a:rPr>
                        <a:t>X</a:t>
                      </a:r>
                    </a:p>
                  </a:txBody>
                  <a:tcPr marL="91443" marR="91443" marT="45727" marB="45727" anchor="ctr"/>
                </a:tc>
              </a:tr>
              <a:tr h="3654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/>
                        </a:rPr>
                        <a:t>Referenciar</a:t>
                      </a:r>
                      <a:endParaRPr lang="es-ES" sz="1800" dirty="0" smtClean="0">
                        <a:effectLst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43" marR="91443" marT="45727" marB="45727" anchor="ctr"/>
                </a:tc>
              </a:tr>
              <a:tr h="345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effectLst/>
                        </a:rPr>
                        <a:t>Informar</a:t>
                      </a:r>
                      <a:endParaRPr lang="es-PE" sz="1800" dirty="0" smtClean="0"/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s-ES" sz="1800" dirty="0" smtClean="0">
                          <a:effectLst/>
                        </a:rPr>
                        <a:t>X</a:t>
                      </a:r>
                    </a:p>
                  </a:txBody>
                  <a:tcPr marL="91443" marR="91443" marT="45727" marB="45727" anchor="ctr"/>
                </a:tc>
              </a:tr>
              <a:tr h="345744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>
                          <a:effectLst/>
                        </a:rPr>
                        <a:t>Reducir riesgo financiero</a:t>
                      </a:r>
                      <a:endParaRPr lang="es-PE" sz="1800" dirty="0"/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43" marR="91443" marT="45727" marB="45727" anchor="ctr"/>
                </a:tc>
              </a:tr>
              <a:tr h="448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/>
                        </a:rPr>
                        <a:t>Igualar la oferta con demanda</a:t>
                      </a:r>
                      <a:endParaRPr lang="es-ES" sz="1800" dirty="0" smtClean="0">
                        <a:effectLst/>
                      </a:endParaRP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43" marR="91443" marT="45727" marB="45727" anchor="ctr"/>
                </a:tc>
              </a:tr>
              <a:tr h="3654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effectLst/>
                        </a:rPr>
                        <a:t>Promocionar</a:t>
                      </a: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s-ES" sz="1800" dirty="0" smtClean="0">
                          <a:effectLst/>
                        </a:rPr>
                        <a:t>X</a:t>
                      </a:r>
                    </a:p>
                  </a:txBody>
                  <a:tcPr marL="91443" marR="91443" marT="45727" marB="45727" anchor="ctr"/>
                </a:tc>
              </a:tr>
              <a:tr h="346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/>
                        </a:rPr>
                        <a:t>Brindar Asesoría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y Consultoría </a:t>
                      </a:r>
                      <a:endParaRPr lang="es-PE" sz="1800" dirty="0"/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X</a:t>
                      </a:r>
                    </a:p>
                  </a:txBody>
                  <a:tcPr marL="91443" marR="91443" marT="45727" marB="45727" anchor="ctr"/>
                </a:tc>
              </a:tr>
              <a:tr h="345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/>
                        </a:rPr>
                        <a:t>Representación Legal</a:t>
                      </a:r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/>
                    </a:p>
                  </a:txBody>
                  <a:tcPr marL="91443" marR="91443" marT="45727" marB="45727" anchor="ctr"/>
                </a:tc>
              </a:tr>
              <a:tr h="3654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/>
                        </a:rPr>
                        <a:t>Investigación de Mercados</a:t>
                      </a:r>
                      <a:endParaRPr lang="es-PE" sz="1800" dirty="0"/>
                    </a:p>
                  </a:txBody>
                  <a:tcPr marL="91443" marR="91443"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/>
                    </a:p>
                  </a:txBody>
                  <a:tcPr marL="91443" marR="91443" marT="45727" marB="4572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3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Organización del Área de Ventas</a:t>
            </a:r>
            <a:br>
              <a:rPr lang="es-PE" dirty="0" smtClean="0"/>
            </a:br>
            <a:endParaRPr lang="es-PE" sz="2000" dirty="0"/>
          </a:p>
        </p:txBody>
      </p:sp>
      <p:sp>
        <p:nvSpPr>
          <p:cNvPr id="7" name="6 Rectángulo"/>
          <p:cNvSpPr/>
          <p:nvPr/>
        </p:nvSpPr>
        <p:spPr>
          <a:xfrm>
            <a:off x="3571868" y="3500438"/>
            <a:ext cx="2000264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600" dirty="0"/>
          </a:p>
        </p:txBody>
      </p:sp>
      <p:sp>
        <p:nvSpPr>
          <p:cNvPr id="9" name="8 Rectángulo"/>
          <p:cNvSpPr/>
          <p:nvPr/>
        </p:nvSpPr>
        <p:spPr>
          <a:xfrm>
            <a:off x="4857752" y="2285992"/>
            <a:ext cx="2000264" cy="7858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600" dirty="0"/>
          </a:p>
        </p:txBody>
      </p:sp>
      <p:sp>
        <p:nvSpPr>
          <p:cNvPr id="11" name="10 Rectángulo"/>
          <p:cNvSpPr/>
          <p:nvPr/>
        </p:nvSpPr>
        <p:spPr>
          <a:xfrm>
            <a:off x="3571868" y="1285860"/>
            <a:ext cx="2000264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</p:txBody>
      </p:sp>
      <p:sp>
        <p:nvSpPr>
          <p:cNvPr id="13" name="12 Rectángulo"/>
          <p:cNvSpPr/>
          <p:nvPr/>
        </p:nvSpPr>
        <p:spPr>
          <a:xfrm>
            <a:off x="3286116" y="5072074"/>
            <a:ext cx="2714644" cy="7858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4572000" y="2714625"/>
            <a:ext cx="28575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 flipH="1" flipV="1">
            <a:off x="4143376" y="4643437"/>
            <a:ext cx="857250" cy="31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rot="5400000">
            <a:off x="3821113" y="2749550"/>
            <a:ext cx="1501775" cy="31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231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Canales Electrónicos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07180"/>
              </p:ext>
            </p:extLst>
          </p:nvPr>
        </p:nvGraphicFramePr>
        <p:xfrm>
          <a:off x="500063" y="1270000"/>
          <a:ext cx="8072495" cy="46204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4499"/>
                <a:gridCol w="1614499"/>
                <a:gridCol w="1614499"/>
                <a:gridCol w="1614499"/>
                <a:gridCol w="1614499"/>
              </a:tblGrid>
              <a:tr h="62292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Acciones\Canales</a:t>
                      </a:r>
                      <a:endParaRPr lang="es-PE" sz="1800" dirty="0"/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Web</a:t>
                      </a:r>
                      <a:endParaRPr lang="es-PE" sz="1800" dirty="0"/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Teléfono</a:t>
                      </a:r>
                      <a:endParaRPr lang="es-PE" sz="1800" dirty="0"/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 Mailin</a:t>
                      </a:r>
                      <a:r>
                        <a:rPr lang="es-PE" sz="1800" baseline="0" dirty="0" smtClean="0"/>
                        <a:t>g</a:t>
                      </a:r>
                      <a:endParaRPr lang="es-PE" sz="1800" dirty="0"/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Redes Sociales</a:t>
                      </a:r>
                      <a:endParaRPr lang="es-PE" sz="1800" dirty="0"/>
                    </a:p>
                  </a:txBody>
                  <a:tcPr marL="91420" marR="91420" marT="45710" marB="45710" anchor="ctr"/>
                </a:tc>
              </a:tr>
              <a:tr h="928009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</a:tr>
              <a:tr h="804634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</a:tr>
              <a:tr h="912846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</a:tr>
              <a:tr h="702186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</a:tr>
              <a:tr h="632676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s-ES" sz="1800" dirty="0" smtClean="0">
                        <a:effectLst/>
                      </a:endParaRPr>
                    </a:p>
                  </a:txBody>
                  <a:tcPr marL="91420" marR="91420" marT="45710" marB="4571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8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565400"/>
            <a:ext cx="9144000" cy="1079500"/>
          </a:xfrm>
        </p:spPr>
        <p:txBody>
          <a:bodyPr/>
          <a:lstStyle/>
          <a:p>
            <a:pPr>
              <a:defRPr/>
            </a:pPr>
            <a:r>
              <a:rPr lang="es-PE" dirty="0" smtClean="0"/>
              <a:t>Estrategia de Comunicación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23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Grupo Objetivo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7745"/>
              </p:ext>
            </p:extLst>
          </p:nvPr>
        </p:nvGraphicFramePr>
        <p:xfrm>
          <a:off x="642938" y="2214563"/>
          <a:ext cx="8064500" cy="27860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3229"/>
                <a:gridCol w="6091271"/>
              </a:tblGrid>
              <a:tr h="1857388">
                <a:tc>
                  <a:txBody>
                    <a:bodyPr/>
                    <a:lstStyle/>
                    <a:p>
                      <a:pPr algn="l"/>
                      <a:r>
                        <a:rPr lang="es-PE" sz="1800" b="1" dirty="0" smtClean="0">
                          <a:solidFill>
                            <a:schemeClr val="bg1"/>
                          </a:solidFill>
                          <a:effectLst/>
                        </a:rPr>
                        <a:t>Características</a:t>
                      </a: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buFont typeface="Arial" pitchFamily="34" charset="0"/>
                        <a:buNone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l"/>
                      <a:r>
                        <a:rPr lang="es-PE" sz="1800" b="1" dirty="0" smtClean="0">
                          <a:solidFill>
                            <a:schemeClr val="bg1"/>
                          </a:solidFill>
                          <a:effectLst/>
                        </a:rPr>
                        <a:t>Alcance</a:t>
                      </a: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935038"/>
          </a:xfrm>
        </p:spPr>
        <p:txBody>
          <a:bodyPr/>
          <a:lstStyle/>
          <a:p>
            <a:pPr>
              <a:defRPr/>
            </a:pPr>
            <a:r>
              <a:rPr lang="es-PE" dirty="0" smtClean="0"/>
              <a:t>Objetivos Comunicacionales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670552"/>
              </p:ext>
            </p:extLst>
          </p:nvPr>
        </p:nvGraphicFramePr>
        <p:xfrm>
          <a:off x="468313" y="1125538"/>
          <a:ext cx="8229600" cy="4896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80320"/>
                <a:gridCol w="1368152"/>
                <a:gridCol w="1296144"/>
                <a:gridCol w="1234480"/>
                <a:gridCol w="1450504"/>
              </a:tblGrid>
              <a:tr h="435909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  <a:effectLst/>
                        </a:rPr>
                        <a:t>Convertir</a:t>
                      </a:r>
                      <a:endParaRPr lang="es-PE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  <a:effectLst/>
                        </a:rPr>
                        <a:t>Atraer</a:t>
                      </a:r>
                      <a:endParaRPr lang="es-PE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  <a:effectLst/>
                        </a:rPr>
                        <a:t>Retener</a:t>
                      </a:r>
                      <a:endParaRPr lang="es-PE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  <a:effectLst/>
                        </a:rPr>
                        <a:t>Aumentar</a:t>
                      </a:r>
                      <a:endParaRPr lang="es-PE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15060">
                <a:tc>
                  <a:txBody>
                    <a:bodyPr/>
                    <a:lstStyle/>
                    <a:p>
                      <a:pPr lvl="1" algn="r"/>
                      <a:r>
                        <a:rPr lang="es-PE" sz="1600" dirty="0" smtClean="0">
                          <a:effectLst/>
                        </a:rPr>
                        <a:t>Potenciar Conocimiento</a:t>
                      </a:r>
                      <a:endParaRPr lang="es-PE" sz="160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5909">
                <a:tc>
                  <a:txBody>
                    <a:bodyPr/>
                    <a:lstStyle/>
                    <a:p>
                      <a:pPr lvl="1" algn="r"/>
                      <a:r>
                        <a:rPr lang="es-PE" sz="1600" dirty="0" smtClean="0">
                          <a:effectLst/>
                        </a:rPr>
                        <a:t>Incentivar Prueba</a:t>
                      </a:r>
                      <a:endParaRPr lang="es-PE" sz="160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5909">
                <a:tc>
                  <a:txBody>
                    <a:bodyPr/>
                    <a:lstStyle/>
                    <a:p>
                      <a:pPr lvl="1" algn="r"/>
                      <a:r>
                        <a:rPr lang="es-PE" sz="1600" dirty="0" smtClean="0">
                          <a:effectLst/>
                        </a:rPr>
                        <a:t>Consolidar</a:t>
                      </a:r>
                      <a:r>
                        <a:rPr lang="es-PE" sz="1600" baseline="0" dirty="0" smtClean="0">
                          <a:effectLst/>
                        </a:rPr>
                        <a:t> lealtad</a:t>
                      </a:r>
                      <a:endParaRPr lang="es-PE" sz="160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5909">
                <a:tc>
                  <a:txBody>
                    <a:bodyPr/>
                    <a:lstStyle/>
                    <a:p>
                      <a:pPr lvl="1" algn="r"/>
                      <a:r>
                        <a:rPr lang="es-PE" sz="1600" dirty="0" smtClean="0">
                          <a:effectLst/>
                        </a:rPr>
                        <a:t>Elevar F y/o Q</a:t>
                      </a:r>
                      <a:endParaRPr lang="es-PE" sz="160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5909">
                <a:tc>
                  <a:txBody>
                    <a:bodyPr/>
                    <a:lstStyle/>
                    <a:p>
                      <a:pPr lvl="1" algn="r"/>
                      <a:r>
                        <a:rPr lang="es-PE" sz="1600" dirty="0" smtClean="0">
                          <a:effectLst/>
                        </a:rPr>
                        <a:t>Regularizar Demanda</a:t>
                      </a:r>
                      <a:endParaRPr lang="es-PE" sz="160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5909">
                <a:tc>
                  <a:txBody>
                    <a:bodyPr/>
                    <a:lstStyle/>
                    <a:p>
                      <a:pPr lvl="1" algn="r"/>
                      <a:r>
                        <a:rPr lang="es-PE" sz="1600" dirty="0" smtClean="0">
                          <a:effectLst/>
                        </a:rPr>
                        <a:t>Elevar nivel de Interés</a:t>
                      </a:r>
                      <a:endParaRPr lang="es-PE" sz="160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15060">
                <a:tc>
                  <a:txBody>
                    <a:bodyPr/>
                    <a:lstStyle/>
                    <a:p>
                      <a:pPr lvl="1" algn="r"/>
                      <a:r>
                        <a:rPr lang="es-PE" sz="1600" dirty="0" smtClean="0">
                          <a:effectLst/>
                        </a:rPr>
                        <a:t>Incentivar</a:t>
                      </a:r>
                      <a:r>
                        <a:rPr lang="es-PE" sz="1600" baseline="0" dirty="0" smtClean="0">
                          <a:effectLst/>
                        </a:rPr>
                        <a:t> Intermediarios</a:t>
                      </a:r>
                      <a:endParaRPr lang="es-PE" sz="160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5909">
                <a:tc>
                  <a:txBody>
                    <a:bodyPr/>
                    <a:lstStyle/>
                    <a:p>
                      <a:pPr lvl="1" algn="r"/>
                      <a:r>
                        <a:rPr lang="es-PE" sz="1600" dirty="0" smtClean="0">
                          <a:effectLst/>
                        </a:rPr>
                        <a:t>Mejorar Exhibición</a:t>
                      </a:r>
                      <a:endParaRPr lang="es-PE" sz="160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15060">
                <a:tc>
                  <a:txBody>
                    <a:bodyPr/>
                    <a:lstStyle/>
                    <a:p>
                      <a:pPr lvl="1" algn="r"/>
                      <a:r>
                        <a:rPr lang="es-PE" sz="1600" dirty="0" smtClean="0">
                          <a:effectLst/>
                        </a:rPr>
                        <a:t>Amortiguar</a:t>
                      </a:r>
                      <a:r>
                        <a:rPr lang="es-PE" sz="1600" baseline="0" dirty="0" smtClean="0">
                          <a:effectLst/>
                        </a:rPr>
                        <a:t> alza de precios</a:t>
                      </a:r>
                      <a:endParaRPr lang="es-PE" sz="160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Estrategia Creativa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88" y="1500188"/>
            <a:ext cx="8429625" cy="4357687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s-PE" dirty="0" smtClean="0"/>
              <a:t>Racional – Emocional</a:t>
            </a:r>
          </a:p>
          <a:p>
            <a:pPr lvl="1">
              <a:buFont typeface="Arial" charset="0"/>
              <a:buNone/>
              <a:defRPr/>
            </a:pPr>
            <a:endParaRPr lang="es-PE" dirty="0" smtClean="0"/>
          </a:p>
          <a:p>
            <a:pPr lvl="1">
              <a:defRPr/>
            </a:pPr>
            <a:endParaRPr lang="es-PE" dirty="0" smtClean="0"/>
          </a:p>
          <a:p>
            <a:pPr>
              <a:buFont typeface="Arial" charset="0"/>
              <a:buNone/>
              <a:defRPr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76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935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PE" dirty="0" smtClean="0"/>
              <a:t>Mezcla Comunicacional</a:t>
            </a:r>
            <a:br>
              <a:rPr lang="es-PE" dirty="0" smtClean="0"/>
            </a:br>
            <a:r>
              <a:rPr lang="es-PE" sz="1800" dirty="0" smtClean="0"/>
              <a:t>(Presupuesto Tope :% de la Facturación sin IGV)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612335"/>
              </p:ext>
            </p:extLst>
          </p:nvPr>
        </p:nvGraphicFramePr>
        <p:xfrm>
          <a:off x="1285875" y="1000125"/>
          <a:ext cx="6357981" cy="45717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43470"/>
                <a:gridCol w="1714511"/>
              </a:tblGrid>
              <a:tr h="439402"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Partida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</a:rPr>
                        <a:t> Comunicacional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6416">
                <a:tc>
                  <a:txBody>
                    <a:bodyPr/>
                    <a:lstStyle/>
                    <a:p>
                      <a:pPr lvl="1"/>
                      <a:r>
                        <a:rPr lang="es-PE" dirty="0" smtClean="0"/>
                        <a:t>Publicidad TV</a:t>
                      </a:r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7846">
                <a:tc>
                  <a:txBody>
                    <a:bodyPr/>
                    <a:lstStyle/>
                    <a:p>
                      <a:pPr lvl="1"/>
                      <a:r>
                        <a:rPr lang="es-PE" dirty="0" smtClean="0"/>
                        <a:t>Publicidad</a:t>
                      </a:r>
                      <a:r>
                        <a:rPr lang="es-PE" baseline="0" dirty="0" smtClean="0"/>
                        <a:t> Radio</a:t>
                      </a:r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0714">
                <a:tc>
                  <a:txBody>
                    <a:bodyPr/>
                    <a:lstStyle/>
                    <a:p>
                      <a:pPr lvl="1"/>
                      <a:r>
                        <a:rPr lang="es-PE" dirty="0" smtClean="0"/>
                        <a:t>Publicidad Prensa</a:t>
                      </a:r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857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115">
                <a:tc>
                  <a:txBody>
                    <a:bodyPr/>
                    <a:lstStyle/>
                    <a:p>
                      <a:pPr lvl="1"/>
                      <a:r>
                        <a:rPr lang="es-PE" dirty="0" smtClean="0"/>
                        <a:t>Marketing Directo no Electrónico</a:t>
                      </a:r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857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115">
                <a:tc>
                  <a:txBody>
                    <a:bodyPr/>
                    <a:lstStyle/>
                    <a:p>
                      <a:pPr lvl="1"/>
                      <a:r>
                        <a:rPr lang="es-PE" dirty="0" smtClean="0"/>
                        <a:t>Marketing Directo Electrónico</a:t>
                      </a:r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857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11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Com. Pto.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Vta</a:t>
                      </a:r>
                      <a:r>
                        <a:rPr lang="es-PE" baseline="0" dirty="0" smtClean="0"/>
                        <a:t> / Servicio</a:t>
                      </a:r>
                      <a:endParaRPr lang="es-PE" dirty="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857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115">
                <a:tc>
                  <a:txBody>
                    <a:bodyPr/>
                    <a:lstStyle/>
                    <a:p>
                      <a:pPr lvl="1"/>
                      <a:r>
                        <a:rPr lang="es-PE" dirty="0" smtClean="0"/>
                        <a:t>Promoción de Ventas Usuario Final</a:t>
                      </a:r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857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115">
                <a:tc>
                  <a:txBody>
                    <a:bodyPr/>
                    <a:lstStyle/>
                    <a:p>
                      <a:pPr lvl="1"/>
                      <a:r>
                        <a:rPr lang="es-PE" dirty="0" smtClean="0"/>
                        <a:t>Promoción de ventas Intermediarios</a:t>
                      </a:r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857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115">
                <a:tc>
                  <a:txBody>
                    <a:bodyPr/>
                    <a:lstStyle/>
                    <a:p>
                      <a:pPr lvl="1"/>
                      <a:r>
                        <a:rPr lang="es-PE" dirty="0" smtClean="0"/>
                        <a:t>Otros</a:t>
                      </a:r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857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7406">
                <a:tc>
                  <a:txBody>
                    <a:bodyPr/>
                    <a:lstStyle/>
                    <a:p>
                      <a:pPr lvl="1"/>
                      <a:r>
                        <a:rPr lang="es-PE" dirty="0" smtClean="0"/>
                        <a:t>Total</a:t>
                      </a:r>
                      <a:endParaRPr lang="es-P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857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800" dirty="0" smtClean="0"/>
              <a:t>Acción de Marketing Directo No Electrónico1 : Descripción</a:t>
            </a:r>
            <a:endParaRPr lang="es-PE" sz="28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71658"/>
              </p:ext>
            </p:extLst>
          </p:nvPr>
        </p:nvGraphicFramePr>
        <p:xfrm>
          <a:off x="357188" y="1928813"/>
          <a:ext cx="5072098" cy="3429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0591"/>
                <a:gridCol w="3641507"/>
              </a:tblGrid>
              <a:tr h="1714512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smtClean="0">
                          <a:solidFill>
                            <a:schemeClr val="bg1"/>
                          </a:solidFill>
                          <a:effectLst/>
                        </a:rPr>
                        <a:t>Acción</a:t>
                      </a: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endParaRPr lang="es-PE" sz="1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14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dirty="0" smtClean="0">
                          <a:solidFill>
                            <a:schemeClr val="bg1"/>
                          </a:solidFill>
                          <a:effectLst/>
                        </a:rPr>
                        <a:t>Características</a:t>
                      </a:r>
                    </a:p>
                    <a:p>
                      <a:pPr algn="l"/>
                      <a:endParaRPr lang="es-PE" sz="18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FF00"/>
                </a:solidFill>
              </a:rPr>
              <a:t>Diapositiva 4</a:t>
            </a:r>
            <a:br>
              <a:rPr lang="es-PE" sz="2000" dirty="0" smtClean="0">
                <a:solidFill>
                  <a:srgbClr val="FFFF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Segmentos Objetivos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560362"/>
              </p:ext>
            </p:extLst>
          </p:nvPr>
        </p:nvGraphicFramePr>
        <p:xfrm>
          <a:off x="468313" y="1412875"/>
          <a:ext cx="7848603" cy="4392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1229"/>
                <a:gridCol w="1121229"/>
                <a:gridCol w="1121229"/>
                <a:gridCol w="1121229"/>
                <a:gridCol w="1121229"/>
                <a:gridCol w="1121229"/>
                <a:gridCol w="1121229"/>
              </a:tblGrid>
              <a:tr h="627516">
                <a:tc>
                  <a:txBody>
                    <a:bodyPr/>
                    <a:lstStyle/>
                    <a:p>
                      <a:pPr algn="ctr"/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V1-R1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V1-R2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V1-R3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V1-R4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V1-R5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FFC000"/>
                          </a:solidFill>
                        </a:rPr>
                        <a:t>V1-R6</a:t>
                      </a:r>
                      <a:endParaRPr lang="es-PE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V2-R1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S4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S5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S6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V2-R2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S7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S8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S9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S10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S11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S12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V2-R3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S13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S14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S15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S16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S17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S18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V2-R4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S19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S20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S21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S22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S23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S24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V2-R5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S25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S26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S27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S28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S29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S30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7516"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smtClean="0">
                          <a:solidFill>
                            <a:srgbClr val="FFC000"/>
                          </a:solidFill>
                        </a:rPr>
                        <a:t>V2-R6</a:t>
                      </a:r>
                      <a:endParaRPr lang="es-PE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22" marB="4572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S31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S32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S33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S34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S35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S36</a:t>
                      </a:r>
                      <a:endParaRPr lang="es-PE" sz="1800" dirty="0"/>
                    </a:p>
                  </a:txBody>
                  <a:tcPr marT="45722" marB="4572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5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800" dirty="0" smtClean="0"/>
              <a:t>Acción de Marketing Directo No Electrónico 2 : Descripción</a:t>
            </a:r>
            <a:endParaRPr lang="es-PE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47588"/>
              </p:ext>
            </p:extLst>
          </p:nvPr>
        </p:nvGraphicFramePr>
        <p:xfrm>
          <a:off x="357188" y="1928813"/>
          <a:ext cx="5072098" cy="3429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0591"/>
                <a:gridCol w="3641507"/>
              </a:tblGrid>
              <a:tr h="1714512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smtClean="0">
                          <a:solidFill>
                            <a:schemeClr val="bg1"/>
                          </a:solidFill>
                          <a:effectLst/>
                        </a:rPr>
                        <a:t>Acción</a:t>
                      </a: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endParaRPr lang="es-PE" sz="1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14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dirty="0" smtClean="0">
                          <a:solidFill>
                            <a:schemeClr val="bg1"/>
                          </a:solidFill>
                          <a:effectLst/>
                        </a:rPr>
                        <a:t>Características</a:t>
                      </a:r>
                    </a:p>
                    <a:p>
                      <a:pPr algn="l"/>
                      <a:endParaRPr lang="es-PE" sz="18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800" dirty="0" smtClean="0"/>
              <a:t>Acción de Marketing Directo No Electrónico 3 : Descripción</a:t>
            </a:r>
            <a:endParaRPr lang="es-PE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98075"/>
              </p:ext>
            </p:extLst>
          </p:nvPr>
        </p:nvGraphicFramePr>
        <p:xfrm>
          <a:off x="214313" y="1928813"/>
          <a:ext cx="5357850" cy="3429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187"/>
                <a:gridCol w="3846663"/>
              </a:tblGrid>
              <a:tr h="1714512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smtClean="0">
                          <a:solidFill>
                            <a:schemeClr val="bg1"/>
                          </a:solidFill>
                          <a:effectLst/>
                        </a:rPr>
                        <a:t>Acción</a:t>
                      </a: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endParaRPr lang="es-PE" sz="1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14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dirty="0" smtClean="0">
                          <a:solidFill>
                            <a:schemeClr val="bg1"/>
                          </a:solidFill>
                          <a:effectLst/>
                        </a:rPr>
                        <a:t>Características</a:t>
                      </a:r>
                    </a:p>
                    <a:p>
                      <a:pPr algn="l"/>
                      <a:endParaRPr lang="es-PE" sz="18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800" dirty="0" smtClean="0"/>
              <a:t>Acción de Marketing Directo Electrónico 1: Descripción</a:t>
            </a:r>
            <a:endParaRPr lang="es-PE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31680"/>
              </p:ext>
            </p:extLst>
          </p:nvPr>
        </p:nvGraphicFramePr>
        <p:xfrm>
          <a:off x="467544" y="1643063"/>
          <a:ext cx="7215238" cy="3429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5066"/>
                <a:gridCol w="5180172"/>
              </a:tblGrid>
              <a:tr h="1714512">
                <a:tc>
                  <a:txBody>
                    <a:bodyPr/>
                    <a:lstStyle/>
                    <a:p>
                      <a:pPr algn="l"/>
                      <a:r>
                        <a:rPr lang="es-PE" sz="1800" b="1" dirty="0" smtClean="0">
                          <a:solidFill>
                            <a:schemeClr val="bg1"/>
                          </a:solidFill>
                          <a:effectLst/>
                        </a:rPr>
                        <a:t>Acción</a:t>
                      </a: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endParaRPr lang="es-PE" sz="1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14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dirty="0" smtClean="0">
                          <a:solidFill>
                            <a:schemeClr val="bg1"/>
                          </a:solidFill>
                          <a:effectLst/>
                        </a:rPr>
                        <a:t>Características</a:t>
                      </a:r>
                    </a:p>
                    <a:p>
                      <a:pPr algn="l"/>
                      <a:endParaRPr lang="es-PE" sz="18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800" dirty="0" smtClean="0"/>
              <a:t>Acción de Marketing Directo Electrónico 2: Descripción</a:t>
            </a:r>
            <a:endParaRPr lang="es-PE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19296"/>
              </p:ext>
            </p:extLst>
          </p:nvPr>
        </p:nvGraphicFramePr>
        <p:xfrm>
          <a:off x="611560" y="1857375"/>
          <a:ext cx="7215238" cy="3429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5066"/>
                <a:gridCol w="5180172"/>
              </a:tblGrid>
              <a:tr h="1714512">
                <a:tc>
                  <a:txBody>
                    <a:bodyPr/>
                    <a:lstStyle/>
                    <a:p>
                      <a:pPr algn="l"/>
                      <a:r>
                        <a:rPr lang="es-PE" sz="1800" b="1" dirty="0" smtClean="0">
                          <a:solidFill>
                            <a:schemeClr val="bg1"/>
                          </a:solidFill>
                          <a:effectLst/>
                        </a:rPr>
                        <a:t>Acción</a:t>
                      </a: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endParaRPr lang="es-PE" sz="1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14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dirty="0" smtClean="0">
                          <a:solidFill>
                            <a:schemeClr val="bg1"/>
                          </a:solidFill>
                          <a:effectLst/>
                        </a:rPr>
                        <a:t>Características</a:t>
                      </a:r>
                    </a:p>
                    <a:p>
                      <a:pPr algn="l"/>
                      <a:endParaRPr lang="es-PE" sz="18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1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800" dirty="0" smtClean="0"/>
              <a:t>Acción de Marketing Directo Electrónico 3: Descripción</a:t>
            </a:r>
            <a:endParaRPr lang="es-PE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09890"/>
              </p:ext>
            </p:extLst>
          </p:nvPr>
        </p:nvGraphicFramePr>
        <p:xfrm>
          <a:off x="539552" y="2000250"/>
          <a:ext cx="7215238" cy="3429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5066"/>
                <a:gridCol w="5180172"/>
              </a:tblGrid>
              <a:tr h="1714512">
                <a:tc>
                  <a:txBody>
                    <a:bodyPr/>
                    <a:lstStyle/>
                    <a:p>
                      <a:pPr algn="l"/>
                      <a:r>
                        <a:rPr lang="es-PE" sz="1800" b="1" dirty="0" smtClean="0">
                          <a:solidFill>
                            <a:schemeClr val="bg1"/>
                          </a:solidFill>
                          <a:effectLst/>
                        </a:rPr>
                        <a:t>Acción</a:t>
                      </a: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endParaRPr lang="es-PE" sz="1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14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dirty="0" smtClean="0">
                          <a:solidFill>
                            <a:schemeClr val="bg1"/>
                          </a:solidFill>
                          <a:effectLst/>
                        </a:rPr>
                        <a:t>Características</a:t>
                      </a:r>
                    </a:p>
                    <a:p>
                      <a:pPr algn="l"/>
                      <a:endParaRPr lang="es-PE" sz="18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8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800" dirty="0" smtClean="0"/>
              <a:t>Acción de Marketing Directo Electrónico 4: Descripción</a:t>
            </a:r>
            <a:endParaRPr lang="es-PE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57626"/>
              </p:ext>
            </p:extLst>
          </p:nvPr>
        </p:nvGraphicFramePr>
        <p:xfrm>
          <a:off x="467544" y="1269776"/>
          <a:ext cx="7215238" cy="3429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5066"/>
                <a:gridCol w="5180172"/>
              </a:tblGrid>
              <a:tr h="1714512">
                <a:tc>
                  <a:txBody>
                    <a:bodyPr/>
                    <a:lstStyle/>
                    <a:p>
                      <a:pPr algn="l"/>
                      <a:r>
                        <a:rPr lang="es-PE" sz="1800" b="1" dirty="0" smtClean="0">
                          <a:solidFill>
                            <a:schemeClr val="bg1"/>
                          </a:solidFill>
                          <a:effectLst/>
                        </a:rPr>
                        <a:t>Acción</a:t>
                      </a: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endParaRPr lang="es-PE" sz="1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14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dirty="0" smtClean="0">
                          <a:solidFill>
                            <a:schemeClr val="bg1"/>
                          </a:solidFill>
                          <a:effectLst/>
                        </a:rPr>
                        <a:t>Características</a:t>
                      </a:r>
                    </a:p>
                    <a:p>
                      <a:pPr algn="l"/>
                      <a:endParaRPr lang="es-PE" sz="18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PE" sz="18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44" marB="457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6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Promoción 1 : Descripción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58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Promoción 2 : Descripción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0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Promoción 3 : Descripción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498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935038"/>
          </a:xfrm>
        </p:spPr>
        <p:txBody>
          <a:bodyPr/>
          <a:lstStyle/>
          <a:p>
            <a:pPr>
              <a:defRPr/>
            </a:pPr>
            <a:r>
              <a:rPr lang="es-PE" dirty="0" smtClean="0"/>
              <a:t>Presupuesto Comunicacional </a:t>
            </a:r>
            <a:r>
              <a:rPr lang="es-PE" dirty="0" smtClean="0"/>
              <a:t>2018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82111"/>
              </p:ext>
            </p:extLst>
          </p:nvPr>
        </p:nvGraphicFramePr>
        <p:xfrm>
          <a:off x="214313" y="1071563"/>
          <a:ext cx="8786876" cy="5072096"/>
        </p:xfrm>
        <a:graphic>
          <a:graphicData uri="http://schemas.openxmlformats.org/drawingml/2006/table">
            <a:tbl>
              <a:tblPr/>
              <a:tblGrid>
                <a:gridCol w="714380"/>
                <a:gridCol w="540888"/>
                <a:gridCol w="627634"/>
                <a:gridCol w="627634"/>
                <a:gridCol w="627634"/>
                <a:gridCol w="627634"/>
                <a:gridCol w="627634"/>
                <a:gridCol w="627634"/>
                <a:gridCol w="627634"/>
                <a:gridCol w="627634"/>
                <a:gridCol w="627634"/>
                <a:gridCol w="627634"/>
                <a:gridCol w="627634"/>
                <a:gridCol w="627634"/>
              </a:tblGrid>
              <a:tr h="303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S/.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987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Publicidad TV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892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Publicidad Radio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892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Publicidad Prensa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108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Marketing Directo no Electrónico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108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Marketing Directo Electrónico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108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Com. Pto. Vta. / Servicio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677926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Promoción de Ventas Usuario Final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6779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Promoción de ventas Intermediarios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513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Otros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513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000" dirty="0" smtClean="0">
                <a:solidFill>
                  <a:srgbClr val="FFFF00"/>
                </a:solidFill>
              </a:rPr>
              <a:t>Diapositiva 5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>
                <a:solidFill>
                  <a:schemeClr val="bg1"/>
                </a:solidFill>
              </a:rPr>
              <a:t>Participación de Mercado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13341"/>
              </p:ext>
            </p:extLst>
          </p:nvPr>
        </p:nvGraphicFramePr>
        <p:xfrm>
          <a:off x="571500" y="1714500"/>
          <a:ext cx="8001055" cy="3697577"/>
        </p:xfrm>
        <a:graphic>
          <a:graphicData uri="http://schemas.openxmlformats.org/drawingml/2006/table">
            <a:tbl>
              <a:tblPr/>
              <a:tblGrid>
                <a:gridCol w="2113904"/>
                <a:gridCol w="2175293"/>
                <a:gridCol w="1133732"/>
                <a:gridCol w="1333514"/>
                <a:gridCol w="1244612"/>
              </a:tblGrid>
              <a:tr h="730154">
                <a:tc gridSpan="2">
                  <a:txBody>
                    <a:bodyPr/>
                    <a:lstStyle/>
                    <a:p>
                      <a:pPr algn="ctr" rtl="0" fontAlgn="ctr"/>
                      <a:endParaRPr lang="en-US" sz="2500" b="0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</a:rPr>
                        <a:t>2014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</a:rPr>
                        <a:t>2015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</a:rPr>
                        <a:t>2015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  <a:tr h="63654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Participación de Mercado (en %)</a:t>
                      </a: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63654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Volumen de Ventas </a:t>
                      </a:r>
                      <a:r>
                        <a:rPr lang="en-US" sz="14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(Colocación de Créditos x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año) 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627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9316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Facturación (En </a:t>
                      </a:r>
                      <a:r>
                        <a:rPr lang="es-PE" sz="14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millones </a:t>
                      </a:r>
                      <a:r>
                        <a:rPr lang="es-PE" sz="14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 </a:t>
                      </a:r>
                      <a:r>
                        <a:rPr lang="es-PE" sz="14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S/.)</a:t>
                      </a:r>
                      <a:endParaRPr lang="es-PE" sz="14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67398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Rentabilidad (Valores</a:t>
                      </a:r>
                      <a:r>
                        <a:rPr lang="en-US" sz="14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) – Después de Gastos Operativos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94" marR="8594" marT="85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372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935038"/>
          </a:xfrm>
        </p:spPr>
        <p:txBody>
          <a:bodyPr/>
          <a:lstStyle/>
          <a:p>
            <a:pPr>
              <a:defRPr/>
            </a:pPr>
            <a:r>
              <a:rPr lang="es-PE" dirty="0" smtClean="0"/>
              <a:t>Presupuesto Comunicacional </a:t>
            </a:r>
            <a:r>
              <a:rPr lang="es-PE" dirty="0" smtClean="0"/>
              <a:t>2019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04854"/>
              </p:ext>
            </p:extLst>
          </p:nvPr>
        </p:nvGraphicFramePr>
        <p:xfrm>
          <a:off x="142875" y="1071563"/>
          <a:ext cx="8858318" cy="5000657"/>
        </p:xfrm>
        <a:graphic>
          <a:graphicData uri="http://schemas.openxmlformats.org/drawingml/2006/table">
            <a:tbl>
              <a:tblPr/>
              <a:tblGrid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</a:tblGrid>
              <a:tr h="301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S/.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671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Publicidad TV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671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Publicidad Radio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671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Publicidad Prensa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064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Marketing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Directo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no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Electrónico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064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Marketing Directo Electrónico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064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Com. Pto. Vta. / Servicio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672152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Promoción de Ventas Usuario Final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6721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Promoción de ventas Intermediarios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671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Otros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671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5038"/>
          </a:xfrm>
        </p:spPr>
        <p:txBody>
          <a:bodyPr/>
          <a:lstStyle/>
          <a:p>
            <a:pPr>
              <a:defRPr/>
            </a:pPr>
            <a:r>
              <a:rPr lang="es-PE" dirty="0" smtClean="0"/>
              <a:t>Presupuesto </a:t>
            </a:r>
            <a:r>
              <a:rPr lang="es-PE" smtClean="0"/>
              <a:t>Comunicacional </a:t>
            </a:r>
            <a:r>
              <a:rPr lang="es-PE" smtClean="0"/>
              <a:t>2020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73658"/>
              </p:ext>
            </p:extLst>
          </p:nvPr>
        </p:nvGraphicFramePr>
        <p:xfrm>
          <a:off x="142875" y="1071563"/>
          <a:ext cx="8858318" cy="5000660"/>
        </p:xfrm>
        <a:graphic>
          <a:graphicData uri="http://schemas.openxmlformats.org/drawingml/2006/table">
            <a:tbl>
              <a:tblPr/>
              <a:tblGrid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  <a:gridCol w="632737"/>
              </a:tblGrid>
              <a:tr h="3516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S/.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516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Publicidad TV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516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Publicidad Radio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516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Publicidad Prensa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112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Marketing Directo no Electrónico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112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Marketing Directo Electrónico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112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Com. Pto. Vta. / Servicio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678538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Promoción de Ventas Usuario Final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678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Promoción de ventas Intermediarios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516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Otros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516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48986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274638"/>
            <a:ext cx="735516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PE" sz="2000" dirty="0" smtClean="0">
                <a:solidFill>
                  <a:srgbClr val="FFFF00"/>
                </a:solidFill>
              </a:rPr>
              <a:t>Diapositiva </a:t>
            </a:r>
            <a:r>
              <a:rPr lang="es-PE" sz="2000" dirty="0">
                <a:solidFill>
                  <a:srgbClr val="FFFF00"/>
                </a:solidFill>
              </a:rPr>
              <a:t>6</a:t>
            </a:r>
            <a:r>
              <a:rPr lang="es-PE" dirty="0" smtClean="0">
                <a:solidFill>
                  <a:srgbClr val="FFFF00"/>
                </a:solidFill>
              </a:rPr>
              <a:t/>
            </a:r>
            <a:br>
              <a:rPr lang="es-PE" dirty="0" smtClean="0">
                <a:solidFill>
                  <a:srgbClr val="FFFF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Selección de Segmento(s) Objetivo(s) - Sustentos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/>
        </p:nvGraphicFramePr>
        <p:xfrm>
          <a:off x="539750" y="2708275"/>
          <a:ext cx="7920038" cy="33131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0013"/>
                <a:gridCol w="5400025"/>
              </a:tblGrid>
              <a:tr h="1104371">
                <a:tc>
                  <a:txBody>
                    <a:bodyPr/>
                    <a:lstStyle/>
                    <a:p>
                      <a:pPr lvl="1" algn="l"/>
                      <a:r>
                        <a:rPr lang="es-PE" sz="20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Atractivo Económico  </a:t>
                      </a:r>
                      <a:endParaRPr lang="es-PE" sz="20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32" marB="4573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 smtClean="0">
                          <a:solidFill>
                            <a:schemeClr val="tx1"/>
                          </a:solidFill>
                          <a:effectLst/>
                        </a:rPr>
          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0" marR="91430" marT="45732" marB="4573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04371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Permeabilidad</a:t>
                      </a:r>
                      <a:endParaRPr lang="es-PE" sz="20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32" marB="4573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 smtClean="0">
                          <a:solidFill>
                            <a:schemeClr val="tx1"/>
                          </a:solidFill>
                          <a:effectLst/>
                        </a:rPr>
          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.……………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0" marR="91430" marT="45732" marB="4573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04371">
                <a:tc>
                  <a:txBody>
                    <a:bodyPr/>
                    <a:lstStyle/>
                    <a:p>
                      <a:pPr lvl="1" algn="l"/>
                      <a:r>
                        <a:rPr lang="es-PE" sz="20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Importancia Estratégica</a:t>
                      </a:r>
                      <a:endParaRPr lang="es-PE" sz="20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0" marR="91430" marT="45732" marB="4573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 smtClean="0">
                          <a:solidFill>
                            <a:schemeClr val="tx1"/>
                          </a:solidFill>
                          <a:effectLst/>
                        </a:rPr>
          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.……………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0" marR="91430" marT="45732" marB="4573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3 Título"/>
          <p:cNvSpPr txBox="1">
            <a:spLocks/>
          </p:cNvSpPr>
          <p:nvPr/>
        </p:nvSpPr>
        <p:spPr>
          <a:xfrm>
            <a:off x="539750" y="1557338"/>
            <a:ext cx="7920038" cy="86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s-P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Segmento Seleccionado :</a:t>
            </a:r>
            <a:br>
              <a:rPr lang="es-P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s-PE" sz="2400" dirty="0">
                <a:latin typeface="+mj-lt"/>
                <a:ea typeface="+mj-ea"/>
                <a:cs typeface="+mj-cs"/>
              </a:rPr>
              <a:t>……………………………………………………………………………………………….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26520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FF00"/>
                </a:solidFill>
              </a:rPr>
              <a:t>Diapositiva 7</a:t>
            </a:r>
            <a:r>
              <a:rPr lang="es-PE" dirty="0" smtClean="0">
                <a:solidFill>
                  <a:srgbClr val="FFFF00"/>
                </a:solidFill>
              </a:rPr>
              <a:t/>
            </a:r>
            <a:br>
              <a:rPr lang="es-PE" dirty="0" smtClean="0">
                <a:solidFill>
                  <a:srgbClr val="FFFF00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Estrategia de Posicionamiento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229600" cy="39608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1320271">
                <a:tc>
                  <a:txBody>
                    <a:bodyPr/>
                    <a:lstStyle/>
                    <a:p>
                      <a:pPr algn="ctr"/>
                      <a:r>
                        <a:rPr lang="es-PE" sz="20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Concepto</a:t>
                      </a:r>
                      <a:r>
                        <a:rPr lang="es-PE" sz="2000" b="0" baseline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Base</a:t>
                      </a:r>
                      <a:r>
                        <a:rPr lang="es-PE" sz="20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endParaRPr lang="es-PE" sz="20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……………………………………………………………………………………………………………………………………………………………………………………………………..</a:t>
                      </a:r>
                      <a:endParaRPr lang="es-PE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20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Atributos (Beneficios Claves para el consumidor / cliente)  </a:t>
                      </a:r>
                    </a:p>
                    <a:p>
                      <a:pPr algn="ctr"/>
                      <a:endParaRPr lang="es-PE" sz="20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……………………………………………………………………………………………………………………………………………………………………………………………………..</a:t>
                      </a:r>
                      <a:endParaRPr lang="es-PE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20271">
                <a:tc>
                  <a:txBody>
                    <a:bodyPr/>
                    <a:lstStyle/>
                    <a:p>
                      <a:pPr algn="ctr"/>
                      <a:r>
                        <a:rPr lang="es-PE" sz="20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Proposición </a:t>
                      </a:r>
                      <a:r>
                        <a:rPr lang="es-PE" sz="2000" b="0" dirty="0" err="1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Unica</a:t>
                      </a:r>
                      <a:r>
                        <a:rPr lang="es-PE" sz="20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Ventas</a:t>
                      </a:r>
                      <a:endParaRPr lang="es-PE" sz="20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………………………………………………………………..</a:t>
                      </a:r>
                      <a:endParaRPr lang="es-PE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>
                <a:solidFill>
                  <a:schemeClr val="bg1"/>
                </a:solidFill>
              </a:rPr>
              <a:t>Estrategia de Producto / Servicio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151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2000" dirty="0" smtClean="0">
                <a:solidFill>
                  <a:srgbClr val="FFC000"/>
                </a:solidFill>
              </a:rPr>
              <a:t>Diapositiva </a:t>
            </a:r>
            <a:r>
              <a:rPr lang="es-PE" sz="2000" dirty="0">
                <a:solidFill>
                  <a:srgbClr val="FFC000"/>
                </a:solidFill>
              </a:rPr>
              <a:t>8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>
                <a:solidFill>
                  <a:schemeClr val="bg1"/>
                </a:solidFill>
              </a:rPr>
              <a:t>Servicio de Base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679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46</TotalTime>
  <Words>659</Words>
  <Application>Microsoft Office PowerPoint</Application>
  <PresentationFormat>Presentación en pantalla (4:3)</PresentationFormat>
  <Paragraphs>331</Paragraphs>
  <Slides>51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4" baseType="lpstr">
      <vt:lpstr>Arial</vt:lpstr>
      <vt:lpstr>Calibri</vt:lpstr>
      <vt:lpstr>Tema de Office</vt:lpstr>
      <vt:lpstr>Diapositiva 1  Plan de Marketing …………………………………….. Integrantes 1.  …………………………………….. 2. ..…………………………………… 3. .…………………………………….</vt:lpstr>
      <vt:lpstr>Diapositiva 2  Introducción</vt:lpstr>
      <vt:lpstr>Diapositiva 3 Segmentación del Mercado</vt:lpstr>
      <vt:lpstr>Diapositiva 4 Segmentos Objetivos</vt:lpstr>
      <vt:lpstr>Diapositiva 5 Participación de Mercado</vt:lpstr>
      <vt:lpstr>Diapositiva 6 Selección de Segmento(s) Objetivo(s) - Sustentos</vt:lpstr>
      <vt:lpstr>Diapositiva 7 Estrategia de Posicionamiento</vt:lpstr>
      <vt:lpstr>Estrategia de Producto / Servicio</vt:lpstr>
      <vt:lpstr>Diapositiva 8 Servicio de Base</vt:lpstr>
      <vt:lpstr>Diapositiva 9 Servicios Periféricos</vt:lpstr>
      <vt:lpstr>Diapositiva 10 Servicios de Base Derivados</vt:lpstr>
      <vt:lpstr>Diapositiva 11 Servicios Periféricos Obligatorios</vt:lpstr>
      <vt:lpstr>Diapositiva 12 Locación</vt:lpstr>
      <vt:lpstr>Diapositiva 13 Lay-out / Plano de Planta</vt:lpstr>
      <vt:lpstr>Diapositiva  14 Nivel 1 : Beneficio Básico</vt:lpstr>
      <vt:lpstr>Diapositiva  15 Nivel 2 : Producto Básico</vt:lpstr>
      <vt:lpstr>Diapositiva  16 Nivel 3 : Producto Esperado</vt:lpstr>
      <vt:lpstr>Diapositiva  18 Nivel 5 : Producto Potencial</vt:lpstr>
      <vt:lpstr>Diapositiva  17 Nivel 4 : Producto Aumentado</vt:lpstr>
      <vt:lpstr>Diapositiva 19   Logo</vt:lpstr>
      <vt:lpstr>Diapositiva 20 Actividades de Co-Branding</vt:lpstr>
      <vt:lpstr>Diapositiva 21   Actividades de Componente de Marca</vt:lpstr>
      <vt:lpstr>Estrategia de Precios </vt:lpstr>
      <vt:lpstr>Estrategia de Precios</vt:lpstr>
      <vt:lpstr>Posición Relativa</vt:lpstr>
      <vt:lpstr>Plazos y Formas de Pago</vt:lpstr>
      <vt:lpstr>Estructura de Descuentos</vt:lpstr>
      <vt:lpstr>Lista de Precios</vt:lpstr>
      <vt:lpstr>Estrategia de Distribución &amp; Ventas</vt:lpstr>
      <vt:lpstr>Diagrama : Cómo llega el bien / servicio hasta el usuario final</vt:lpstr>
      <vt:lpstr>Funciones a desarrollar por el canal de distribución</vt:lpstr>
      <vt:lpstr>Organización del Área de Ventas </vt:lpstr>
      <vt:lpstr>Canales Electrónicos</vt:lpstr>
      <vt:lpstr>Estrategia de Comunicación</vt:lpstr>
      <vt:lpstr>Grupo Objetivo</vt:lpstr>
      <vt:lpstr>Objetivos Comunicacionales</vt:lpstr>
      <vt:lpstr>Estrategia Creativa</vt:lpstr>
      <vt:lpstr>Mezcla Comunicacional (Presupuesto Tope :% de la Facturación sin IGV)</vt:lpstr>
      <vt:lpstr>Acción de Marketing Directo No Electrónico1 : Descripción</vt:lpstr>
      <vt:lpstr>Acción de Marketing Directo No Electrónico 2 : Descripción</vt:lpstr>
      <vt:lpstr>Acción de Marketing Directo No Electrónico 3 : Descripción</vt:lpstr>
      <vt:lpstr>Acción de Marketing Directo Electrónico 1: Descripción</vt:lpstr>
      <vt:lpstr>Acción de Marketing Directo Electrónico 2: Descripción</vt:lpstr>
      <vt:lpstr>Acción de Marketing Directo Electrónico 3: Descripción</vt:lpstr>
      <vt:lpstr>Acción de Marketing Directo Electrónico 4: Descripción</vt:lpstr>
      <vt:lpstr>Promoción 1 : Descripción</vt:lpstr>
      <vt:lpstr>Promoción 2 : Descripción</vt:lpstr>
      <vt:lpstr>Promoción 3 : Descripción</vt:lpstr>
      <vt:lpstr>Presupuesto Comunicacional 2018</vt:lpstr>
      <vt:lpstr>Presupuesto Comunicacional 2019</vt:lpstr>
      <vt:lpstr>Presupuesto Comunicacional 2020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  Plan de Marketing …………………………………….. Integrantes 1.  …………………………………….. 2. ..…………………………………… 3. .…………………………………….</dc:title>
  <dc:creator>Enrique</dc:creator>
  <cp:lastModifiedBy>Enriques</cp:lastModifiedBy>
  <cp:revision>9</cp:revision>
  <dcterms:created xsi:type="dcterms:W3CDTF">2014-04-20T18:13:40Z</dcterms:created>
  <dcterms:modified xsi:type="dcterms:W3CDTF">2017-09-07T17:12:14Z</dcterms:modified>
</cp:coreProperties>
</file>