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560" cy="113256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560" cy="113256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2160" cy="113256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560" cy="113256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33560" cy="113256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0" y="0"/>
            <a:ext cx="1172160" cy="113256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5400" y="-5400"/>
            <a:ext cx="9149760" cy="441684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02840" y="1810440"/>
            <a:ext cx="7352640" cy="2316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50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SERVER SIDE </a:t>
            </a: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50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02400" y="1018080"/>
            <a:ext cx="7352640" cy="789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85" name="Immagine 5"/>
          <p:cNvPicPr/>
          <p:nvPr/>
        </p:nvPicPr>
        <p:blipFill>
          <a:blip r:embed="rId3"/>
          <a:stretch/>
        </p:blipFill>
        <p:spPr>
          <a:xfrm>
            <a:off x="302400" y="0"/>
            <a:ext cx="8584920" cy="880200"/>
          </a:xfrm>
          <a:prstGeom prst="rect">
            <a:avLst/>
          </a:prstGeom>
          <a:ln>
            <a:noFill/>
          </a:ln>
        </p:spPr>
      </p:pic>
      <p:pic>
        <p:nvPicPr>
          <p:cNvPr id="86" name="Immagine 42"/>
          <p:cNvPicPr/>
          <p:nvPr/>
        </p:nvPicPr>
        <p:blipFill>
          <a:blip r:embed="rId4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576000" y="3096000"/>
            <a:ext cx="46033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#13.02  	OO: EREDITARIETA’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576000" y="3600000"/>
            <a:ext cx="46033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ruffinengo@lochiva.com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PHP non supporta l’ereditarietà multipla, nel senso che non è possibile estendere una classe partendo da più classi.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E’ però possibile estendere una classe che ne estende un’altra.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 esempio: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A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B extends A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 extends B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D extends B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E extends C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F extends D {};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 astratte e final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astratta non può essere istanziata direttamente, ma deve sempre essere estesa per poter essere usata.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di definisce astratta con questa sintassi: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abstract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class User {}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 vantaggio di utilizzare una classe astratta è quello di poter definire solo una parte del  funzionamento della classe richiedendo però prima dell’uso di completare con altre funzionalità.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Anche i  metodi possono essere definiti astratti, richiedendo quindi la loro ridefinizione.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 astratte e final note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perché il controllo sui metodi astratti avvenga correttamente occorre definire la modalità strict_types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declare(strinct_types=1)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 in una classe un metodo è dichiarato astratto occorre dichiarare astratta l’intera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non è possibile definire un codice di default per i metodi astratti, che quindi non possono contenere nessuna implementazione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Classi astratte e final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 la parola riservata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final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si può impedire la ridefinizione di classi e di  metodi.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definita  come final non può essere estesa</a:t>
            </a:r>
            <a:endParaRPr lang="it-IT" sz="24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 metodo definito come final non può essere ridefinito nella classe derivata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1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Interfacce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Le interfacce consentono di specificare i metodi, compresi i paramentri di ingresso e di uscita che una classe deve implementare.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 può considerare un contratto per la creazione di una classe.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E’ un meccanismo tramite il quale aprire l’implementazione di codice di terze parti.</a:t>
            </a:r>
          </a:p>
          <a:p>
            <a:pPr>
              <a:lnSpc>
                <a:spcPct val="100000"/>
              </a:lnSpc>
            </a:pPr>
            <a:endParaRPr lang="it-IT" sz="24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spc="-1"/>
              <a:t>https://www.php.net/manual/en/language.oop5.interfaces.php</a:t>
            </a: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Interfacce</a:t>
            </a: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definire una interfaccia si usa la sintassi: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interface &lt;nome&gt;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public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function &lt;function-1&gt;(&lt;param-1&gt;) : &lt;return-1&gt;;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// ...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public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function &lt;function-n&gt;(&lt;param-n&gt;) : &lt;return-n&gt;;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dove &lt;nome&gt; è il nome della interfaccia che si vuole creare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&lt;function-1&gt; il nome della funzione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&lt;params-1&gt; l’elenco dei parametri in ingresso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&lt;return-1&gt; è il tipo restituito dalla funzione se esistente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Come si vede non c’e alcuna implementazione e i metodi sono pubblici perché l’inerfaccia è soltanto la definizione del contratto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implementare un’interfaccia utilizzando la sintassi implements: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User implements Userinterface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protected $name = ‘’;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public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function getName() : string{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return $this→name;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public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function setNAme(string $name )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$this→name = $name;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23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implementare più interfacce  contemporaneamente, purché non vi siano ambiguità sui metodi da implementare. Se è presente nelle interfacce un metodo con lo stesso nome allora la definizione deve essere identica.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Dal codice è possibile verificare se una classe implementa una interfaccia con la sintessi “instanceof”, ed esempio: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f($user instanceof UserInterface){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//.. codice dedicato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Le interfacce possono essere estese come le classi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Entita statiche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in PHP è possibile definire metodi, proprietà e classi statiche.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Significa che l’entità è legata alla classe e non all’oggetto, pertanto l’entità può essere usata senza istanziare l’oggetto.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 usa la sintassi </a:t>
            </a: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::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Foo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public static function hello(){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echo “hello”;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Foo::hello();  // stampa hello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NOTA: per un errore di implementazione nelle versioni di PHP precedenti alla 7  era possibile invocare un metodo in questo modo anche se non era statico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Entita statiche (II)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Il metodo è definito come public ma può anche essere private o protected. Se il metodo non è public può essere chiamato solo all’interno della classe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All’interno della classe per chiamere un metodo si usa la parola riservata </a:t>
            </a: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self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,  oppure </a:t>
            </a:r>
            <a:r>
              <a:rPr lang="it-IT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parent</a:t>
            </a: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el caso di una entità della classe padre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All’interno della classe non è possibile usare la parola riservata $this, dal momento che la classe non è istanziata e non esiste nessun oggetto.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(I)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è una astrazione di un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oggetto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 oggetto è una istanza di una classe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 una classe sono presenti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proprietà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(variabili) e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metodi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(funzioni)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Proprietà e metodi possono esser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public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protected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creare un oggetto da una classe si usa il costrutto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accedere ad una proprietà o un metodo di un oggetto su usa la sintassi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-&gt;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91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Entita statiche (esempio)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salvare nel file html.php questo codice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ss Html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 public static hr(){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echo “&lt;hr&gt;”;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 public static pre(){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echo “&lt;pre&gt;”;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usare il codice scrivendo nel file prova.php: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include ‘html.php’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Html::hr() // stampa &lt;pre&gt;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Entita statiche esercizio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scrivere un file utility.php che contiene la definizione della classe Utility nella quale inserire come metodo statico questa funzione: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listItems(array $items): string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che riceve un array e 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restituisce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una lista html non ordinata.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aggiornare il file prova.php ed includere il file utility.php quindi usare la funzione listItems sull’array [‘cani,  ‘gatti’]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Entita statiche esercizio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aggiungere al file utility.php nella definizione della classe Utility una variabile statica chiamata $message e valorizzato ad “hello” e definita pubblica e statica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Stamparla dal file prova.php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36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Trait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Per rendere possibile il riuso di codice all’interno di classi differenti è stato introdotta la funzionalità </a:t>
            </a:r>
            <a:r>
              <a:rPr lang="it-IT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trait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Questo mitiga la mancanza dell’ereditarierà multipla, cioè la possibilità di ereditare da più classi.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 trait  vengono definiti con: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trait &lt;nome-trait&gt;{}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 sono blocchi di codice che possono essere usati in diversi punti del programma  codice utlizzando la sintassi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use  &lt;nome-trait&gt;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Trait  esempio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Rispetto alla nostra classe User si potrebbe avere: 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trait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Username{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protected $name = '';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	public function getName() : string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		 return $this-&gt;name;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	 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	public function setName(string $name)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		$this-&gt;name = $name;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 quindi 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User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use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UserName;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it-IT" sz="1600" spc="-1">
                <a:solidFill>
                  <a:srgbClr val="000000"/>
                </a:solidFill>
                <a:latin typeface="Noto Mono"/>
              </a:rPr>
              <a:t>$user= new User();</a:t>
            </a: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</a:rPr>
              <a:t>$user-&gt;setName('Carlo'); echo $user-&gt;getName();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Trait (II)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l’interprete riconosce l’uso del trait all’interno della classe User  ne copia il codice . L’operazione è equivalente ad un copia incolla del blocco di codice e questa operazione  viene eseguita dal precompilatore.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Il trait è quindi solo una collezione di codice e non può essere usato direttamente, istanziandolo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utilizzare più trait usando ripetutamente la parola “use”. I trait in questo caso non possono avere metodi o proprietà con lo stesso nome.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 precedenza prevede che un metodo dichiarato abbia la precedenza su un metodo di un trait che ha la precedenza su un metodo ereditato.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terminologia /parola chiave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							method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object						property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extends</a:t>
            </a:r>
            <a:r>
              <a:rPr lang="it-IT" sz="18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				overriding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implements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use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0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4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(II)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esiste una funzione speciale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__construct()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viene eseguita nel momento della creazione dell’oggetto e può ricevere i parametri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keyword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$this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identifica, all’interno delle classe, l’istanza dell’oggetto corrente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esistono altre funzioni speciali ad esempio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__tostring()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 consente di trattare l’oggetto come stringa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copia tra oggetti avviene by reference; se si vuole creare un nuovo oggetto si deve usare il costrutto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clone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Riepilogo (III)  - una classe di esempio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User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protected $name = '';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public function __construct($name){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$this→$name = $name;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public function getName() : string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return $this-&gt;name;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public function setName(string $name) 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    $this-&gt;name = $name;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   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$user = new User(‘Carlo’);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echo $user→getName();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Ereditarietà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classe può ereditare le proprietà e i metodi da una altra classe per estenderne il comportamento.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L’ereditarietà consente di creare gerarchie di classi per la creazione di astrazioni complesse.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Ad esempio la classe User può essere specializzata nella classe TaxiDriver dei tassisti .  I tassisti   sono utenti che hanno una licenza identificata da un numero.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Sintassi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&lt;classe-figlia&gt; </a:t>
            </a:r>
            <a:r>
              <a:rPr lang="it-IT" sz="20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extends</a:t>
            </a: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&lt;classe-genitrice&gt;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// -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dove classe-figlia è il nome della classe che eredita le proprietà dalla classe genitrice &lt;classe-genitrice&gt;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00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Esempio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class TaxiDriver extends User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protected $license=’’;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public function setLicense(string $license){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$this→license = $license;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public function getLicense(): string {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	return $this→license ;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La nuova classe ha tutte le proprietà e i metodi della precedente e può essere usata nel seguente modo: 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Esempio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public function __construct(string $name, string $license){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$this→name = $name; 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$this→license = $license;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Quindi l’oggetto ora sarà istanziato come: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$taxiDriver = new TaxiDriver (‘Carlo’, ‘AD-343567’);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05" name="Immagine 42"/>
          <p:cNvPicPr/>
          <p:nvPr/>
        </p:nvPicPr>
        <p:blipFill>
          <a:blip r:embed="rId2"/>
          <a:stretch/>
        </p:blipFill>
        <p:spPr>
          <a:xfrm>
            <a:off x="0" y="6082560"/>
            <a:ext cx="9138600" cy="77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00200"/>
            <a:ext cx="8219160" cy="451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 una classe che ne estende un’altra è possibile richiamare i metodi della classe genitrice attraverso la parola riservata </a:t>
            </a:r>
            <a:r>
              <a:rPr lang="it-IT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parent</a:t>
            </a: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public function __construct(string $name, string $license){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$this→license = $license;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	</a:t>
            </a:r>
            <a:r>
              <a:rPr lang="it-IT" sz="1600" b="1" strike="noStrike" spc="-1">
                <a:solidFill>
                  <a:srgbClr val="000000"/>
                </a:solidFill>
                <a:latin typeface="Noto Mono"/>
                <a:ea typeface="DejaVu Sans"/>
              </a:rPr>
              <a:t>parent::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_construct($name);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}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L’invocazione dei metodi della classe genitrice consente di ridurre la scrittura di codice e garantire una migliore consistenza della implementazione della gerarchia delle classi.</a:t>
            </a:r>
            <a:r>
              <a:rPr lang="it-IT" sz="1600" b="0" strike="noStrike" spc="-1">
                <a:solidFill>
                  <a:srgbClr val="000000"/>
                </a:solidFill>
                <a:latin typeface="Noto Mono"/>
                <a:ea typeface="DejaVu Sans"/>
              </a:rPr>
              <a:t> 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14240" y="0"/>
            <a:ext cx="8219160" cy="11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trike="noStrike" spc="-1">
                <a:solidFill>
                  <a:srgbClr val="000099"/>
                </a:solidFill>
                <a:latin typeface="Calibri"/>
                <a:ea typeface="DejaVu Sans"/>
              </a:rPr>
              <a:t>Corsi di Formazione ENGIM </a:t>
            </a:r>
            <a:endParaRPr lang="it-IT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1864</Words>
  <Application>Microsoft Macintosh PowerPoint</Application>
  <PresentationFormat>Presentazione su schermo (4:3)</PresentationFormat>
  <Paragraphs>320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Noto Mono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Roberto </dc:creator>
  <dc:description/>
  <cp:lastModifiedBy>Roberto Ruffinengo</cp:lastModifiedBy>
  <cp:revision>136</cp:revision>
  <dcterms:created xsi:type="dcterms:W3CDTF">2017-01-16T21:52:02Z</dcterms:created>
  <dcterms:modified xsi:type="dcterms:W3CDTF">2022-03-06T11:04:49Z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