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it-IT"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it-IT"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it-IT"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it-IT"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it-IT"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it-IT"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it-IT" sz="3200" b="0" strike="noStrike" spc="-1">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it-IT" sz="3200" b="0" strike="noStrike" spc="-1">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it-IT" sz="4400" b="0" strike="noStrike" spc="-1">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it-IT"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it-IT" sz="3200" b="0" strike="noStrike" spc="-1">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2"/>
          <p:cNvPicPr/>
          <p:nvPr/>
        </p:nvPicPr>
        <p:blipFill>
          <a:blip r:embed="rId14"/>
          <a:stretch/>
        </p:blipFill>
        <p:spPr>
          <a:xfrm>
            <a:off x="0" y="0"/>
            <a:ext cx="9133200" cy="1132200"/>
          </a:xfrm>
          <a:prstGeom prst="rect">
            <a:avLst/>
          </a:prstGeom>
          <a:ln w="9360">
            <a:noFill/>
          </a:ln>
        </p:spPr>
      </p:pic>
      <p:pic>
        <p:nvPicPr>
          <p:cNvPr id="6" name="Picture 2"/>
          <p:cNvPicPr/>
          <p:nvPr/>
        </p:nvPicPr>
        <p:blipFill>
          <a:blip r:embed="rId14"/>
          <a:stretch/>
        </p:blipFill>
        <p:spPr>
          <a:xfrm>
            <a:off x="0" y="0"/>
            <a:ext cx="9133200" cy="1132200"/>
          </a:xfrm>
          <a:prstGeom prst="rect">
            <a:avLst/>
          </a:prstGeom>
          <a:ln w="9360">
            <a:noFill/>
          </a:ln>
        </p:spPr>
      </p:pic>
      <p:pic>
        <p:nvPicPr>
          <p:cNvPr id="2" name="Picture 3"/>
          <p:cNvPicPr/>
          <p:nvPr/>
        </p:nvPicPr>
        <p:blipFill>
          <a:blip r:embed="rId15"/>
          <a:stretch/>
        </p:blipFill>
        <p:spPr>
          <a:xfrm>
            <a:off x="0" y="0"/>
            <a:ext cx="1171800" cy="1132200"/>
          </a:xfrm>
          <a:prstGeom prst="rect">
            <a:avLst/>
          </a:prstGeom>
          <a:ln w="9360">
            <a:noFill/>
          </a:ln>
        </p:spPr>
      </p:pic>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2"/>
          <p:cNvPicPr/>
          <p:nvPr/>
        </p:nvPicPr>
        <p:blipFill>
          <a:blip r:embed="rId14"/>
          <a:stretch/>
        </p:blipFill>
        <p:spPr>
          <a:xfrm>
            <a:off x="0" y="0"/>
            <a:ext cx="9133200" cy="1132200"/>
          </a:xfrm>
          <a:prstGeom prst="rect">
            <a:avLst/>
          </a:prstGeom>
          <a:ln w="9360">
            <a:noFill/>
          </a:ln>
        </p:spPr>
      </p:pic>
      <p:pic>
        <p:nvPicPr>
          <p:cNvPr id="42" name="Picture 2"/>
          <p:cNvPicPr/>
          <p:nvPr/>
        </p:nvPicPr>
        <p:blipFill>
          <a:blip r:embed="rId14"/>
          <a:stretch/>
        </p:blipFill>
        <p:spPr>
          <a:xfrm>
            <a:off x="0" y="0"/>
            <a:ext cx="9133200" cy="1132200"/>
          </a:xfrm>
          <a:prstGeom prst="rect">
            <a:avLst/>
          </a:prstGeom>
          <a:ln w="9360">
            <a:noFill/>
          </a:ln>
        </p:spPr>
      </p:pic>
      <p:pic>
        <p:nvPicPr>
          <p:cNvPr id="43" name="Picture 3"/>
          <p:cNvPicPr/>
          <p:nvPr/>
        </p:nvPicPr>
        <p:blipFill>
          <a:blip r:embed="rId15"/>
          <a:stretch/>
        </p:blipFill>
        <p:spPr>
          <a:xfrm>
            <a:off x="0" y="0"/>
            <a:ext cx="1171800" cy="1132200"/>
          </a:xfrm>
          <a:prstGeom prst="rect">
            <a:avLst/>
          </a:prstGeom>
          <a:ln w="9360">
            <a:noFill/>
          </a:ln>
        </p:spPr>
      </p:pic>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hackertarget.com/sql-injection/" TargetMode="External"/><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php.net/manual/en/pdo.query.php" TargetMode="External"/><Relationship Id="rId2" Type="http://schemas.openxmlformats.org/officeDocument/2006/relationships/hyperlink" Target="http://php.net/manual/en/pdo.exec.php" TargetMode="External"/><Relationship Id="rId1" Type="http://schemas.openxmlformats.org/officeDocument/2006/relationships/slideLayout" Target="../slideLayouts/slideLayout13.xml"/><Relationship Id="rId5" Type="http://schemas.openxmlformats.org/officeDocument/2006/relationships/hyperlink" Target="http://php.net/manual/en/pdo.constants.php" TargetMode="External"/><Relationship Id="rId4" Type="http://schemas.openxmlformats.org/officeDocument/2006/relationships/hyperlink" Target="http://php.net/manual/en/pdo.prepare.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400" y="-5400"/>
            <a:ext cx="9149400" cy="4416480"/>
          </a:xfrm>
          <a:prstGeom prst="rect">
            <a:avLst/>
          </a:prstGeom>
          <a:blipFill rotWithShape="0">
            <a:blip r:embed="rId2"/>
            <a:tile/>
          </a:blipFill>
          <a:ln w="12600">
            <a:noFill/>
          </a:ln>
        </p:spPr>
        <p:style>
          <a:lnRef idx="0">
            <a:scrgbClr r="0" g="0" b="0"/>
          </a:lnRef>
          <a:fillRef idx="0">
            <a:scrgbClr r="0" g="0" b="0"/>
          </a:fillRef>
          <a:effectRef idx="0">
            <a:scrgbClr r="0" g="0" b="0"/>
          </a:effectRef>
          <a:fontRef idx="minor"/>
        </p:style>
      </p:sp>
      <p:sp>
        <p:nvSpPr>
          <p:cNvPr id="83" name="CustomShape 2"/>
          <p:cNvSpPr/>
          <p:nvPr/>
        </p:nvSpPr>
        <p:spPr>
          <a:xfrm>
            <a:off x="402840" y="1810440"/>
            <a:ext cx="7352280" cy="23158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b">
            <a:noAutofit/>
          </a:bodyPr>
          <a:lstStyle/>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5000" b="1" strike="noStrike" spc="-1">
                <a:solidFill>
                  <a:srgbClr val="FFFFFF"/>
                </a:solidFill>
                <a:latin typeface="Century Gothic"/>
                <a:ea typeface="Century Gothic"/>
              </a:rPr>
              <a:t>SERVER SIDE </a:t>
            </a:r>
            <a:endParaRPr lang="it-IT" sz="5000" b="0" strike="noStrike" spc="-1">
              <a:latin typeface="Arial"/>
            </a:endParaRPr>
          </a:p>
          <a:p>
            <a:pPr>
              <a:lnSpc>
                <a:spcPct val="100000"/>
              </a:lnSpc>
            </a:pPr>
            <a:endParaRPr lang="it-IT" sz="5000" b="0" strike="noStrike" spc="-1">
              <a:latin typeface="Arial"/>
            </a:endParaRPr>
          </a:p>
          <a:p>
            <a:pPr>
              <a:lnSpc>
                <a:spcPct val="100000"/>
              </a:lnSpc>
            </a:pPr>
            <a:endParaRPr lang="it-IT" sz="5000" b="0" strike="noStrike" spc="-1">
              <a:latin typeface="Arial"/>
            </a:endParaRPr>
          </a:p>
        </p:txBody>
      </p:sp>
      <p:sp>
        <p:nvSpPr>
          <p:cNvPr id="84" name="CustomShape 3"/>
          <p:cNvSpPr/>
          <p:nvPr/>
        </p:nvSpPr>
        <p:spPr>
          <a:xfrm>
            <a:off x="302400" y="1018080"/>
            <a:ext cx="7352280" cy="78876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oAutofit/>
          </a:bodyPr>
          <a:lstStyle/>
          <a:p>
            <a:pPr>
              <a:lnSpc>
                <a:spcPct val="100000"/>
              </a:lnSpc>
            </a:pPr>
            <a:r>
              <a:rPr lang="it-IT" sz="1800" b="1" strike="noStrike" spc="-1">
                <a:solidFill>
                  <a:srgbClr val="FFFFFF"/>
                </a:solidFill>
                <a:latin typeface="Century Gothic"/>
                <a:ea typeface="Century Gothic"/>
              </a:rPr>
              <a:t>DISPENSA</a:t>
            </a:r>
            <a:endParaRPr lang="it-IT" sz="1800" b="0" strike="noStrike" spc="-1">
              <a:latin typeface="Arial"/>
            </a:endParaRPr>
          </a:p>
          <a:p>
            <a:pPr>
              <a:lnSpc>
                <a:spcPct val="100000"/>
              </a:lnSpc>
            </a:pPr>
            <a:r>
              <a:rPr lang="it-IT" sz="1000" b="0" strike="noStrike" spc="-1">
                <a:solidFill>
                  <a:srgbClr val="FFFFFF"/>
                </a:solidFill>
                <a:latin typeface="Century Gothic"/>
                <a:ea typeface="Century Gothic"/>
              </a:rPr>
              <a:t>SGQS modulo rev 01 09/09/2019</a:t>
            </a: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a:p>
            <a:pPr>
              <a:lnSpc>
                <a:spcPct val="100000"/>
              </a:lnSpc>
            </a:pPr>
            <a:endParaRPr lang="it-IT" sz="1000" b="0" strike="noStrike" spc="-1">
              <a:latin typeface="Arial"/>
            </a:endParaRPr>
          </a:p>
        </p:txBody>
      </p:sp>
      <p:pic>
        <p:nvPicPr>
          <p:cNvPr id="85" name="Immagine 5"/>
          <p:cNvPicPr/>
          <p:nvPr/>
        </p:nvPicPr>
        <p:blipFill>
          <a:blip r:embed="rId3"/>
          <a:stretch/>
        </p:blipFill>
        <p:spPr>
          <a:xfrm>
            <a:off x="302400" y="0"/>
            <a:ext cx="8584560" cy="879840"/>
          </a:xfrm>
          <a:prstGeom prst="rect">
            <a:avLst/>
          </a:prstGeom>
          <a:ln>
            <a:noFill/>
          </a:ln>
        </p:spPr>
      </p:pic>
      <p:pic>
        <p:nvPicPr>
          <p:cNvPr id="86" name="Immagine 42"/>
          <p:cNvPicPr/>
          <p:nvPr/>
        </p:nvPicPr>
        <p:blipFill>
          <a:blip r:embed="rId4"/>
          <a:stretch/>
        </p:blipFill>
        <p:spPr>
          <a:xfrm>
            <a:off x="0" y="6082560"/>
            <a:ext cx="9138240" cy="769680"/>
          </a:xfrm>
          <a:prstGeom prst="rect">
            <a:avLst/>
          </a:prstGeom>
          <a:ln>
            <a:noFill/>
          </a:ln>
        </p:spPr>
      </p:pic>
      <p:sp>
        <p:nvSpPr>
          <p:cNvPr id="87" name="CustomShape 4"/>
          <p:cNvSpPr/>
          <p:nvPr/>
        </p:nvSpPr>
        <p:spPr>
          <a:xfrm>
            <a:off x="576000" y="3096000"/>
            <a:ext cx="4602960" cy="3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800" b="0" strike="noStrike" spc="-1">
                <a:solidFill>
                  <a:srgbClr val="FFFFFF"/>
                </a:solidFill>
                <a:latin typeface="Arial"/>
                <a:ea typeface="DejaVu Sans"/>
              </a:rPr>
              <a:t>#15.03  	PDO dettagli </a:t>
            </a:r>
            <a:endParaRPr lang="it-IT" sz="1800" b="0" strike="noStrike" spc="-1">
              <a:latin typeface="Arial"/>
            </a:endParaRPr>
          </a:p>
        </p:txBody>
      </p:sp>
      <p:sp>
        <p:nvSpPr>
          <p:cNvPr id="88" name="CustomShape 5"/>
          <p:cNvSpPr/>
          <p:nvPr/>
        </p:nvSpPr>
        <p:spPr>
          <a:xfrm>
            <a:off x="576000" y="3600000"/>
            <a:ext cx="4602960" cy="34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800" b="0" strike="noStrike" spc="-1">
                <a:solidFill>
                  <a:srgbClr val="FFFFFF"/>
                </a:solidFill>
                <a:latin typeface="Arial"/>
                <a:ea typeface="DejaVu Sans"/>
              </a:rPr>
              <a:t>ruffinengo@lochiva.com</a:t>
            </a:r>
            <a:endParaRPr lang="it-IT"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88000" y="1531440"/>
            <a:ext cx="9068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Esempi:</a:t>
            </a:r>
            <a:endParaRPr lang="it-IT" sz="2400" b="0" strike="noStrike" spc="-1">
              <a:latin typeface="Arial"/>
            </a:endParaRPr>
          </a:p>
          <a:p>
            <a:pPr>
              <a:lnSpc>
                <a:spcPct val="100000"/>
              </a:lnSpc>
            </a:pPr>
            <a:r>
              <a:rPr lang="it-IT" sz="2400" b="0" strike="noStrike" spc="-1">
                <a:solidFill>
                  <a:srgbClr val="000000"/>
                </a:solidFill>
                <a:latin typeface="Arial"/>
                <a:ea typeface="DejaVu Sans"/>
              </a:rPr>
              <a:t>tutti i record con id maggiore di un param definito a run time: </a:t>
            </a:r>
            <a:endParaRPr lang="it-IT" sz="2400" b="0" strike="noStrike" spc="-1">
              <a:latin typeface="Arial"/>
            </a:endParaRPr>
          </a:p>
          <a:p>
            <a:pPr>
              <a:lnSpc>
                <a:spcPct val="100000"/>
              </a:lnSpc>
            </a:pPr>
            <a:r>
              <a:rPr lang="it-IT" sz="2400" b="1" strike="noStrike" spc="-1">
                <a:solidFill>
                  <a:srgbClr val="000000"/>
                </a:solidFill>
                <a:latin typeface="Arial"/>
                <a:ea typeface="DejaVu Sans"/>
              </a:rPr>
              <a:t>NO</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$dbh-&gt;query(“select * from users where id &gt; $min_id”);</a:t>
            </a: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$stmt→fetchAll();</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1" strike="noStrike" spc="-1">
                <a:solidFill>
                  <a:srgbClr val="000000"/>
                </a:solidFill>
                <a:latin typeface="Arial"/>
                <a:ea typeface="DejaVu Sans"/>
              </a:rPr>
              <a:t>SI</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$dbh-&gt;prepare(“select * from users where id &gt; :id”);</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$stmt→bindValue(':id', $min_id, PDO::PARAM_INT)</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$stmt→execute();</a:t>
            </a: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$stmt→fetchAll();</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09"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0000"/>
                </a:solidFill>
                <a:latin typeface="Arial"/>
                <a:ea typeface="DejaVu Sans"/>
              </a:rPr>
              <a:t>Perchè no</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Provate ad usare il codice con la variabile che vale:</a:t>
            </a:r>
            <a:endParaRPr lang="it-IT" sz="2400" b="0" strike="noStrike" spc="-1">
              <a:latin typeface="Arial"/>
            </a:endParaRPr>
          </a:p>
          <a:p>
            <a:pPr>
              <a:lnSpc>
                <a:spcPct val="100000"/>
              </a:lnSpc>
            </a:pPr>
            <a:r>
              <a:rPr lang="it-IT" sz="2400" b="0" strike="noStrike" spc="-1">
                <a:solidFill>
                  <a:srgbClr val="000000"/>
                </a:solidFill>
                <a:latin typeface="Arial"/>
                <a:ea typeface="DejaVu Sans"/>
              </a:rPr>
              <a:t>$min_id = "1”</a:t>
            </a:r>
            <a:endParaRPr lang="it-IT" sz="2400" b="0" strike="noStrike" spc="-1">
              <a:latin typeface="Arial"/>
            </a:endParaRPr>
          </a:p>
          <a:p>
            <a:pPr>
              <a:lnSpc>
                <a:spcPct val="100000"/>
              </a:lnSpc>
            </a:pPr>
            <a:r>
              <a:rPr lang="it-IT" sz="2400" b="0" strike="noStrike" spc="-1">
                <a:solidFill>
                  <a:srgbClr val="000000"/>
                </a:solidFill>
                <a:latin typeface="Arial"/>
                <a:ea typeface="DejaVu Sans"/>
              </a:rPr>
              <a:t>E poi con la variabile che vale: </a:t>
            </a:r>
            <a:endParaRPr lang="it-IT" sz="2400" b="0" strike="noStrike" spc="-1">
              <a:latin typeface="Arial"/>
            </a:endParaRPr>
          </a:p>
          <a:p>
            <a:pPr>
              <a:lnSpc>
                <a:spcPct val="100000"/>
              </a:lnSpc>
            </a:pPr>
            <a:r>
              <a:rPr lang="it-IT" sz="2400" b="0" strike="noStrike" spc="-1">
                <a:solidFill>
                  <a:srgbClr val="000000"/>
                </a:solidFill>
                <a:latin typeface="Arial"/>
                <a:ea typeface="DejaVu Sans"/>
              </a:rPr>
              <a:t>$min_id = "1 OR true”;</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11"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12" name="Immagine 42"/>
          <p:cNvPicPr/>
          <p:nvPr/>
        </p:nvPicPr>
        <p:blipFill>
          <a:blip r:embed="rId2"/>
          <a:stretch/>
        </p:blipFill>
        <p:spPr>
          <a:xfrm>
            <a:off x="0" y="6082560"/>
            <a:ext cx="9138240" cy="769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0000"/>
                </a:solidFill>
                <a:latin typeface="Arial"/>
                <a:ea typeface="DejaVu Sans"/>
              </a:rPr>
              <a:t>SQL injection</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SQL injection è una tecnica di code injection, usata per attaccare applicazioni di gestione dati, con la quale vengono inserite delle stringhe di codice SQL malevolo all'interno di campi di input in modo che queste ultime vengano poi eseguite (ad esempio per fare inviare il contenuto del database all'attaccante).</a:t>
            </a:r>
          </a:p>
          <a:p>
            <a:pPr>
              <a:lnSpc>
                <a:spcPct val="100000"/>
              </a:lnSpc>
            </a:pPr>
            <a:endParaRPr lang="it-IT" sz="2400" b="0" strike="noStrike" spc="-1">
              <a:solidFill>
                <a:srgbClr val="000000"/>
              </a:solidFill>
              <a:latin typeface="Arial"/>
              <a:ea typeface="DejaVu Sans"/>
            </a:endParaRPr>
          </a:p>
          <a:p>
            <a:pPr>
              <a:lnSpc>
                <a:spcPct val="100000"/>
              </a:lnSpc>
            </a:pPr>
            <a:r>
              <a:rPr lang="it-IT" sz="2400" spc="-1">
                <a:hlinkClick r:id="rId2"/>
              </a:rPr>
              <a:t>https://owasp.org/www-community/attacks/SQL_Injection</a:t>
            </a:r>
            <a:endParaRPr lang="it-IT" sz="2400" spc="-1"/>
          </a:p>
          <a:p>
            <a:pPr>
              <a:lnSpc>
                <a:spcPct val="100000"/>
              </a:lnSpc>
            </a:pPr>
            <a:r>
              <a:rPr lang="it-IT" sz="2400" spc="-1">
                <a:hlinkClick r:id="rId3"/>
              </a:rPr>
              <a:t>https://hackertarget.com/sql-injection/</a:t>
            </a:r>
            <a:endParaRPr lang="it-IT" sz="2400" spc="-1"/>
          </a:p>
          <a:p>
            <a:pPr>
              <a:lnSpc>
                <a:spcPct val="100000"/>
              </a:lnSpc>
            </a:pPr>
            <a:r>
              <a:rPr lang="it-IT" sz="2400" spc="-1"/>
              <a:t>https://hackertarget.com/sqlmap-tutorial/</a:t>
            </a:r>
          </a:p>
          <a:p>
            <a:pPr>
              <a:lnSpc>
                <a:spcPct val="100000"/>
              </a:lnSpc>
            </a:pPr>
            <a:endParaRPr lang="it-IT" sz="2400" spc="-1"/>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14"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15" name="Immagine 42"/>
          <p:cNvPicPr/>
          <p:nvPr/>
        </p:nvPicPr>
        <p:blipFill>
          <a:blip r:embed="rId4"/>
          <a:stretch/>
        </p:blipFill>
        <p:spPr>
          <a:xfrm>
            <a:off x="0" y="6082560"/>
            <a:ext cx="9138240" cy="769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 Differenza tra bindValue() e  bindParam()</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La differenza  è legata al momento in cui viene fatta la sostituzione:</a:t>
            </a:r>
            <a:endParaRPr lang="it-IT" sz="2400" b="0" strike="noStrike" spc="-1">
              <a:latin typeface="Arial"/>
            </a:endParaRPr>
          </a:p>
          <a:p>
            <a:pPr>
              <a:lnSpc>
                <a:spcPct val="100000"/>
              </a:lnSpc>
            </a:pPr>
            <a:r>
              <a:rPr lang="it-IT" sz="2400" b="0" strike="noStrike" spc="-1">
                <a:solidFill>
                  <a:srgbClr val="000000"/>
                </a:solidFill>
                <a:latin typeface="Arial"/>
                <a:ea typeface="DejaVu Sans"/>
              </a:rPr>
              <a:t> bindValue() sostituisce il valore al momento della chiamata</a:t>
            </a:r>
            <a:endParaRPr lang="it-IT" sz="2400" b="0" strike="noStrike" spc="-1">
              <a:latin typeface="Arial"/>
            </a:endParaRPr>
          </a:p>
          <a:p>
            <a:pPr>
              <a:lnSpc>
                <a:spcPct val="100000"/>
              </a:lnSpc>
            </a:pPr>
            <a:r>
              <a:rPr lang="it-IT" sz="2400" b="0" strike="noStrike" spc="-1">
                <a:solidFill>
                  <a:srgbClr val="000000"/>
                </a:solidFill>
                <a:latin typeface="Arial"/>
                <a:ea typeface="DejaVu Sans"/>
              </a:rPr>
              <a:t> bindParam() sostituisce il valore al momento dell'execute</a:t>
            </a:r>
            <a:endParaRPr lang="it-IT" sz="2400" b="0" strike="noStrike" spc="-1">
              <a:latin typeface="Arial"/>
            </a:endParaRPr>
          </a:p>
          <a:p>
            <a:pPr>
              <a:lnSpc>
                <a:spcPct val="100000"/>
              </a:lnSpc>
            </a:pPr>
            <a:r>
              <a:rPr lang="it-IT" sz="2400" b="0" strike="noStrike" spc="-1">
                <a:solidFill>
                  <a:srgbClr val="000000"/>
                </a:solidFill>
                <a:latin typeface="Arial"/>
                <a:ea typeface="DejaVu Sans"/>
              </a:rPr>
              <a:t> </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17"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18" name="Immagine 42"/>
          <p:cNvPicPr/>
          <p:nvPr/>
        </p:nvPicPr>
        <p:blipFill>
          <a:blip r:embed="rId2"/>
          <a:stretch/>
        </p:blipFill>
        <p:spPr>
          <a:xfrm>
            <a:off x="0" y="6082560"/>
            <a:ext cx="9138240" cy="769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highlight>
                  <a:srgbClr val="FFFF00"/>
                </a:highlight>
                <a:latin typeface="Arial"/>
                <a:ea typeface="DejaVu Sans"/>
              </a:rPr>
              <a:t>un modo migliore di fare bindParam</a:t>
            </a:r>
          </a:p>
          <a:p>
            <a:pPr>
              <a:lnSpc>
                <a:spcPct val="100000"/>
              </a:lnSpc>
            </a:pPr>
            <a:r>
              <a:rPr lang="it-IT" sz="2400" spc="-1">
                <a:solidFill>
                  <a:srgbClr val="000000"/>
                </a:solidFill>
                <a:latin typeface="Arial"/>
              </a:rPr>
              <a:t>invece di :</a:t>
            </a:r>
          </a:p>
          <a:p>
            <a:pPr>
              <a:lnSpc>
                <a:spcPct val="100000"/>
              </a:lnSpc>
            </a:pPr>
            <a:r>
              <a:rPr lang="it-IT" sz="1600" spc="-1">
                <a:solidFill>
                  <a:srgbClr val="000000"/>
                </a:solidFill>
              </a:rPr>
              <a:t>$stmt = $dbh→prepare(“insert into users (username, password, email) VALUES (:username, MD5(:password) ,:email) ”);</a:t>
            </a:r>
            <a:endParaRPr lang="it-IT" sz="1600" spc="-1"/>
          </a:p>
          <a:p>
            <a:pPr>
              <a:lnSpc>
                <a:spcPct val="100000"/>
              </a:lnSpc>
            </a:pPr>
            <a:endParaRPr lang="it-IT" sz="2000" spc="-1"/>
          </a:p>
          <a:p>
            <a:pPr>
              <a:lnSpc>
                <a:spcPct val="100000"/>
              </a:lnSpc>
            </a:pPr>
            <a:r>
              <a:rPr lang="it-IT" sz="1600" b="1" spc="-1">
                <a:solidFill>
                  <a:srgbClr val="000000"/>
                </a:solidFill>
              </a:rPr>
              <a:t>$stm→bindParam(':username',$username, PDO::PARAM_STR);</a:t>
            </a:r>
            <a:endParaRPr lang="it-IT" sz="1600" b="1" spc="-1"/>
          </a:p>
          <a:p>
            <a:pPr>
              <a:lnSpc>
                <a:spcPct val="100000"/>
              </a:lnSpc>
            </a:pPr>
            <a:r>
              <a:rPr lang="it-IT" sz="1600" b="1" spc="-1">
                <a:solidFill>
                  <a:srgbClr val="000000"/>
                </a:solidFill>
              </a:rPr>
              <a:t>$stm→bindParam(':password',$password,PDO::PARAM_STR);</a:t>
            </a:r>
            <a:endParaRPr lang="it-IT" sz="1600" b="1" spc="-1"/>
          </a:p>
          <a:p>
            <a:pPr>
              <a:lnSpc>
                <a:spcPct val="100000"/>
              </a:lnSpc>
            </a:pPr>
            <a:r>
              <a:rPr lang="it-IT" sz="1600" b="1" spc="-1">
                <a:solidFill>
                  <a:srgbClr val="000000"/>
                </a:solidFill>
              </a:rPr>
              <a:t>$stm→bindParam(':email',$email,PDO::PARAM_STR);</a:t>
            </a:r>
            <a:endParaRPr lang="it-IT" sz="1600" b="1" spc="-1"/>
          </a:p>
          <a:p>
            <a:pPr>
              <a:lnSpc>
                <a:spcPct val="100000"/>
              </a:lnSpc>
            </a:pPr>
            <a:endParaRPr lang="it-IT" sz="2400" b="1" spc="-1"/>
          </a:p>
          <a:p>
            <a:pPr>
              <a:lnSpc>
                <a:spcPct val="100000"/>
              </a:lnSpc>
            </a:pPr>
            <a:r>
              <a:rPr lang="it-IT" sz="1600" b="1" spc="-1">
                <a:solidFill>
                  <a:srgbClr val="000000"/>
                </a:solidFill>
              </a:rPr>
              <a:t>$result =  $stmt→execute();</a:t>
            </a:r>
          </a:p>
          <a:p>
            <a:pPr>
              <a:lnSpc>
                <a:spcPct val="100000"/>
              </a:lnSpc>
            </a:pPr>
            <a:endParaRPr lang="it-IT" sz="1600" b="1" spc="-1">
              <a:solidFill>
                <a:srgbClr val="000000"/>
              </a:solidFill>
            </a:endParaRPr>
          </a:p>
          <a:p>
            <a:pPr>
              <a:lnSpc>
                <a:spcPct val="100000"/>
              </a:lnSpc>
            </a:pPr>
            <a:r>
              <a:rPr lang="it-IT" sz="2000" b="1" spc="-1">
                <a:solidFill>
                  <a:srgbClr val="000000"/>
                </a:solidFill>
              </a:rPr>
              <a:t>possiamo scrivere :</a:t>
            </a:r>
          </a:p>
          <a:p>
            <a:pPr>
              <a:lnSpc>
                <a:spcPct val="100000"/>
              </a:lnSpc>
            </a:pPr>
            <a:r>
              <a:rPr lang="it-IT" sz="2000" b="1" spc="-1">
                <a:solidFill>
                  <a:srgbClr val="000000"/>
                </a:solidFill>
              </a:rPr>
              <a:t>$data=[':name'=&gt;$name, ':password'=&gt;$password, ':email'=&gt;$email];</a:t>
            </a:r>
          </a:p>
          <a:p>
            <a:r>
              <a:rPr lang="it-IT" sz="2000" spc="-1">
                <a:solidFill>
                  <a:srgbClr val="000000"/>
                </a:solidFill>
              </a:rPr>
              <a:t>$result =  $stmt→execute(</a:t>
            </a:r>
            <a:r>
              <a:rPr lang="it-IT" sz="2000" b="1" spc="-1">
                <a:solidFill>
                  <a:srgbClr val="000000"/>
                </a:solidFill>
              </a:rPr>
              <a:t>$data</a:t>
            </a:r>
            <a:r>
              <a:rPr lang="it-IT" sz="2000" spc="-1">
                <a:solidFill>
                  <a:srgbClr val="000000"/>
                </a:solidFill>
              </a:rPr>
              <a:t>);</a:t>
            </a:r>
          </a:p>
          <a:p>
            <a:pPr>
              <a:lnSpc>
                <a:spcPct val="100000"/>
              </a:lnSpc>
            </a:pPr>
            <a:endParaRPr lang="it-IT" sz="2000" b="1" spc="-1">
              <a:solidFill>
                <a:srgbClr val="000000"/>
              </a:solidFill>
            </a:endParaRPr>
          </a:p>
          <a:p>
            <a:pPr>
              <a:lnSpc>
                <a:spcPct val="100000"/>
              </a:lnSpc>
            </a:pPr>
            <a:endParaRPr lang="it-IT" sz="2000" b="1" spc="-1">
              <a:solidFill>
                <a:srgbClr val="000000"/>
              </a:solidFill>
            </a:endParaRPr>
          </a:p>
          <a:p>
            <a:pPr>
              <a:lnSpc>
                <a:spcPct val="100000"/>
              </a:lnSpc>
            </a:pPr>
            <a:endParaRPr lang="it-IT" sz="2000" b="1" spc="-1"/>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17"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18" name="Immagine 42"/>
          <p:cNvPicPr/>
          <p:nvPr/>
        </p:nvPicPr>
        <p:blipFill>
          <a:blip r:embed="rId2"/>
          <a:stretch/>
        </p:blipFill>
        <p:spPr>
          <a:xfrm>
            <a:off x="0" y="6082560"/>
            <a:ext cx="9138240" cy="769680"/>
          </a:xfrm>
          <a:prstGeom prst="rect">
            <a:avLst/>
          </a:prstGeom>
          <a:ln>
            <a:noFill/>
          </a:ln>
        </p:spPr>
      </p:pic>
    </p:spTree>
    <p:extLst>
      <p:ext uri="{BB962C8B-B14F-4D97-AF65-F5344CB8AC3E}">
        <p14:creationId xmlns:p14="http://schemas.microsoft.com/office/powerpoint/2010/main" val="9434579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un modo più comodo di fare bindParam</a:t>
            </a:r>
          </a:p>
          <a:p>
            <a:pPr>
              <a:lnSpc>
                <a:spcPct val="100000"/>
              </a:lnSpc>
            </a:pPr>
            <a:endParaRPr lang="it-IT" sz="1600" b="1" spc="-1">
              <a:solidFill>
                <a:srgbClr val="000000"/>
              </a:solidFill>
            </a:endParaRPr>
          </a:p>
          <a:p>
            <a:pPr>
              <a:lnSpc>
                <a:spcPct val="100000"/>
              </a:lnSpc>
            </a:pPr>
            <a:r>
              <a:rPr lang="it-IT" sz="2000" b="1" spc="-1">
                <a:solidFill>
                  <a:srgbClr val="000000"/>
                </a:solidFill>
              </a:rPr>
              <a:t>possiamo scrivere senza il ":" del segnaposto:</a:t>
            </a:r>
          </a:p>
          <a:p>
            <a:pPr>
              <a:lnSpc>
                <a:spcPct val="100000"/>
              </a:lnSpc>
            </a:pPr>
            <a:endParaRPr lang="it-IT" sz="2000" b="1" spc="-1">
              <a:solidFill>
                <a:srgbClr val="000000"/>
              </a:solidFill>
            </a:endParaRPr>
          </a:p>
          <a:p>
            <a:r>
              <a:rPr lang="it-IT" sz="2000" spc="-1">
                <a:solidFill>
                  <a:srgbClr val="000000"/>
                </a:solidFill>
              </a:rPr>
              <a:t>$stmt = $dbh→prepare(“insert into users (username, password, email) VALUES (:username, MD5(:password) ,:email) ”);</a:t>
            </a:r>
            <a:endParaRPr lang="it-IT" sz="2000" spc="-1"/>
          </a:p>
          <a:p>
            <a:pPr>
              <a:lnSpc>
                <a:spcPct val="100000"/>
              </a:lnSpc>
            </a:pPr>
            <a:endParaRPr lang="it-IT" sz="2000" b="1" spc="-1">
              <a:solidFill>
                <a:srgbClr val="000000"/>
              </a:solidFill>
            </a:endParaRPr>
          </a:p>
          <a:p>
            <a:pPr>
              <a:lnSpc>
                <a:spcPct val="100000"/>
              </a:lnSpc>
            </a:pPr>
            <a:endParaRPr lang="it-IT" sz="2000" b="1" spc="-1">
              <a:solidFill>
                <a:srgbClr val="000000"/>
              </a:solidFill>
            </a:endParaRPr>
          </a:p>
          <a:p>
            <a:pPr>
              <a:lnSpc>
                <a:spcPct val="100000"/>
              </a:lnSpc>
            </a:pPr>
            <a:r>
              <a:rPr lang="it-IT" sz="2000" spc="-1">
                <a:solidFill>
                  <a:srgbClr val="000000"/>
                </a:solidFill>
              </a:rPr>
              <a:t>$data=[</a:t>
            </a:r>
            <a:r>
              <a:rPr lang="it-IT" sz="2000" b="1" spc="-1">
                <a:solidFill>
                  <a:srgbClr val="000000"/>
                </a:solidFill>
              </a:rPr>
              <a:t>'name</a:t>
            </a:r>
            <a:r>
              <a:rPr lang="it-IT" sz="2000" spc="-1">
                <a:solidFill>
                  <a:srgbClr val="000000"/>
                </a:solidFill>
              </a:rPr>
              <a:t>'=&gt;$name, </a:t>
            </a:r>
            <a:r>
              <a:rPr lang="it-IT" sz="2000" b="1" spc="-1">
                <a:solidFill>
                  <a:srgbClr val="000000"/>
                </a:solidFill>
              </a:rPr>
              <a:t>'password</a:t>
            </a:r>
            <a:r>
              <a:rPr lang="it-IT" sz="2000" spc="-1">
                <a:solidFill>
                  <a:srgbClr val="000000"/>
                </a:solidFill>
              </a:rPr>
              <a:t>'=&gt;$password, </a:t>
            </a:r>
            <a:r>
              <a:rPr lang="it-IT" sz="2000" b="1" spc="-1">
                <a:solidFill>
                  <a:srgbClr val="000000"/>
                </a:solidFill>
              </a:rPr>
              <a:t>'email</a:t>
            </a:r>
            <a:r>
              <a:rPr lang="it-IT" sz="2000" spc="-1">
                <a:solidFill>
                  <a:srgbClr val="000000"/>
                </a:solidFill>
              </a:rPr>
              <a:t>'=&gt;$email];</a:t>
            </a:r>
          </a:p>
          <a:p>
            <a:pPr>
              <a:lnSpc>
                <a:spcPct val="100000"/>
              </a:lnSpc>
            </a:pPr>
            <a:endParaRPr lang="it-IT" sz="2000" spc="-1">
              <a:solidFill>
                <a:srgbClr val="000000"/>
              </a:solidFill>
            </a:endParaRPr>
          </a:p>
          <a:p>
            <a:r>
              <a:rPr lang="it-IT" sz="2000" spc="-1">
                <a:solidFill>
                  <a:srgbClr val="000000"/>
                </a:solidFill>
              </a:rPr>
              <a:t>$result =  $stmt→execute($data);</a:t>
            </a:r>
          </a:p>
          <a:p>
            <a:pPr>
              <a:lnSpc>
                <a:spcPct val="100000"/>
              </a:lnSpc>
            </a:pPr>
            <a:endParaRPr lang="it-IT" sz="2000" b="1" spc="-1">
              <a:solidFill>
                <a:srgbClr val="000000"/>
              </a:solidFill>
            </a:endParaRPr>
          </a:p>
          <a:p>
            <a:pPr>
              <a:lnSpc>
                <a:spcPct val="100000"/>
              </a:lnSpc>
            </a:pPr>
            <a:endParaRPr lang="it-IT" sz="2000" b="1" spc="-1">
              <a:solidFill>
                <a:srgbClr val="000000"/>
              </a:solidFill>
            </a:endParaRPr>
          </a:p>
          <a:p>
            <a:pPr>
              <a:lnSpc>
                <a:spcPct val="100000"/>
              </a:lnSpc>
            </a:pPr>
            <a:endParaRPr lang="it-IT" sz="2000" b="1" spc="-1"/>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17"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18" name="Immagine 42"/>
          <p:cNvPicPr/>
          <p:nvPr/>
        </p:nvPicPr>
        <p:blipFill>
          <a:blip r:embed="rId2"/>
          <a:stretch/>
        </p:blipFill>
        <p:spPr>
          <a:xfrm>
            <a:off x="0" y="6082560"/>
            <a:ext cx="9138240" cy="769680"/>
          </a:xfrm>
          <a:prstGeom prst="rect">
            <a:avLst/>
          </a:prstGeom>
          <a:ln>
            <a:noFill/>
          </a:ln>
        </p:spPr>
      </p:pic>
    </p:spTree>
    <p:extLst>
      <p:ext uri="{BB962C8B-B14F-4D97-AF65-F5344CB8AC3E}">
        <p14:creationId xmlns:p14="http://schemas.microsoft.com/office/powerpoint/2010/main" val="4179924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come fare debug di query con errori:</a:t>
            </a:r>
          </a:p>
          <a:p>
            <a:pPr>
              <a:lnSpc>
                <a:spcPct val="100000"/>
              </a:lnSpc>
            </a:pPr>
            <a:endParaRPr lang="it-IT" sz="1600" b="1" spc="-1">
              <a:solidFill>
                <a:srgbClr val="000000"/>
              </a:solidFill>
            </a:endParaRPr>
          </a:p>
          <a:p>
            <a:pPr>
              <a:lnSpc>
                <a:spcPct val="100000"/>
              </a:lnSpc>
            </a:pPr>
            <a:r>
              <a:rPr lang="it-IT" sz="1600" spc="-1">
                <a:solidFill>
                  <a:srgbClr val="000000"/>
                </a:solidFill>
              </a:rPr>
              <a:t>si imposta prima della query il parametro sul livello di errore:</a:t>
            </a:r>
          </a:p>
          <a:p>
            <a:endParaRPr lang="it-IT"/>
          </a:p>
          <a:p>
            <a:r>
              <a:rPr lang="it-IT"/>
              <a:t>$db-&gt;setAttribute( PDO::ATTR_ERRMODE, PDO::ERRMODE_WARNING );</a:t>
            </a:r>
          </a:p>
          <a:p>
            <a:pPr>
              <a:lnSpc>
                <a:spcPct val="100000"/>
              </a:lnSpc>
            </a:pPr>
            <a:endParaRPr lang="it-IT" sz="2000" b="1" spc="-1"/>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17"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18" name="Immagine 42"/>
          <p:cNvPicPr/>
          <p:nvPr/>
        </p:nvPicPr>
        <p:blipFill>
          <a:blip r:embed="rId2"/>
          <a:stretch/>
        </p:blipFill>
        <p:spPr>
          <a:xfrm>
            <a:off x="0" y="6082560"/>
            <a:ext cx="9138240" cy="769680"/>
          </a:xfrm>
          <a:prstGeom prst="rect">
            <a:avLst/>
          </a:prstGeom>
          <a:ln>
            <a:noFill/>
          </a:ln>
        </p:spPr>
      </p:pic>
    </p:spTree>
    <p:extLst>
      <p:ext uri="{BB962C8B-B14F-4D97-AF65-F5344CB8AC3E}">
        <p14:creationId xmlns:p14="http://schemas.microsoft.com/office/powerpoint/2010/main" val="12896125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457200" y="1600200"/>
            <a:ext cx="821880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endParaRPr lang="it-IT" sz="1800" b="0" strike="noStrike" spc="-1">
              <a:latin typeface="Arial"/>
            </a:endParaRPr>
          </a:p>
          <a:p>
            <a:pPr>
              <a:lnSpc>
                <a:spcPct val="100000"/>
              </a:lnSpc>
            </a:pPr>
            <a:r>
              <a:rPr lang="it-IT" sz="2400" b="0" strike="noStrike" spc="-1">
                <a:solidFill>
                  <a:srgbClr val="000000"/>
                </a:solidFill>
                <a:latin typeface="Arial"/>
                <a:ea typeface="DejaVu Sans"/>
              </a:rPr>
              <a:t>Accesso ai DB:</a:t>
            </a:r>
            <a:endParaRPr lang="it-IT" sz="2400" b="0" strike="noStrike" spc="-1">
              <a:latin typeface="Arial"/>
            </a:endParaRPr>
          </a:p>
          <a:p>
            <a:pPr>
              <a:lnSpc>
                <a:spcPct val="100000"/>
              </a:lnSpc>
            </a:pPr>
            <a:r>
              <a:rPr lang="it-IT" sz="2400" b="0" strike="noStrike" spc="-1">
                <a:solidFill>
                  <a:srgbClr val="000000"/>
                </a:solidFill>
                <a:latin typeface="Arial"/>
                <a:ea typeface="DejaVu Sans"/>
              </a:rPr>
              <a:t>Connessione: </a:t>
            </a:r>
            <a:endParaRPr lang="it-IT" sz="2400" b="0" strike="noStrike" spc="-1">
              <a:latin typeface="Arial"/>
            </a:endParaRPr>
          </a:p>
          <a:p>
            <a:pPr>
              <a:lnSpc>
                <a:spcPct val="100000"/>
              </a:lnSpc>
            </a:pPr>
            <a:r>
              <a:rPr lang="it-IT" sz="2400" b="1" strike="noStrike" spc="-1">
                <a:solidFill>
                  <a:srgbClr val="000000"/>
                </a:solidFill>
                <a:latin typeface="Arial"/>
                <a:ea typeface="DejaVu Sans"/>
              </a:rPr>
              <a:t>$dbh</a:t>
            </a:r>
            <a:r>
              <a:rPr lang="it-IT" sz="2400" b="0" strike="noStrike" spc="-1">
                <a:solidFill>
                  <a:srgbClr val="000000"/>
                </a:solidFill>
                <a:latin typeface="Arial"/>
                <a:ea typeface="DejaVu Sans"/>
              </a:rPr>
              <a:t> = new PDO('mysql:host=localhost;dbname=test', 'username', 'password');</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90"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91" name="Immagine 42"/>
          <p:cNvPicPr/>
          <p:nvPr/>
        </p:nvPicPr>
        <p:blipFill>
          <a:blip r:embed="rId2"/>
          <a:stretch/>
        </p:blipFill>
        <p:spPr>
          <a:xfrm>
            <a:off x="0" y="6082560"/>
            <a:ext cx="9138240" cy="769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457200" y="1600200"/>
            <a:ext cx="821880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Pagine di manuale:</a:t>
            </a:r>
            <a:endParaRPr lang="it-IT" sz="2400" b="0" strike="noStrike" spc="-1">
              <a:latin typeface="Arial"/>
            </a:endParaRPr>
          </a:p>
          <a:p>
            <a:pPr>
              <a:lnSpc>
                <a:spcPct val="100000"/>
              </a:lnSpc>
            </a:pPr>
            <a:r>
              <a:rPr lang="it-IT" sz="2400" b="0" u="sng" strike="noStrike" spc="-1">
                <a:solidFill>
                  <a:srgbClr val="0000FF"/>
                </a:solidFill>
                <a:uFill>
                  <a:solidFill>
                    <a:srgbClr val="FFFFFF"/>
                  </a:solidFill>
                </a:uFill>
                <a:latin typeface="Arial"/>
                <a:ea typeface="DejaVu Sans"/>
                <a:hlinkClick r:id="rId2"/>
              </a:rPr>
              <a:t>http://php.net/manual/en/pdo.exec.php</a:t>
            </a:r>
            <a:endParaRPr lang="it-IT" sz="2400" b="0" strike="noStrike" spc="-1">
              <a:latin typeface="Arial"/>
            </a:endParaRPr>
          </a:p>
          <a:p>
            <a:pPr>
              <a:lnSpc>
                <a:spcPct val="100000"/>
              </a:lnSpc>
            </a:pPr>
            <a:r>
              <a:rPr lang="it-IT" sz="2400" b="0" strike="noStrike" spc="-1">
                <a:solidFill>
                  <a:srgbClr val="000000"/>
                </a:solidFill>
                <a:latin typeface="Arial"/>
                <a:ea typeface="DejaVu Sans"/>
              </a:rPr>
              <a:t>	Usato per insert e update</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u="sng" strike="noStrike" spc="-1">
                <a:solidFill>
                  <a:srgbClr val="0000FF"/>
                </a:solidFill>
                <a:uFill>
                  <a:solidFill>
                    <a:srgbClr val="FFFFFF"/>
                  </a:solidFill>
                </a:uFill>
                <a:latin typeface="Arial"/>
                <a:ea typeface="DejaVu Sans"/>
                <a:hlinkClick r:id="rId3"/>
              </a:rPr>
              <a:t>http://php.net/manual/en/pdo.query.php</a:t>
            </a:r>
            <a:endParaRPr lang="it-IT" sz="2400" b="0" strike="noStrike" spc="-1">
              <a:latin typeface="Arial"/>
            </a:endParaRPr>
          </a:p>
          <a:p>
            <a:pPr>
              <a:lnSpc>
                <a:spcPct val="100000"/>
              </a:lnSpc>
            </a:pPr>
            <a:r>
              <a:rPr lang="it-IT" sz="2400" b="0" strike="noStrike" spc="-1">
                <a:solidFill>
                  <a:srgbClr val="000000"/>
                </a:solidFill>
                <a:latin typeface="Arial"/>
                <a:ea typeface="DejaVu Sans"/>
              </a:rPr>
              <a:t>	Usato per select</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u="sng" strike="noStrike" spc="-1">
                <a:solidFill>
                  <a:srgbClr val="0000FF"/>
                </a:solidFill>
                <a:uFill>
                  <a:solidFill>
                    <a:srgbClr val="FFFFFF"/>
                  </a:solidFill>
                </a:uFill>
                <a:latin typeface="Arial"/>
                <a:ea typeface="DejaVu Sans"/>
                <a:hlinkClick r:id="rId4"/>
              </a:rPr>
              <a:t>http://php.net/manual/en/pdo.prepare.php</a:t>
            </a:r>
            <a:endParaRPr lang="it-IT" sz="2400" b="0" strike="noStrike" spc="-1">
              <a:latin typeface="Arial"/>
            </a:endParaRPr>
          </a:p>
          <a:p>
            <a:pPr>
              <a:lnSpc>
                <a:spcPct val="100000"/>
              </a:lnSpc>
            </a:pPr>
            <a:r>
              <a:rPr lang="it-IT" sz="2400" b="0" strike="noStrike" spc="-1">
                <a:solidFill>
                  <a:srgbClr val="000000"/>
                </a:solidFill>
                <a:latin typeface="Arial"/>
                <a:ea typeface="DejaVu Sans"/>
              </a:rPr>
              <a:t>	Usato per select da eseguire molte volte, usando poi execute() sullo statement</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u="sng" strike="noStrike" spc="-1">
                <a:solidFill>
                  <a:srgbClr val="0000FF"/>
                </a:solidFill>
                <a:uFill>
                  <a:solidFill>
                    <a:srgbClr val="FFFFFF"/>
                  </a:solidFill>
                </a:uFill>
                <a:latin typeface="Arial"/>
                <a:ea typeface="DejaVu Sans"/>
                <a:hlinkClick r:id="rId5"/>
              </a:rPr>
              <a:t>http://php.net/manual/en/pdo.constants.php</a:t>
            </a:r>
            <a:endParaRPr lang="it-IT" sz="2400" b="0" strike="noStrike" spc="-1">
              <a:latin typeface="Arial"/>
            </a:endParaRPr>
          </a:p>
          <a:p>
            <a:pPr>
              <a:lnSpc>
                <a:spcPct val="100000"/>
              </a:lnSpc>
            </a:pPr>
            <a:r>
              <a:rPr lang="it-IT" sz="2400" b="0" strike="noStrike" spc="-1">
                <a:solidFill>
                  <a:srgbClr val="000000"/>
                </a:solidFill>
                <a:latin typeface="Arial"/>
                <a:ea typeface="DejaVu Sans"/>
              </a:rPr>
              <a:t>Le costanti</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93"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600200"/>
            <a:ext cx="821880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Uso di PDO: dopo aver eseguito la connessione abbiamo un oggetto su cui applichiamo i metodi:</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$stmt= $dbh→prepare(“..query..”);</a:t>
            </a:r>
            <a:endParaRPr lang="it-IT" sz="2400" b="0" strike="noStrike" spc="-1">
              <a:latin typeface="Arial"/>
            </a:endParaRPr>
          </a:p>
          <a:p>
            <a:pPr>
              <a:lnSpc>
                <a:spcPct val="100000"/>
              </a:lnSpc>
            </a:pPr>
            <a:r>
              <a:rPr lang="it-IT" sz="2400" b="0" strike="noStrike" spc="-1">
                <a:solidFill>
                  <a:srgbClr val="000000"/>
                </a:solidFill>
                <a:latin typeface="Arial"/>
                <a:ea typeface="DejaVu Sans"/>
              </a:rPr>
              <a:t>	$stmt→bindParam(); $stmt→bindValue(); </a:t>
            </a:r>
            <a:endParaRPr lang="it-IT" sz="2400" b="0" strike="noStrike" spc="-1">
              <a:latin typeface="Arial"/>
            </a:endParaRPr>
          </a:p>
          <a:p>
            <a:pPr>
              <a:lnSpc>
                <a:spcPct val="100000"/>
              </a:lnSpc>
            </a:pPr>
            <a:r>
              <a:rPr lang="it-IT" sz="2400" b="0" strike="noStrike" spc="-1">
                <a:solidFill>
                  <a:srgbClr val="000000"/>
                </a:solidFill>
                <a:latin typeface="Arial"/>
                <a:ea typeface="DejaVu Sans"/>
              </a:rPr>
              <a:t>	$stmt→execute();</a:t>
            </a:r>
            <a:endParaRPr lang="it-IT" sz="2400" b="0" strike="noStrike" spc="-1">
              <a:latin typeface="Arial"/>
            </a:endParaRPr>
          </a:p>
          <a:p>
            <a:pPr>
              <a:lnSpc>
                <a:spcPct val="100000"/>
              </a:lnSpc>
            </a:pPr>
            <a:r>
              <a:rPr lang="it-IT" sz="2400" b="0" strike="noStrike" spc="-1">
                <a:solidFill>
                  <a:srgbClr val="000000"/>
                </a:solidFill>
                <a:latin typeface="Arial"/>
                <a:ea typeface="DejaVu Sans"/>
              </a:rPr>
              <a:t>	$stmt→fetchAll(); $stmt→fetch(); $stmt→rowCount();</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$dbh→query(“..query..”); // ha l'exec() implicito</a:t>
            </a:r>
            <a:endParaRPr lang="it-IT" sz="2400" b="0" strike="noStrike" spc="-1">
              <a:latin typeface="Arial"/>
            </a:endParaRPr>
          </a:p>
          <a:p>
            <a:pPr>
              <a:lnSpc>
                <a:spcPct val="100000"/>
              </a:lnSpc>
            </a:pPr>
            <a:r>
              <a:rPr lang="it-IT" sz="2400" b="0" strike="noStrike" spc="-1">
                <a:solidFill>
                  <a:srgbClr val="000000"/>
                </a:solidFill>
                <a:latin typeface="Arial"/>
                <a:ea typeface="DejaVu Sans"/>
              </a:rPr>
              <a:t>	$stmt→fetchAll(); ...</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 $dbh→exec(“..query..”);</a:t>
            </a:r>
            <a:endParaRPr lang="it-IT" sz="2400" b="0" strike="noStrike" spc="-1">
              <a:latin typeface="Arial"/>
            </a:endParaRPr>
          </a:p>
          <a:p>
            <a:pPr>
              <a:lnSpc>
                <a:spcPct val="100000"/>
              </a:lnSpc>
            </a:pPr>
            <a:r>
              <a:rPr lang="it-IT" sz="2400" b="0" strike="noStrike" spc="-1">
                <a:solidFill>
                  <a:srgbClr val="000000"/>
                </a:solidFill>
                <a:latin typeface="Arial"/>
                <a:ea typeface="DejaVu Sans"/>
              </a:rPr>
              <a:t>		 </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95"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720000" y="1531440"/>
            <a:ext cx="8636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Esempi:</a:t>
            </a:r>
            <a:endParaRPr lang="it-IT" sz="2400" b="0" strike="noStrike" spc="-1">
              <a:latin typeface="Arial"/>
            </a:endParaRPr>
          </a:p>
          <a:p>
            <a:pPr>
              <a:lnSpc>
                <a:spcPct val="100000"/>
              </a:lnSpc>
            </a:pPr>
            <a:r>
              <a:rPr lang="it-IT" sz="2400" b="0" strike="noStrike" spc="-1">
                <a:solidFill>
                  <a:srgbClr val="000000"/>
                </a:solidFill>
                <a:latin typeface="Arial"/>
                <a:ea typeface="DejaVu Sans"/>
              </a:rPr>
              <a:t>Vogliamo estrarre tutti i record di una tabella: </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$dbh-&gt;query(“select * from users”);</a:t>
            </a: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$stmt→fetchAll();</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È equivalente a:</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$dbh-&gt;prepare(“select * from users”);</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$stmt→execute();</a:t>
            </a: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$stmt→fetchAll();</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97"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98" name="Immagine 42"/>
          <p:cNvPicPr/>
          <p:nvPr/>
        </p:nvPicPr>
        <p:blipFill>
          <a:blip r:embed="rId2"/>
          <a:stretch/>
        </p:blipFill>
        <p:spPr>
          <a:xfrm>
            <a:off x="0" y="6082560"/>
            <a:ext cx="9138240" cy="769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44000" y="1531440"/>
            <a:ext cx="9212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Esempi:</a:t>
            </a:r>
            <a:endParaRPr lang="it-IT" sz="2400" b="0" strike="noStrike" spc="-1">
              <a:latin typeface="Arial"/>
            </a:endParaRPr>
          </a:p>
          <a:p>
            <a:pPr>
              <a:lnSpc>
                <a:spcPct val="100000"/>
              </a:lnSpc>
            </a:pPr>
            <a:r>
              <a:rPr lang="it-IT" sz="2400" b="0" strike="noStrike" spc="-1">
                <a:solidFill>
                  <a:srgbClr val="000000"/>
                </a:solidFill>
                <a:latin typeface="Arial"/>
                <a:ea typeface="DejaVu Sans"/>
              </a:rPr>
              <a:t>Vogliamo inserire un record: </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$dbh→prepare(“insert into users (username, password, email) VALUES (:username, MD5(:password) ,:email) ”);</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$stm→bindParam(':username',$username, PDO::PARAM_STR);</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$stm→bindParam(':password',$password,PDO::PARAM_STR);</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$stm→bindParam(':email',$email,PDO::PARAM_STR);</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$stmt→execute();</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00"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4000" y="1531440"/>
            <a:ext cx="9212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Esempi:</a:t>
            </a:r>
            <a:endParaRPr lang="it-IT" sz="2400" b="0" strike="noStrike" spc="-1">
              <a:latin typeface="Arial"/>
            </a:endParaRPr>
          </a:p>
          <a:p>
            <a:pPr>
              <a:lnSpc>
                <a:spcPct val="100000"/>
              </a:lnSpc>
            </a:pPr>
            <a:r>
              <a:rPr lang="it-IT" sz="2400" b="0" strike="noStrike" spc="-1">
                <a:solidFill>
                  <a:srgbClr val="000000"/>
                </a:solidFill>
                <a:latin typeface="Arial"/>
                <a:ea typeface="DejaVu Sans"/>
              </a:rPr>
              <a:t>Vogliamo cancellare un record: </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$dbh→prepare(“DELETE FROM users where id=:id ”);</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$stm→bindParam(':id',$id, PDO::PARAM_INT);</a:t>
            </a: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$stmt→execute();</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02"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pic>
        <p:nvPicPr>
          <p:cNvPr id="103" name="Immagine 42"/>
          <p:cNvPicPr/>
          <p:nvPr/>
        </p:nvPicPr>
        <p:blipFill>
          <a:blip r:embed="rId2"/>
          <a:stretch/>
        </p:blipFill>
        <p:spPr>
          <a:xfrm>
            <a:off x="0" y="6082560"/>
            <a:ext cx="9138240" cy="769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144000" y="1531440"/>
            <a:ext cx="9212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NOTA: cancellazione fisica vs cancellazione logica</a:t>
            </a:r>
            <a:endParaRPr lang="it-IT" sz="2400" b="0" strike="noStrike" spc="-1">
              <a:latin typeface="Arial"/>
            </a:endParaRPr>
          </a:p>
          <a:p>
            <a:pPr>
              <a:lnSpc>
                <a:spcPct val="100000"/>
              </a:lnSpc>
            </a:pPr>
            <a:r>
              <a:rPr lang="it-IT" sz="2400" b="0" strike="noStrike" spc="-1">
                <a:solidFill>
                  <a:srgbClr val="000000"/>
                </a:solidFill>
                <a:latin typeface="Arial"/>
                <a:ea typeface="DejaVu Sans"/>
              </a:rPr>
              <a:t>E' buona prassi non eseguire delete sul DB, ma piuttosto marcare il record come cancellato. Procedure di manutenzione provvederanno poi ad eliminare record marcati come cancellati da molto tempo</a:t>
            </a:r>
            <a:endParaRPr lang="it-IT" sz="2400" b="0" strike="noStrike" spc="-1">
              <a:latin typeface="Arial"/>
            </a:endParaRPr>
          </a:p>
          <a:p>
            <a:pPr>
              <a:lnSpc>
                <a:spcPct val="100000"/>
              </a:lnSpc>
            </a:pPr>
            <a:r>
              <a:rPr lang="it-IT" sz="2400" b="0" strike="noStrike" spc="-1">
                <a:solidFill>
                  <a:srgbClr val="000000"/>
                </a:solidFill>
                <a:latin typeface="Arial"/>
                <a:ea typeface="DejaVu Sans"/>
              </a:rPr>
              <a:t>Esempi:</a:t>
            </a:r>
            <a:endParaRPr lang="it-IT" sz="2400" b="0" strike="noStrike" spc="-1">
              <a:latin typeface="Arial"/>
            </a:endParaRPr>
          </a:p>
          <a:p>
            <a:pPr>
              <a:lnSpc>
                <a:spcPct val="100000"/>
              </a:lnSpc>
            </a:pPr>
            <a:r>
              <a:rPr lang="it-IT" sz="2400" b="0" strike="noStrike" spc="-1">
                <a:solidFill>
                  <a:srgbClr val="000000"/>
                </a:solidFill>
                <a:latin typeface="Arial"/>
                <a:ea typeface="DejaVu Sans"/>
              </a:rPr>
              <a:t>Vogliamo cancellare un record: </a:t>
            </a:r>
            <a:endParaRPr lang="it-IT" sz="2400" b="0" strike="noStrike" spc="-1">
              <a:latin typeface="Arial"/>
            </a:endParaRPr>
          </a:p>
          <a:p>
            <a:pPr>
              <a:lnSpc>
                <a:spcPct val="100000"/>
              </a:lnSpc>
            </a:pPr>
            <a:r>
              <a:rPr lang="it-IT" sz="2400" b="0" strike="noStrike" spc="-1">
                <a:solidFill>
                  <a:srgbClr val="000000"/>
                </a:solidFill>
                <a:latin typeface="Arial"/>
                <a:ea typeface="DejaVu Sans"/>
              </a:rPr>
              <a:t>$stmt = $dbh→prepare(“UPDATE users set deleted= 1 where id=:id ”);</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$stm→bindParam(':id,$id, PDO::PARAM_INT);</a:t>
            </a:r>
            <a:endParaRPr lang="it-IT" sz="2400" b="0" strike="noStrike" spc="-1">
              <a:latin typeface="Arial"/>
            </a:endParaRPr>
          </a:p>
          <a:p>
            <a:pPr>
              <a:lnSpc>
                <a:spcPct val="100000"/>
              </a:lnSpc>
            </a:pPr>
            <a:r>
              <a:rPr lang="it-IT" sz="2400" b="0" strike="noStrike" spc="-1">
                <a:solidFill>
                  <a:srgbClr val="000000"/>
                </a:solidFill>
                <a:latin typeface="Arial"/>
                <a:ea typeface="DejaVu Sans"/>
              </a:rPr>
              <a:t>$result =  $stmt→execute();</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05"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144000" y="1531440"/>
            <a:ext cx="9212760" cy="451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0" strike="noStrike" spc="-1">
                <a:solidFill>
                  <a:srgbClr val="000000"/>
                </a:solidFill>
                <a:latin typeface="Arial"/>
                <a:ea typeface="DejaVu Sans"/>
              </a:rPr>
              <a:t>NOTA:  i campi created e modified</a:t>
            </a:r>
            <a:endParaRPr lang="it-IT" sz="2400" b="0" strike="noStrike" spc="-1">
              <a:latin typeface="Arial"/>
            </a:endParaRPr>
          </a:p>
          <a:p>
            <a:pPr>
              <a:lnSpc>
                <a:spcPct val="100000"/>
              </a:lnSpc>
            </a:pPr>
            <a:r>
              <a:rPr lang="it-IT" sz="2400" b="0" strike="noStrike" spc="-1">
                <a:solidFill>
                  <a:srgbClr val="000000"/>
                </a:solidFill>
                <a:latin typeface="Arial"/>
                <a:ea typeface="DejaVu Sans"/>
              </a:rPr>
              <a:t>E' una buona norma creare nella tabelle sempre dei campi strutturati con la data di creazione del record e la data di ultima modifica del record.</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Questi valori possono essere aggiornati in automatico se sono creati con:</a:t>
            </a:r>
            <a:endParaRPr lang="it-IT" sz="2400" b="0" strike="noStrike" spc="-1">
              <a:latin typeface="Arial"/>
            </a:endParaRPr>
          </a:p>
          <a:p>
            <a:pPr>
              <a:lnSpc>
                <a:spcPct val="100000"/>
              </a:lnSpc>
            </a:pPr>
            <a:endParaRPr lang="it-IT" sz="2400" b="0" strike="noStrike" spc="-1">
              <a:latin typeface="Arial"/>
            </a:endParaRPr>
          </a:p>
          <a:p>
            <a:pPr>
              <a:lnSpc>
                <a:spcPct val="100000"/>
              </a:lnSpc>
            </a:pPr>
            <a:r>
              <a:rPr lang="it-IT" sz="2400" b="0" strike="noStrike" spc="-1">
                <a:solidFill>
                  <a:srgbClr val="000000"/>
                </a:solidFill>
                <a:latin typeface="Arial"/>
                <a:ea typeface="DejaVu Sans"/>
              </a:rPr>
              <a:t>ALTER TABLE `users` ADD `modified` DATETIME on update CURRENT_TIMESTAMP NOT NULL DEFAULT CURRENT_TIMESTAMP  </a:t>
            </a: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a:p>
            <a:pPr>
              <a:lnSpc>
                <a:spcPct val="100000"/>
              </a:lnSpc>
            </a:pPr>
            <a:endParaRPr lang="it-IT" sz="2400" b="0" strike="noStrike" spc="-1">
              <a:latin typeface="Arial"/>
            </a:endParaRPr>
          </a:p>
        </p:txBody>
      </p:sp>
      <p:sp>
        <p:nvSpPr>
          <p:cNvPr id="107" name="CustomShape 2"/>
          <p:cNvSpPr/>
          <p:nvPr/>
        </p:nvSpPr>
        <p:spPr>
          <a:xfrm>
            <a:off x="714240" y="0"/>
            <a:ext cx="8218800" cy="113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it-IT" sz="3600" b="1" strike="noStrike" spc="-1">
                <a:solidFill>
                  <a:srgbClr val="000099"/>
                </a:solidFill>
                <a:latin typeface="Calibri"/>
                <a:ea typeface="DejaVu Sans"/>
              </a:rPr>
              <a:t>Corsi di Formazione ENGIM </a:t>
            </a:r>
            <a:endParaRPr lang="it-IT"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TotalTime>
  <Words>1131</Words>
  <Application>Microsoft Macintosh PowerPoint</Application>
  <PresentationFormat>Presentazione su schermo (4:3)</PresentationFormat>
  <Paragraphs>230</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16</vt:i4>
      </vt:variant>
    </vt:vector>
  </HeadingPairs>
  <TitlesOfParts>
    <vt:vector size="23" baseType="lpstr">
      <vt:lpstr>Arial</vt:lpstr>
      <vt:lpstr>Calibri</vt:lpstr>
      <vt:lpstr>Century Gothic</vt:lpstr>
      <vt:lpstr>Symbol</vt:lpstr>
      <vt:lpstr>Wingdings</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subject/>
  <dc:creator>Roberto </dc:creator>
  <dc:description/>
  <cp:lastModifiedBy>Roberto Ruffinengo</cp:lastModifiedBy>
  <cp:revision>133</cp:revision>
  <dcterms:created xsi:type="dcterms:W3CDTF">2017-01-16T21:52:02Z</dcterms:created>
  <dcterms:modified xsi:type="dcterms:W3CDTF">2022-03-19T18:31:46Z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Presentazione su schermo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