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65" r:id="rId15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33920" cy="113292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33920" cy="113292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0" y="0"/>
            <a:ext cx="1172520" cy="113292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33920" cy="113292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33920" cy="1132920"/>
          </a:xfrm>
          <a:prstGeom prst="rect">
            <a:avLst/>
          </a:prstGeom>
          <a:ln w="9360">
            <a:noFill/>
          </a:ln>
        </p:spPr>
      </p:pic>
      <p:pic>
        <p:nvPicPr>
          <p:cNvPr id="43" name="Picture 3"/>
          <p:cNvPicPr/>
          <p:nvPr/>
        </p:nvPicPr>
        <p:blipFill>
          <a:blip r:embed="rId15"/>
          <a:stretch/>
        </p:blipFill>
        <p:spPr>
          <a:xfrm>
            <a:off x="0" y="0"/>
            <a:ext cx="1172520" cy="113292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5400" y="-5400"/>
            <a:ext cx="9149400" cy="4416480"/>
          </a:xfrm>
          <a:prstGeom prst="rect">
            <a:avLst/>
          </a:prstGeom>
          <a:blipFill rotWithShape="0">
            <a:blip r:embed="rId2"/>
            <a:tile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02840" y="1810440"/>
            <a:ext cx="7352280" cy="2315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b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50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SERVER SIDE </a:t>
            </a:r>
            <a:endParaRPr lang="it-IT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50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02400" y="1018080"/>
            <a:ext cx="7352280" cy="788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SGQS modulo rev 01 09/09/2019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</p:txBody>
      </p:sp>
      <p:pic>
        <p:nvPicPr>
          <p:cNvPr id="85" name="Immagine 5"/>
          <p:cNvPicPr/>
          <p:nvPr/>
        </p:nvPicPr>
        <p:blipFill>
          <a:blip r:embed="rId3"/>
          <a:stretch/>
        </p:blipFill>
        <p:spPr>
          <a:xfrm>
            <a:off x="302400" y="0"/>
            <a:ext cx="8584560" cy="879840"/>
          </a:xfrm>
          <a:prstGeom prst="rect">
            <a:avLst/>
          </a:prstGeom>
          <a:ln>
            <a:noFill/>
          </a:ln>
        </p:spPr>
      </p:pic>
      <p:pic>
        <p:nvPicPr>
          <p:cNvPr id="86" name="Immagine 42"/>
          <p:cNvPicPr/>
          <p:nvPr/>
        </p:nvPicPr>
        <p:blipFill>
          <a:blip r:embed="rId4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576000" y="3096000"/>
            <a:ext cx="460296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#15.01  	database 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76000" y="3600000"/>
            <a:ext cx="460296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ruffinengo@lochiva.com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600200"/>
            <a:ext cx="8219520" cy="451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Uso di fetch</a:t>
            </a:r>
          </a:p>
          <a:p>
            <a:endParaRPr lang="it-IT"/>
          </a:p>
          <a:p>
            <a:r>
              <a:rPr lang="it-IT"/>
              <a:t>$row = $result-&gt;fetch_array(MYSQLI_BOTH); // default</a:t>
            </a:r>
          </a:p>
          <a:p>
            <a:r>
              <a:rPr lang="it-IT"/>
              <a:t>$row = $result-&gt;fetch_array(MYSQLI_NUM);  </a:t>
            </a:r>
          </a:p>
          <a:p>
            <a:r>
              <a:rPr lang="it-IT"/>
              <a:t>$row = $result-&gt;fetch_array(MYSQLI_ASSOC);</a:t>
            </a:r>
          </a:p>
          <a:p>
            <a:endParaRPr lang="it-IT"/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spc="-1">
                <a:latin typeface="Arial"/>
              </a:rPr>
              <a:t>e le scorciatoie: </a:t>
            </a:r>
            <a:endParaRPr lang="it-IT" sz="2400" b="0" strike="noStrike" spc="-1">
              <a:latin typeface="Arial"/>
            </a:endParaRPr>
          </a:p>
          <a:p>
            <a:r>
              <a:rPr lang="it-IT"/>
              <a:t>$row = $result-&gt;fetch_row();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r>
              <a:rPr lang="it-IT"/>
              <a:t>$row = $result -&gt;fetch_assoc();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14240" y="0"/>
            <a:ext cx="8219520" cy="11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95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  <p:pic>
        <p:nvPicPr>
          <p:cNvPr id="96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5924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41586" y="1458310"/>
            <a:ext cx="4114800" cy="451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riepilogo per select (I)</a:t>
            </a:r>
          </a:p>
          <a:p>
            <a:pPr>
              <a:lnSpc>
                <a:spcPct val="100000"/>
              </a:lnSpc>
            </a:pPr>
            <a:endParaRPr lang="it-IT" sz="2400" b="1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it-IT" sz="1600"/>
              <a:t>$sql= "SELECT * FROM users LIMIT 10";</a:t>
            </a:r>
          </a:p>
          <a:p>
            <a:endParaRPr lang="it-IT" sz="1600"/>
          </a:p>
          <a:p>
            <a:r>
              <a:rPr lang="it-IT" sz="1600" b="1"/>
              <a:t>$result = $mysqli-&gt;query($sql);</a:t>
            </a:r>
          </a:p>
          <a:p>
            <a:r>
              <a:rPr lang="it-IT" sz="1600"/>
              <a:t>while( $row= $result-&gt;fetch_array()){</a:t>
            </a:r>
          </a:p>
          <a:p>
            <a:r>
              <a:rPr lang="it-IT" sz="1600"/>
              <a:t>	print_r($row);</a:t>
            </a:r>
          </a:p>
          <a:p>
            <a:endParaRPr lang="it-IT"/>
          </a:p>
          <a:p>
            <a:r>
              <a:rPr lang="it-IT"/>
              <a:t>}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14240" y="0"/>
            <a:ext cx="8219520" cy="11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95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  <p:pic>
        <p:nvPicPr>
          <p:cNvPr id="96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A75892C4-D086-384D-B87F-D0A97B2F696A}"/>
              </a:ext>
            </a:extLst>
          </p:cNvPr>
          <p:cNvSpPr/>
          <p:nvPr/>
        </p:nvSpPr>
        <p:spPr>
          <a:xfrm>
            <a:off x="4572000" y="1458310"/>
            <a:ext cx="4114800" cy="451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riepilogo per select (II)</a:t>
            </a:r>
          </a:p>
          <a:p>
            <a:pPr>
              <a:lnSpc>
                <a:spcPct val="100000"/>
              </a:lnSpc>
            </a:pPr>
            <a:endParaRPr lang="it-IT" sz="2400" b="1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it-IT" sz="1600"/>
              <a:t>$sql= "SELECT * FROM users LIMIT 10";</a:t>
            </a:r>
          </a:p>
          <a:p>
            <a:endParaRPr lang="it-IT" sz="1600"/>
          </a:p>
          <a:p>
            <a:r>
              <a:rPr lang="it-IT" sz="1600" b="1"/>
              <a:t>$stmt = $mysqli-&gt;prepare($sql);</a:t>
            </a:r>
          </a:p>
          <a:p>
            <a:r>
              <a:rPr lang="it-IT" sz="1600" b="1"/>
              <a:t>$stmt-&gt;execute();</a:t>
            </a:r>
          </a:p>
          <a:p>
            <a:r>
              <a:rPr lang="it-IT" sz="1600" b="1"/>
              <a:t>$result= $stmt-&gt;get_result();</a:t>
            </a:r>
          </a:p>
          <a:p>
            <a:endParaRPr lang="it-IT" sz="1600"/>
          </a:p>
          <a:p>
            <a:r>
              <a:rPr lang="it-IT" sz="1600"/>
              <a:t>while( $row= $result-&gt;fetch_array()){</a:t>
            </a:r>
          </a:p>
          <a:p>
            <a:r>
              <a:rPr lang="it-IT" sz="1600"/>
              <a:t>	print_r($row);</a:t>
            </a:r>
          </a:p>
          <a:p>
            <a:endParaRPr lang="it-IT" sz="1600"/>
          </a:p>
          <a:p>
            <a:r>
              <a:rPr lang="it-IT" sz="1600"/>
              <a:t>}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489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2"/>
          <p:cNvSpPr/>
          <p:nvPr/>
        </p:nvSpPr>
        <p:spPr>
          <a:xfrm>
            <a:off x="714240" y="0"/>
            <a:ext cx="8219520" cy="11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95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  <p:pic>
        <p:nvPicPr>
          <p:cNvPr id="96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F71FA48D-960A-F34A-977D-992A63B23C18}"/>
              </a:ext>
            </a:extLst>
          </p:cNvPr>
          <p:cNvSpPr/>
          <p:nvPr/>
        </p:nvSpPr>
        <p:spPr>
          <a:xfrm>
            <a:off x="173421" y="1296136"/>
            <a:ext cx="7919545" cy="40010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riepilogo per select (III)</a:t>
            </a:r>
          </a:p>
          <a:p>
            <a:pPr>
              <a:lnSpc>
                <a:spcPct val="100000"/>
              </a:lnSpc>
            </a:pPr>
            <a:endParaRPr lang="it-IT" sz="2400" b="1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it-IT" sz="1600"/>
              <a:t>$sql= "SELECT * FROM users LIMIT </a:t>
            </a:r>
            <a:r>
              <a:rPr lang="it-IT" sz="1600" b="1"/>
              <a:t>?</a:t>
            </a:r>
            <a:r>
              <a:rPr lang="it-IT" sz="1600"/>
              <a:t>";</a:t>
            </a:r>
          </a:p>
          <a:p>
            <a:endParaRPr lang="it-IT" sz="1600"/>
          </a:p>
          <a:p>
            <a:r>
              <a:rPr lang="it-IT" sz="1600"/>
              <a:t>$stmt = $mysqli-&gt;prepare($sql);</a:t>
            </a:r>
          </a:p>
          <a:p>
            <a:endParaRPr lang="it-IT" sz="1600"/>
          </a:p>
          <a:p>
            <a:r>
              <a:rPr lang="it-IT" sz="1600" b="1"/>
              <a:t>$stmt-&gt;bind_param("i", $limit);</a:t>
            </a:r>
          </a:p>
          <a:p>
            <a:r>
              <a:rPr lang="it-IT" sz="1600" b="1"/>
              <a:t>$limit= 10;</a:t>
            </a:r>
          </a:p>
          <a:p>
            <a:endParaRPr lang="it-IT" sz="1600"/>
          </a:p>
          <a:p>
            <a:r>
              <a:rPr lang="it-IT" sz="1600"/>
              <a:t>$stmt-&gt;execute();</a:t>
            </a:r>
          </a:p>
          <a:p>
            <a:r>
              <a:rPr lang="it-IT" sz="1600"/>
              <a:t>$result= $stmt-&gt;get_result();</a:t>
            </a:r>
          </a:p>
          <a:p>
            <a:endParaRPr lang="it-IT" sz="1600"/>
          </a:p>
          <a:p>
            <a:r>
              <a:rPr lang="it-IT" sz="1600"/>
              <a:t>while( $row= $result-&gt;fetch_array()){</a:t>
            </a:r>
          </a:p>
          <a:p>
            <a:r>
              <a:rPr lang="it-IT" sz="1600"/>
              <a:t>print_r($row)</a:t>
            </a:r>
          </a:p>
          <a:p>
            <a:endParaRPr lang="it-IT" sz="1600"/>
          </a:p>
          <a:p>
            <a:r>
              <a:rPr lang="it-IT" sz="1600"/>
              <a:t>}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076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600200"/>
            <a:ext cx="8219520" cy="451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come eseguire una insert</a:t>
            </a:r>
          </a:p>
          <a:p>
            <a:endParaRPr lang="it-IT"/>
          </a:p>
          <a:p>
            <a:r>
              <a:rPr lang="it-IT"/>
              <a:t>$stmt = $mysqli-&gt;prepare("INSERT INTO Users (firstname, lastname, email) VALUES (?, ?, ?)");</a:t>
            </a:r>
          </a:p>
          <a:p>
            <a:endParaRPr lang="it-IT"/>
          </a:p>
          <a:p>
            <a:r>
              <a:rPr lang="it-IT"/>
              <a:t>$stmt-&gt;bind_param("sss", $firstname, $lastname, $email);</a:t>
            </a:r>
          </a:p>
          <a:p>
            <a:br>
              <a:rPr lang="it-IT"/>
            </a:br>
            <a:r>
              <a:rPr lang="it-IT"/>
              <a:t>$firstname="Roberto";</a:t>
            </a:r>
          </a:p>
          <a:p>
            <a:r>
              <a:rPr lang="it-IT"/>
              <a:t>$lastname="Ruffinengo";</a:t>
            </a:r>
          </a:p>
          <a:p>
            <a:r>
              <a:rPr lang="it-IT"/>
              <a:t>$email = "ruffinengo@lochiva.com";</a:t>
            </a:r>
          </a:p>
          <a:p>
            <a:br>
              <a:rPr lang="it-IT"/>
            </a:br>
            <a:r>
              <a:rPr lang="it-IT"/>
              <a:t>$stmt-&gt;execute();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14240" y="0"/>
            <a:ext cx="8219520" cy="11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95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  <p:pic>
        <p:nvPicPr>
          <p:cNvPr id="96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39295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600200"/>
            <a:ext cx="8219520" cy="451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Accesso ai DB:</a:t>
            </a:r>
          </a:p>
          <a:p>
            <a:pPr>
              <a:lnSpc>
                <a:spcPct val="100000"/>
              </a:lnSpc>
            </a:pPr>
            <a:r>
              <a:rPr lang="it-IT" sz="2400" spc="-1">
                <a:solidFill>
                  <a:srgbClr val="000000"/>
                </a:solidFill>
                <a:latin typeface="Arial"/>
              </a:rPr>
              <a:t>mysqli -&gt; procedurale e ad oggetti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pdo -&gt; astrazione del dB (mysql, SQL server, Oracle..)</a:t>
            </a:r>
          </a:p>
          <a:p>
            <a:pPr>
              <a:lnSpc>
                <a:spcPct val="100000"/>
              </a:lnSpc>
            </a:pPr>
            <a:endParaRPr lang="it-IT" sz="24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spc="-1">
                <a:solidFill>
                  <a:srgbClr val="000000"/>
                </a:solidFill>
                <a:latin typeface="Arial"/>
              </a:rPr>
              <a:t>ORM -&gt; paradigma a oggetti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14240" y="0"/>
            <a:ext cx="8219520" cy="11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91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  <p:pic>
        <p:nvPicPr>
          <p:cNvPr id="92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600200"/>
            <a:ext cx="8219520" cy="451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Uso di mysqli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spc="-1">
                <a:latin typeface="Arial"/>
              </a:rPr>
              <a:t>connessione con approccio procedurale</a:t>
            </a:r>
          </a:p>
          <a:p>
            <a:pPr>
              <a:lnSpc>
                <a:spcPct val="100000"/>
              </a:lnSpc>
            </a:pPr>
            <a:endParaRPr lang="it-IT" sz="2400"/>
          </a:p>
          <a:p>
            <a:pPr>
              <a:lnSpc>
                <a:spcPct val="100000"/>
              </a:lnSpc>
            </a:pPr>
            <a:r>
              <a:rPr lang="it-IT" sz="2400"/>
              <a:t>$mysqli = mysqli_connect("hostname", "username", "password", "db_name");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spc="-1">
                <a:latin typeface="Arial"/>
              </a:rPr>
              <a:t>con approccio ad oggetti: </a:t>
            </a:r>
          </a:p>
          <a:p>
            <a:pPr>
              <a:lnSpc>
                <a:spcPct val="100000"/>
              </a:lnSpc>
            </a:pPr>
            <a:r>
              <a:rPr lang="it-IT"/>
              <a:t>$mysqli = new mysqli('hostname', 'username', 'password', 'db_name');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spc="-1">
                <a:latin typeface="Arial"/>
              </a:rPr>
              <a:t>(reference)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14240" y="0"/>
            <a:ext cx="8219520" cy="11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95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  <p:pic>
        <p:nvPicPr>
          <p:cNvPr id="96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600200"/>
            <a:ext cx="8219520" cy="451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Uso di mysqli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spc="-1">
                <a:latin typeface="Arial"/>
              </a:rPr>
              <a:t>connessione con approccio procedurale</a:t>
            </a:r>
          </a:p>
          <a:p>
            <a:pPr>
              <a:lnSpc>
                <a:spcPct val="100000"/>
              </a:lnSpc>
            </a:pPr>
            <a:endParaRPr lang="it-IT" sz="2400"/>
          </a:p>
          <a:p>
            <a:r>
              <a:rPr lang="it-IT"/>
              <a:t>$mysqli= mysqli_connect('database', 'root','tiger','ENG_engim');</a:t>
            </a:r>
          </a:p>
          <a:p>
            <a:br>
              <a:rPr lang="it-IT"/>
            </a:br>
            <a:r>
              <a:rPr lang="it-IT"/>
              <a:t>echo mysqli_get_host_info($mysqli);</a:t>
            </a:r>
          </a:p>
          <a:p>
            <a:br>
              <a:rPr lang="it-IT"/>
            </a:br>
            <a:r>
              <a:rPr lang="it-IT"/>
              <a:t>mysqli_close($mysqli);</a:t>
            </a:r>
          </a:p>
          <a:p>
            <a:br>
              <a:rPr lang="it-IT"/>
            </a:br>
            <a:endParaRPr lang="it-IT"/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14240" y="0"/>
            <a:ext cx="8219520" cy="11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95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  <p:pic>
        <p:nvPicPr>
          <p:cNvPr id="96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8338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600200"/>
            <a:ext cx="8219520" cy="451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Uso di mysqli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spc="-1">
                <a:latin typeface="Arial"/>
              </a:rPr>
              <a:t>connessione con approccio ad oggetti</a:t>
            </a:r>
          </a:p>
          <a:p>
            <a:pPr>
              <a:lnSpc>
                <a:spcPct val="100000"/>
              </a:lnSpc>
            </a:pPr>
            <a:endParaRPr lang="it-IT" sz="2400"/>
          </a:p>
          <a:p>
            <a:r>
              <a:rPr lang="it-IT"/>
              <a:t>$mysqli= mysqli_connect('database', 'root','tiger','ENG_engim');</a:t>
            </a:r>
          </a:p>
          <a:p>
            <a:br>
              <a:rPr lang="it-IT"/>
            </a:br>
            <a:r>
              <a:rPr lang="it-IT"/>
              <a:t>echo mysqli_get_host_info($mysqli);</a:t>
            </a:r>
          </a:p>
          <a:p>
            <a:br>
              <a:rPr lang="it-IT"/>
            </a:br>
            <a:r>
              <a:rPr lang="it-IT"/>
              <a:t>mysqli_close($mysqli);</a:t>
            </a:r>
          </a:p>
          <a:p>
            <a:br>
              <a:rPr lang="it-IT"/>
            </a:br>
            <a:endParaRPr lang="it-IT"/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14240" y="0"/>
            <a:ext cx="8219520" cy="11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95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  <p:pic>
        <p:nvPicPr>
          <p:cNvPr id="96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4315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600200"/>
            <a:ext cx="8219520" cy="451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Uso di query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$result = $mysqli-&gt;query('SELECT * from users LIMIT 10');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14240" y="0"/>
            <a:ext cx="8219520" cy="11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95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  <p:pic>
        <p:nvPicPr>
          <p:cNvPr id="96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2550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600200"/>
            <a:ext cx="8219520" cy="451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Uso di prepare</a:t>
            </a:r>
          </a:p>
          <a:p>
            <a:pPr>
              <a:lnSpc>
                <a:spcPct val="100000"/>
              </a:lnSpc>
            </a:pPr>
            <a:endParaRPr lang="it-IT" sz="2400" b="1" spc="-1">
              <a:solidFill>
                <a:srgbClr val="000000"/>
              </a:solidFill>
              <a:latin typeface="Arial"/>
            </a:endParaRPr>
          </a:p>
          <a:p>
            <a:r>
              <a:rPr lang="it-IT"/>
              <a:t>$stmt = $mysqli-&gt;prepare('SELECT * from users LIMIT 10');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richiede poi l'uso di execute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14240" y="0"/>
            <a:ext cx="8219520" cy="11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95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  <p:pic>
        <p:nvPicPr>
          <p:cNvPr id="96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411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600200"/>
            <a:ext cx="8219520" cy="451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Uso di prepare con parametri</a:t>
            </a:r>
          </a:p>
          <a:p>
            <a:pPr>
              <a:lnSpc>
                <a:spcPct val="100000"/>
              </a:lnSpc>
            </a:pPr>
            <a:endParaRPr lang="it-IT" sz="2400" b="1" spc="-1">
              <a:solidFill>
                <a:srgbClr val="000000"/>
              </a:solidFill>
              <a:latin typeface="Arial"/>
            </a:endParaRPr>
          </a:p>
          <a:p>
            <a:r>
              <a:rPr lang="it-IT"/>
              <a:t>$stmt = $mysqli-&gt;prepare('SELECT * from users LIMIT ?');</a:t>
            </a:r>
          </a:p>
          <a:p>
            <a:r>
              <a:rPr lang="it-IT"/>
              <a:t>$stmt-&gt;bind_param("i", $limit);</a:t>
            </a:r>
          </a:p>
          <a:p>
            <a:endParaRPr lang="it-IT"/>
          </a:p>
          <a:p>
            <a:endParaRPr lang="it-IT"/>
          </a:p>
          <a:p>
            <a:endParaRPr lang="it-IT"/>
          </a:p>
          <a:p>
            <a:r>
              <a:rPr lang="it-IT"/>
              <a:t>richiede poi l'uso di execute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14240" y="0"/>
            <a:ext cx="8219520" cy="11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95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  <p:pic>
        <p:nvPicPr>
          <p:cNvPr id="96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04539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600200"/>
            <a:ext cx="8219520" cy="451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Uso di execute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$stmt-&gt;execute();</a:t>
            </a:r>
          </a:p>
          <a:p>
            <a:endParaRPr lang="it-IT"/>
          </a:p>
          <a:p>
            <a:r>
              <a:rPr lang="it-IT"/>
              <a:t>e di </a:t>
            </a:r>
          </a:p>
          <a:p>
            <a:r>
              <a:rPr lang="it-IT"/>
              <a:t>$result= $stmt-&gt;get_result();</a:t>
            </a:r>
          </a:p>
          <a:p>
            <a:endParaRPr lang="it-IT"/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14240" y="0"/>
            <a:ext cx="8219520" cy="11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95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  <p:pic>
        <p:nvPicPr>
          <p:cNvPr id="96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240" cy="76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1131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658</Words>
  <Application>Microsoft Macintosh PowerPoint</Application>
  <PresentationFormat>Presentazione su schermo (4:3)</PresentationFormat>
  <Paragraphs>180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Symbol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Roberto </dc:creator>
  <dc:description/>
  <cp:lastModifiedBy>Roberto Ruffinengo</cp:lastModifiedBy>
  <cp:revision>122</cp:revision>
  <dcterms:created xsi:type="dcterms:W3CDTF">2017-01-16T21:52:02Z</dcterms:created>
  <dcterms:modified xsi:type="dcterms:W3CDTF">2022-03-15T06:27:09Z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