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74" r:id="rId15"/>
    <p:sldId id="275" r:id="rId16"/>
    <p:sldId id="279" r:id="rId17"/>
    <p:sldId id="276" r:id="rId18"/>
    <p:sldId id="281" r:id="rId19"/>
    <p:sldId id="282" r:id="rId20"/>
    <p:sldId id="280" r:id="rId21"/>
    <p:sldId id="270" r:id="rId22"/>
    <p:sldId id="283" r:id="rId23"/>
    <p:sldId id="284" r:id="rId24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2840" cy="113184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2840" cy="113184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1440" cy="11318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2840" cy="113184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2840" cy="113184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1440" cy="11318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hp-fig.org/ps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48320" cy="441540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1200" cy="23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50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1200" cy="78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85" name="Immagine 5"/>
          <p:cNvPicPr/>
          <p:nvPr/>
        </p:nvPicPr>
        <p:blipFill>
          <a:blip r:embed="rId3"/>
          <a:stretch/>
        </p:blipFill>
        <p:spPr>
          <a:xfrm>
            <a:off x="302400" y="0"/>
            <a:ext cx="8583480" cy="878760"/>
          </a:xfrm>
          <a:prstGeom prst="rect">
            <a:avLst/>
          </a:prstGeom>
          <a:ln>
            <a:noFill/>
          </a:ln>
        </p:spPr>
      </p:pic>
      <p:pic>
        <p:nvPicPr>
          <p:cNvPr id="86" name="Immagine 42"/>
          <p:cNvPicPr/>
          <p:nvPr/>
        </p:nvPicPr>
        <p:blipFill>
          <a:blip r:embed="rId4"/>
          <a:stretch/>
        </p:blipFill>
        <p:spPr>
          <a:xfrm>
            <a:off x="0" y="6082560"/>
            <a:ext cx="9137160" cy="76860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188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#17.01  	NAMESPACE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188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 (IV)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posso usare la keyword “as” per ridefinire il nome localmente: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use \My\name as name ;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//definisco un alias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$d= name\MYCONST; 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 ora posso referenziare con l’alias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strike="noStrike" spc="-1">
                <a:solidFill>
                  <a:srgbClr val="000000"/>
                </a:solidFill>
                <a:latin typeface="Arial"/>
                <a:ea typeface="DejaVu Sans"/>
              </a:rPr>
              <a:t>Esercizio:</a:t>
            </a: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trike="noStrike" spc="-1">
                <a:solidFill>
                  <a:srgbClr val="000000"/>
                </a:solidFill>
                <a:latin typeface="Arial"/>
              </a:rPr>
              <a:t>immaginiamo di avere due classi con lo stesso nome,</a:t>
            </a: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e per esercizio le chiamiamo MyClass() e entrambe contengono la funzione stampa().</a:t>
            </a:r>
          </a:p>
          <a:p>
            <a:pPr>
              <a:lnSpc>
                <a:spcPct val="100000"/>
              </a:lnSpc>
            </a:pPr>
            <a:endParaRPr lang="it-IT" sz="240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le due classi sono definite in due file distinti chiamati MyClass.php</a:t>
            </a:r>
          </a:p>
          <a:p>
            <a:pPr>
              <a:lnSpc>
                <a:spcPct val="100000"/>
              </a:lnSpc>
            </a:pPr>
            <a:endParaRPr lang="it-IT" sz="240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i file si trovano in due cartelle distinte: </a:t>
            </a:r>
          </a:p>
          <a:p>
            <a:pPr>
              <a:lnSpc>
                <a:spcPct val="100000"/>
              </a:lnSpc>
            </a:pPr>
            <a:r>
              <a:rPr lang="it-IT" sz="2400" strike="noStrike" spc="-1">
                <a:solidFill>
                  <a:srgbClr val="000000"/>
                </a:solidFill>
                <a:latin typeface="Arial"/>
              </a:rPr>
              <a:t>Engim/Corso2021 e Engim/Corso2022</a:t>
            </a: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strike="noStrike" spc="-1">
                <a:solidFill>
                  <a:srgbClr val="000000"/>
                </a:solidFill>
                <a:latin typeface="Arial"/>
                <a:ea typeface="DejaVu Sans"/>
              </a:rPr>
              <a:t>Esercizio:</a:t>
            </a: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trike="noStrike" spc="-1">
                <a:solidFill>
                  <a:srgbClr val="000000"/>
                </a:solidFill>
                <a:latin typeface="Arial"/>
                <a:ea typeface="DejaVu Sans"/>
              </a:rPr>
              <a:t>usiamo i namespace per evitare collisioni nei nomi</a:t>
            </a: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  <a:ea typeface="DejaVu Sans"/>
              </a:rPr>
              <a:t>e rendiamo namespace e alberatura del file system </a:t>
            </a: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  <a:ea typeface="DejaVu Sans"/>
              </a:rPr>
              <a:t>coerenti.</a:t>
            </a:r>
            <a:r>
              <a:rPr lang="it-IT" sz="240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7820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file Engim/Corso2022/MyClass.php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br>
              <a:rPr lang="it-IT"/>
            </a:br>
            <a:r>
              <a:rPr lang="it-IT"/>
              <a:t>namespace Engim\Corso2022; </a:t>
            </a:r>
          </a:p>
          <a:p>
            <a:br>
              <a:rPr lang="it-IT"/>
            </a:br>
            <a:r>
              <a:rPr lang="it-IT"/>
              <a:t>class MyClass {</a:t>
            </a:r>
          </a:p>
          <a:p>
            <a:r>
              <a:rPr lang="it-IT"/>
              <a:t>	public function stampa(){</a:t>
            </a:r>
          </a:p>
          <a:p>
            <a:r>
              <a:rPr lang="it-IT"/>
              <a:t>		echo 'corso 2022&lt;br&gt;';</a:t>
            </a:r>
          </a:p>
          <a:p>
            <a:r>
              <a:rPr lang="it-IT"/>
              <a:t>	}</a:t>
            </a:r>
          </a:p>
          <a:p>
            <a:r>
              <a:rPr lang="it-IT"/>
              <a:t>}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018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file testnamespace.php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r>
              <a:rPr lang="it-IT"/>
              <a:t>include 'Engim/Corso2022/MyClass.php';</a:t>
            </a:r>
          </a:p>
          <a:p>
            <a:r>
              <a:rPr lang="it-IT"/>
              <a:t>$a = new \Engim\Corso2022\MyClass(); </a:t>
            </a:r>
          </a:p>
          <a:p>
            <a:br>
              <a:rPr lang="it-IT"/>
            </a:br>
            <a:r>
              <a:rPr lang="it-IT"/>
              <a:t>$a-&gt;stampa();</a:t>
            </a:r>
          </a:p>
          <a:p>
            <a:br>
              <a:rPr lang="it-IT"/>
            </a:br>
            <a:r>
              <a:rPr lang="it-IT"/>
              <a:t>?&gt;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002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secondo file  file Engim/Corso2021/MyClass.php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br>
              <a:rPr lang="it-IT"/>
            </a:br>
            <a:r>
              <a:rPr lang="it-IT"/>
              <a:t>namespace Engim\Corso2021; </a:t>
            </a:r>
          </a:p>
          <a:p>
            <a:br>
              <a:rPr lang="it-IT"/>
            </a:br>
            <a:r>
              <a:rPr lang="it-IT"/>
              <a:t>class MyClass {</a:t>
            </a:r>
          </a:p>
          <a:p>
            <a:r>
              <a:rPr lang="it-IT"/>
              <a:t>	public function stampa(){</a:t>
            </a:r>
          </a:p>
          <a:p>
            <a:r>
              <a:rPr lang="it-IT"/>
              <a:t>		echo 'corso 2021&lt;br&gt;';</a:t>
            </a:r>
          </a:p>
          <a:p>
            <a:r>
              <a:rPr lang="it-IT"/>
              <a:t>	}</a:t>
            </a:r>
          </a:p>
          <a:p>
            <a:r>
              <a:rPr lang="it-IT"/>
              <a:t>}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649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file testnamespace.php con entrambe le classi e senza collisioni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r>
              <a:rPr lang="it-IT"/>
              <a:t>include 'Engim/Corso2022/MyClass.php';</a:t>
            </a:r>
          </a:p>
          <a:p>
            <a:r>
              <a:rPr lang="it-IT"/>
              <a:t>include 'Engim/Corso2021/MyClass.php';</a:t>
            </a:r>
          </a:p>
          <a:p>
            <a:br>
              <a:rPr lang="it-IT"/>
            </a:br>
            <a:r>
              <a:rPr lang="it-IT"/>
              <a:t>$a = new \Engim\Corso2022\MyClass(); </a:t>
            </a:r>
          </a:p>
          <a:p>
            <a:r>
              <a:rPr lang="it-IT"/>
              <a:t>$b = new \Engim\Corso2021\MyClass(); </a:t>
            </a:r>
          </a:p>
          <a:p>
            <a:br>
              <a:rPr lang="it-IT"/>
            </a:br>
            <a:r>
              <a:rPr lang="it-IT"/>
              <a:t>$a-&gt;stampa();</a:t>
            </a:r>
          </a:p>
          <a:p>
            <a:r>
              <a:rPr lang="it-IT"/>
              <a:t>$b-&gt;stampa();</a:t>
            </a:r>
          </a:p>
          <a:p>
            <a:br>
              <a:rPr lang="it-IT"/>
            </a:br>
            <a:r>
              <a:rPr lang="it-IT"/>
              <a:t>?&gt;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289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file testnamespace.php con l'uso degli alias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br>
              <a:rPr lang="it-IT"/>
            </a:br>
            <a:r>
              <a:rPr lang="it-IT"/>
              <a:t>include 'Engim/Corso2021/MyClass.php';</a:t>
            </a:r>
          </a:p>
          <a:p>
            <a:r>
              <a:rPr lang="it-IT"/>
              <a:t>include 'Engim/Corso2022/MyClass.php';</a:t>
            </a:r>
          </a:p>
          <a:p>
            <a:br>
              <a:rPr lang="it-IT"/>
            </a:br>
            <a:r>
              <a:rPr lang="it-IT"/>
              <a:t>use \Engim\Corso2021\MyClass as MyClass2021 ;</a:t>
            </a:r>
          </a:p>
          <a:p>
            <a:r>
              <a:rPr lang="it-IT"/>
              <a:t>use \Engim\Corso2022\MyClass as MyClass2022 ;</a:t>
            </a:r>
          </a:p>
          <a:p>
            <a:br>
              <a:rPr lang="it-IT"/>
            </a:br>
            <a:r>
              <a:rPr lang="it-IT"/>
              <a:t>$a = new MyClass2021();</a:t>
            </a:r>
          </a:p>
          <a:p>
            <a:r>
              <a:rPr lang="it-IT"/>
              <a:t>$b = new MyClass2022(); </a:t>
            </a:r>
          </a:p>
          <a:p>
            <a:br>
              <a:rPr lang="it-IT"/>
            </a:br>
            <a:r>
              <a:rPr lang="it-IT"/>
              <a:t>$a-&gt;stampa();</a:t>
            </a:r>
          </a:p>
          <a:p>
            <a:r>
              <a:rPr lang="it-IT"/>
              <a:t>$b-&gt;stampa();</a:t>
            </a:r>
          </a:p>
          <a:p>
            <a:r>
              <a:rPr lang="it-IT"/>
              <a:t>?&gt;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736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file testnamespace.php con l'uso di un solo alias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br>
              <a:rPr lang="it-IT"/>
            </a:br>
            <a:r>
              <a:rPr lang="it-IT"/>
              <a:t>include 'engim/corso2021/MyClass.php';</a:t>
            </a:r>
          </a:p>
          <a:p>
            <a:r>
              <a:rPr lang="it-IT"/>
              <a:t>include 'engim/corso2022/MyClass.php';</a:t>
            </a:r>
          </a:p>
          <a:p>
            <a:br>
              <a:rPr lang="it-IT"/>
            </a:br>
            <a:r>
              <a:rPr lang="it-IT"/>
              <a:t>use \engim\corso2021;</a:t>
            </a:r>
          </a:p>
          <a:p>
            <a:r>
              <a:rPr lang="it-IT"/>
              <a:t>use \engim\corso2022\MyClass as MyClass2022 ;</a:t>
            </a:r>
          </a:p>
          <a:p>
            <a:br>
              <a:rPr lang="it-IT"/>
            </a:br>
            <a:r>
              <a:rPr lang="it-IT"/>
              <a:t>$a = new MyClass2021();</a:t>
            </a:r>
          </a:p>
          <a:p>
            <a:r>
              <a:rPr lang="it-IT"/>
              <a:t>$b = new MyClass2022(); </a:t>
            </a:r>
          </a:p>
          <a:p>
            <a:br>
              <a:rPr lang="it-IT"/>
            </a:br>
            <a:r>
              <a:rPr lang="it-IT"/>
              <a:t>$a-&gt;stampa();</a:t>
            </a:r>
          </a:p>
          <a:p>
            <a:r>
              <a:rPr lang="it-IT"/>
              <a:t>$b-&gt;stampa();</a:t>
            </a:r>
          </a:p>
          <a:p>
            <a:r>
              <a:rPr lang="it-IT"/>
              <a:t>?&gt;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383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65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it-IT"/>
              <a:t>il file testnamespace.php</a:t>
            </a:r>
          </a:p>
          <a:p>
            <a:endParaRPr lang="it-IT"/>
          </a:p>
          <a:p>
            <a:r>
              <a:rPr lang="it-IT"/>
              <a:t>&lt;?php</a:t>
            </a:r>
          </a:p>
          <a:p>
            <a:r>
              <a:rPr lang="it-IT"/>
              <a:t>include 'Engim/Corso2022/MyClass.php';</a:t>
            </a:r>
          </a:p>
          <a:p>
            <a:r>
              <a:rPr lang="it-IT"/>
              <a:t>include 'Engim/Corso2021/MyClass.php';</a:t>
            </a:r>
          </a:p>
          <a:p>
            <a:br>
              <a:rPr lang="it-IT"/>
            </a:br>
            <a:r>
              <a:rPr lang="it-IT"/>
              <a:t>$a = new \Engim\Corso2022\MyClass(); </a:t>
            </a:r>
          </a:p>
          <a:p>
            <a:r>
              <a:rPr lang="it-IT"/>
              <a:t>$b = new \Engim\Corso2021\MyClass(); </a:t>
            </a:r>
          </a:p>
          <a:p>
            <a:br>
              <a:rPr lang="it-IT"/>
            </a:br>
            <a:r>
              <a:rPr lang="it-IT"/>
              <a:t>$a-&gt;stampa();</a:t>
            </a:r>
          </a:p>
          <a:p>
            <a:r>
              <a:rPr lang="it-IT"/>
              <a:t>$b-&gt;stampa();</a:t>
            </a:r>
          </a:p>
          <a:p>
            <a:br>
              <a:rPr lang="it-IT"/>
            </a:br>
            <a:r>
              <a:rPr lang="it-IT"/>
              <a:t>?&gt;</a:t>
            </a: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501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nel PHP a partire dalla versione 5.3 sono stati introdotti i Namespace, ovvero la possibilità di evitare le collisioni nei  nomi di classi e funzioni tra diversi file (inclusi in una unica esecuzione )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soluzione consiste nel definire diversi  “spazi di  nomi” la cui unicità è garantita da una organizzazione gerarchica.</a:t>
            </a: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Inoltre permette tramite gli alias di accorciare i nomi per una maggiore leggibilità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1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7160" cy="7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 e  inclusione dei file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caricamento dei file può essere eseguito in modo assistito grazie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all’autoloading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messo a disposizione da composer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8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7160" cy="76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>
              <a:rPr lang="it-IT" sz="2400"/>
            </a:br>
            <a:r>
              <a:rPr lang="it-IT"/>
              <a:t>PSR-0 : Autoloading Standard , which goal is to make the use of Namespaces easier, in order to convert a namespace into a file path.</a:t>
            </a:r>
            <a:br>
              <a:rPr lang="it-IT" sz="2400"/>
            </a:br>
            <a:br>
              <a:rPr lang="it-IT" sz="2400"/>
            </a:br>
            <a:r>
              <a:rPr lang="it-IT"/>
              <a:t>PSR-4 : Improved Autoloading , to resolve more Namespaces into paths.</a:t>
            </a:r>
            <a:br>
              <a:rPr lang="it-IT" sz="2400"/>
            </a:br>
            <a:br>
              <a:rPr lang="it-IT" sz="2400"/>
            </a:br>
            <a:r>
              <a:rPr lang="it-IT"/>
              <a:t>PSR-0 and PSR-4 use namespaces to resolve a FQCN (Fully qualified class name = full namespace + class name) into a file path.</a:t>
            </a:r>
          </a:p>
        </p:txBody>
      </p:sp>
      <p:sp>
        <p:nvSpPr>
          <p:cNvPr id="11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8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7160" cy="76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68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>
              <a:rPr lang="it-IT" sz="2400"/>
            </a:br>
            <a:br>
              <a:rPr lang="it-IT" sz="2400"/>
            </a:br>
            <a:r>
              <a:rPr lang="it-IT"/>
              <a:t>Then, if you have the following code :</a:t>
            </a:r>
          </a:p>
          <a:p>
            <a:pPr>
              <a:lnSpc>
                <a:spcPct val="100000"/>
              </a:lnSpc>
            </a:pPr>
            <a:br>
              <a:rPr lang="it-IT"/>
            </a:br>
            <a:r>
              <a:rPr lang="it-IT"/>
              <a:t>&lt;?php $tool = new Pierstoval/Tools/MyTool(); ?&gt;</a:t>
            </a:r>
          </a:p>
          <a:p>
            <a:pPr>
              <a:lnSpc>
                <a:spcPct val="100000"/>
              </a:lnSpc>
            </a:pPr>
            <a:br>
              <a:rPr lang="it-IT"/>
            </a:br>
            <a:r>
              <a:rPr lang="it-IT"/>
              <a:t>The autoloader will transform the FQCN into this path :</a:t>
            </a:r>
          </a:p>
          <a:p>
            <a:pPr>
              <a:lnSpc>
                <a:spcPct val="100000"/>
              </a:lnSpc>
            </a:pPr>
            <a:br>
              <a:rPr lang="it-IT"/>
            </a:br>
            <a:r>
              <a:rPr lang="it-IT"/>
              <a:t>{path}/src/Pierstoval/Tools/MyTool.php</a:t>
            </a:r>
            <a:br>
              <a:rPr lang="it-IT" sz="2400"/>
            </a:br>
            <a:br>
              <a:rPr lang="it-IT" sz="2400"/>
            </a:br>
            <a:r>
              <a:rPr lang="it-IT"/>
              <a:t> </a:t>
            </a:r>
            <a:r>
              <a:rPr lang="it-IT">
                <a:hlinkClick r:id="rId2"/>
              </a:rPr>
              <a:t>http://www.php-fig.org/psr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8" name="Immagine 42"/>
          <p:cNvPicPr/>
          <p:nvPr/>
        </p:nvPicPr>
        <p:blipFill>
          <a:blip r:embed="rId3"/>
          <a:stretch/>
        </p:blipFill>
        <p:spPr>
          <a:xfrm>
            <a:off x="0" y="6082560"/>
            <a:ext cx="9137160" cy="76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830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dichiarare una classe interna ad un namespace si usa la parola chiave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 deve precedere la dichiarazione della classe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&lt;?php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namespace Acme;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MyClass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// Corpo della classe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oppure definendo un blocco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&lt;?php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namespace Acme{</a:t>
            </a:r>
            <a:endParaRPr lang="it-IT" sz="2400" b="0" strike="noStrike" spc="-1">
              <a:latin typeface="Arial"/>
            </a:endParaRPr>
          </a:p>
          <a:p>
            <a:pPr lvl="1"/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MyClass</a:t>
            </a:r>
            <a:endParaRPr lang="it-IT" sz="2400" b="0" strike="noStrike" spc="-1">
              <a:latin typeface="Arial"/>
            </a:endParaRPr>
          </a:p>
          <a:p>
            <a:pPr lvl="1"/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lang="it-IT" sz="2400" b="0" strike="noStrike" spc="-1">
              <a:latin typeface="Arial"/>
            </a:endParaRPr>
          </a:p>
          <a:p>
            <a:pPr lvl="1"/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// Corpo della classe</a:t>
            </a:r>
            <a:endParaRPr lang="it-IT" sz="2400" b="0" strike="noStrike" spc="-1">
              <a:latin typeface="Arial"/>
            </a:endParaRPr>
          </a:p>
          <a:p>
            <a:pPr lvl="1"/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it-IT" sz="2400" spc="-1">
                <a:solidFill>
                  <a:srgbClr val="000000"/>
                </a:solidFill>
                <a:latin typeface="Arial"/>
              </a:rPr>
              <a:t>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55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detto prima i namespace sono gerarchici, ad esempio: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Acme\Database\Connection\Connection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La convenzione vuole che la struttura del namespace sia replicata analoga all’interno della struttura del filesystem</a:t>
            </a:r>
          </a:p>
          <a:p>
            <a:pPr>
              <a:lnSpc>
                <a:spcPct val="100000"/>
              </a:lnSpc>
            </a:pPr>
            <a:endParaRPr lang="it-IT" sz="2400" b="1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it-IT" sz="2400" b="1" spc="-1">
                <a:solidFill>
                  <a:srgbClr val="000000"/>
                </a:solidFill>
                <a:latin typeface="Arial"/>
              </a:rPr>
              <a:t>I namespace sono case insensitive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usare una entità definita in un namespace si utilizza la sintassi in cui si usa come prefisso il namespace: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Nell’esempio della slide 3 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$a = new ACME\MyClass();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generale valgono queste regole: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//definire il namespace: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 my\name;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// tutte le entità ch eseguono sono definite all’interno del namespace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 MyClass {}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function myfunction() {}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const MYCONST = 1;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 (II)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all’interno di quel namespace possiamo scrivere: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$a = new MyClass;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 fa riferimento alla classe definita in precedenza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$c = new \my\name\MyClass;  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 come sopra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$a = strlen('hi'); 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 fa riferimento alla funzione del php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$d =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\MYCONST;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//usa la keyword riservata namespace 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$d =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__NAMESPACE__ 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 '\MYCONST';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//usa la magic constant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1600200"/>
            <a:ext cx="8218440" cy="45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Namespace (III)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usare la keyword use 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use \My\name\MYCONST ;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//dichiaro di usare questo namespace e faccio riferiento alla costante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$d= MYCONST;  </a:t>
            </a:r>
            <a:r>
              <a:rPr lang="it-I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//non ho più bisogno di specificarlo per usare la variabile 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14240" y="0"/>
            <a:ext cx="821844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1131</Words>
  <Application>Microsoft Macintosh PowerPoint</Application>
  <PresentationFormat>Presentazione su schermo (4:3)</PresentationFormat>
  <Paragraphs>219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Roberto </dc:creator>
  <dc:description/>
  <cp:lastModifiedBy>Roberto Ruffinengo</cp:lastModifiedBy>
  <cp:revision>148</cp:revision>
  <dcterms:created xsi:type="dcterms:W3CDTF">2017-01-16T21:52:02Z</dcterms:created>
  <dcterms:modified xsi:type="dcterms:W3CDTF">2022-03-20T11:42:12Z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