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40040" cy="113904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40040" cy="113904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4"/>
          <a:stretch/>
        </p:blipFill>
        <p:spPr>
          <a:xfrm>
            <a:off x="0" y="0"/>
            <a:ext cx="1178640" cy="113904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5400" y="-5400"/>
            <a:ext cx="9151560" cy="4418640"/>
          </a:xfrm>
          <a:prstGeom prst="rect">
            <a:avLst/>
          </a:prstGeom>
          <a:blipFill rotWithShape="0">
            <a:blip r:embed="rId1"/>
            <a:tile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402840" y="1810440"/>
            <a:ext cx="7354440" cy="2318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5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SERVER SIDE </a:t>
            </a:r>
            <a:endParaRPr b="0" lang="it-IT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0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02400" y="1018080"/>
            <a:ext cx="7354440" cy="790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SGQS modulo rev 01 09/09/2019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</p:txBody>
      </p:sp>
      <p:pic>
        <p:nvPicPr>
          <p:cNvPr id="44" name="Immagine 5" descr=""/>
          <p:cNvPicPr/>
          <p:nvPr/>
        </p:nvPicPr>
        <p:blipFill>
          <a:blip r:embed="rId2"/>
          <a:stretch/>
        </p:blipFill>
        <p:spPr>
          <a:xfrm>
            <a:off x="302400" y="0"/>
            <a:ext cx="8586720" cy="882000"/>
          </a:xfrm>
          <a:prstGeom prst="rect">
            <a:avLst/>
          </a:prstGeom>
          <a:ln>
            <a:noFill/>
          </a:ln>
        </p:spPr>
      </p:pic>
      <p:pic>
        <p:nvPicPr>
          <p:cNvPr id="45" name="Immagine 42" descr=""/>
          <p:cNvPicPr/>
          <p:nvPr/>
        </p:nvPicPr>
        <p:blipFill>
          <a:blip r:embed="rId3"/>
          <a:stretch/>
        </p:blipFill>
        <p:spPr>
          <a:xfrm>
            <a:off x="0" y="6082560"/>
            <a:ext cx="9140400" cy="77184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576000" y="3096000"/>
            <a:ext cx="4605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#05.01  </a:t>
            </a: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STRUTTURE DATI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576000" y="3600000"/>
            <a:ext cx="4605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ruffinengo@lochiva.com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 crescere della dimensione diventa complesso sapere a che cosa si riferisce ogni singolo livello.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potremmo allora usare dei DEFINE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define(‘Parini’,0);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define(‘Manzoni’,1);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define(‘Elementari’,0);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define(‘Medie’,1);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define(‘A’,0);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define(‘B’,1);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define(‘Prima’,0);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define(‘Seconda’,1);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per stampare il numero di allievi della classe seconda della sezione A delle scuole medie dell’istituto comprensivo “Manzoni”: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echo $num_alunni_citta[Manzoni,Medie,A,seconda]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NOTA: trattandosi di define NON si usano le virgolette</a:t>
            </a:r>
            <a:endParaRPr b="0" lang="it-IT" sz="28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limiti di questo metodo: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-non posso sapere da programma quali sono gli istituti compensivi definiti, né le classi etc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-i valori di define  potrebbero andare in collisione gli uni con gli altri. Esempio, il valore della sezione, A, vale 0 ma se volessi avere un altro valore A in una diversa dimensione dell’array non potrei avere un altro valore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possiamo usare delle variabili come indice: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$istituto=[‘Manzoni’=&gt;0, ‘Parini’=1];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$scuola=[‘Elementari’=&gt;0, ‘Medie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=&gt;0];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$sezione=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[‘A’=&gt;0, ‘B’=&gt;1];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$classe=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[‘prima’=&gt;0, ‘seconda’=&gt;1];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echo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$num_alunni_citta[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$istituto[‘Manzoni’],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$scuola[‘Medie’],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$sezione[‘A’],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$class[‘prima’]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] 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limiti di questo metodo: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-la forma scritta è piuttosto lunga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possiamo definire allora la nostra struttura dati usando un array associativo multidimensionale: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ed utilizzare i momi di istituto, tipo scuola, sezione, classe come chiavi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possiamo definire allora la nostra struttura dati usando un array associativo multidimensionale: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$num_allievi_citta=[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Manzoni’=&gt;[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Elementari’=&gt;[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A’=&gt;[Prima’=&gt;[10], ’Seconda’=&gt;[20] 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B’=&gt;[Prima’=&gt;[21], ’Seconda’=&gt;[23] 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Medie’=&gt;[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A’=&gt;[Prima’=&gt;[15],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’Seconda’=&gt;[17]],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B’=&gt;[Prima’=&gt;[29],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’Seconda’=&gt;[22]],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Parini’=&gt;[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Elementari’=&gt;[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A’=&gt;[Prima’=&gt;[13], ’Seconda’=&gt;[25] 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B’=&gt;[Prima’=&gt;[27], ’Seconda’=&gt;[18] 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Medie’=&gt;[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A’=&gt;[Prima’=&gt;[12],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’Seconda’=&gt;[13]],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B’=&gt;[Prima’=&gt;[21],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’Seconda’=&gt;[23]],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possiamo definire allora la nostra struttura dati usando un array associativo multidimensionale: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echo $num_allievi_scuola[‘Manzoni’, ‘medie’, ‘A’, ‘seconda’];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esercizio: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scrivere un  programma con dei cicli annidati che stampi il numero di allievi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343080" indent="-339120" algn="ctr">
              <a:lnSpc>
                <a:spcPct val="100000"/>
              </a:lnSpc>
              <a:buClr>
                <a:srgbClr val="4068ea"/>
              </a:buClr>
              <a:buFont typeface="Arial"/>
              <a:buChar char="•"/>
            </a:pPr>
            <a:r>
              <a:rPr b="0" lang="it-IT" sz="3600" spc="-1" strike="noStrike">
                <a:solidFill>
                  <a:srgbClr val="000000"/>
                </a:solidFill>
                <a:latin typeface="Arial"/>
                <a:ea typeface="DejaVu Sans"/>
              </a:rPr>
              <a:t>TIPI DI DATO SCALARE</a:t>
            </a:r>
            <a:endParaRPr b="0" lang="it-IT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 tratta di un dato  singolo, come un numero intero o con virgola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 stringhe (variabile di testo ) sono interpretabili sia come dato scalare, che come array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it-IT" sz="3600" spc="-1" strike="noStrike">
              <a:latin typeface="Arial"/>
            </a:endParaRPr>
          </a:p>
          <a:p>
            <a:pPr marL="343080" indent="-339120" algn="ctr">
              <a:lnSpc>
                <a:spcPct val="100000"/>
              </a:lnSpc>
              <a:buClr>
                <a:srgbClr val="4068ea"/>
              </a:buClr>
              <a:buFont typeface="Arial"/>
              <a:buChar char="•"/>
            </a:pPr>
            <a:endParaRPr b="0" lang="it-IT" sz="36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2800" spc="-1" strike="noStrike">
              <a:latin typeface="Arial"/>
            </a:endParaRPr>
          </a:p>
        </p:txBody>
      </p:sp>
      <p:pic>
        <p:nvPicPr>
          <p:cNvPr id="50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0400" cy="77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343080" indent="-339120" algn="ctr">
              <a:lnSpc>
                <a:spcPct val="100000"/>
              </a:lnSpc>
              <a:buClr>
                <a:srgbClr val="4068ea"/>
              </a:buClr>
              <a:buFont typeface="Arial"/>
              <a:buChar char="•"/>
            </a:pPr>
            <a:r>
              <a:rPr b="0" lang="it-IT" sz="3600" spc="-1" strike="noStrike">
                <a:solidFill>
                  <a:srgbClr val="000000"/>
                </a:solidFill>
                <a:latin typeface="Arial"/>
                <a:ea typeface="DejaVu Sans"/>
              </a:rPr>
              <a:t>TIPI DI DATO SCALARE</a:t>
            </a:r>
            <a:endParaRPr b="0" lang="it-IT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interi o con virgola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$num_alunni= 12;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echo $num_alunni;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$altezza = 34,5 ;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echo $altezza;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 marL="343080" indent="-339120" algn="ctr">
              <a:lnSpc>
                <a:spcPct val="100000"/>
              </a:lnSpc>
              <a:buClr>
                <a:srgbClr val="4068ea"/>
              </a:buClr>
              <a:buFont typeface="Arial"/>
              <a:buChar char="•"/>
            </a:pPr>
            <a:endParaRPr b="0" lang="it-IT" sz="28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2800" spc="-1" strike="noStrike">
              <a:latin typeface="Arial"/>
            </a:endParaRPr>
          </a:p>
        </p:txBody>
      </p:sp>
      <p:pic>
        <p:nvPicPr>
          <p:cNvPr id="53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0400" cy="77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343080" indent="-339120" algn="ctr">
              <a:lnSpc>
                <a:spcPct val="100000"/>
              </a:lnSpc>
              <a:buClr>
                <a:srgbClr val="4068ea"/>
              </a:buClr>
              <a:buFont typeface="Arial"/>
              <a:buChar char="•"/>
            </a:pPr>
            <a:r>
              <a:rPr b="0" lang="it-IT" sz="3600" spc="-1" strike="noStrike">
                <a:solidFill>
                  <a:srgbClr val="000000"/>
                </a:solidFill>
                <a:latin typeface="Arial"/>
                <a:ea typeface="DejaVu Sans"/>
              </a:rPr>
              <a:t>TIPI DI DATO SCALARE</a:t>
            </a:r>
            <a:endParaRPr b="0" lang="it-IT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stringhe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$frase= ‘la lezione di oggi’;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echo $frase;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echo $frase[3];  &lt;= in questo caso stampa ‘l’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 marL="343080" indent="-339120" algn="ctr">
              <a:lnSpc>
                <a:spcPct val="100000"/>
              </a:lnSpc>
              <a:buClr>
                <a:srgbClr val="4068ea"/>
              </a:buClr>
              <a:buFont typeface="Arial"/>
              <a:buChar char="•"/>
            </a:pPr>
            <a:endParaRPr b="0" lang="it-IT" sz="28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28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2800" spc="-1" strike="noStrike">
              <a:latin typeface="Arial"/>
            </a:endParaRPr>
          </a:p>
        </p:txBody>
      </p:sp>
      <p:pic>
        <p:nvPicPr>
          <p:cNvPr id="56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40400" cy="77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tipi di dato array, a una  dimensione.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esempio vogliamo memorizzare il numero di allievi della classe prima  e della classe seconda della nostra scuola che ha una sola sezione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$num_alunni_sezione= [12,45];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 tratta di un array ad una dimensione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non può essere stampato direttamente, si posso stampare i singoli elementi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echo $num_alunni_sezione[0];</a:t>
            </a:r>
            <a:endParaRPr b="0" lang="it-IT" sz="2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tipi di dato array, a due  dimensioni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 la nostra scuola ha due sezioni di due classi potremmo usare un array a due dimensioni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$num_alunni_scuola= [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[12,</a:t>
            </a:r>
            <a:r>
              <a:rPr b="1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20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[21,23]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];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 tratta di un array ad due dimensioni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echo $num_alunni_scuola[0][1] ;  &lt;= stampa 20</a:t>
            </a:r>
            <a:endParaRPr b="0" lang="it-IT" sz="28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tipi di dato array, a tre  dimensioni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 la nostra scuola è all’intero di un istituto comprensivo che è formato da scuola elementare e medie: 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$num_alunni_istituto= [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[ [12,20],[21,</a:t>
            </a:r>
            <a:r>
              <a:rPr b="1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23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] ],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[ [15,17],[29,22] ],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];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 tratta di un array ad tre dimensioni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echo $num_alunni_istituto[0][1][1] ;  &lt;= stampa 23</a:t>
            </a:r>
            <a:endParaRPr b="0" lang="it-IT" sz="2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tipi di dato array, a quattro  dimensioni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 vogliamo memorizzare il numero di allievi delle scuole della città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$num_alunni_citta= [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[ [12,20],[21,23] ],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[ [15,17],[29,22] ]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[ [13,25],[27,</a:t>
            </a:r>
            <a:r>
              <a:rPr b="1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18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] ],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[ [12,13],[31,23] ]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si tratta di un array ad quattro dimensioni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echo $num_alunni_citta[1][0][1][1] ;  &lt;= stampa 18</a:t>
            </a:r>
            <a:endParaRPr b="0" lang="it-IT" sz="22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esercizio : utilizzando dei cicli for annidati stampare tutti gli elementi dell’array di prima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assegnare all’elemento 0,0,1,1 il valore 32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LibreOffice/6.1.4.2$Windows_X86_64 LibreOffice_project/9d0f32d1f0b509096fd65e0d4bec26ddd1938fd3</Application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2017-01-16T21:52:02Z</dcterms:created>
  <dc:creator>Roberto </dc:creator>
  <dc:description/>
  <dc:language>it-IT</dc:language>
  <cp:lastModifiedBy/>
  <dcterms:modified xsi:type="dcterms:W3CDTF">2021-01-30T12:40:28Z</dcterms:modified>
  <cp:revision>74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