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68" r:id="rId5"/>
    <p:sldId id="279" r:id="rId6"/>
    <p:sldId id="280" r:id="rId7"/>
    <p:sldId id="281" r:id="rId8"/>
    <p:sldId id="284" r:id="rId9"/>
    <p:sldId id="285" r:id="rId10"/>
    <p:sldId id="282" r:id="rId11"/>
    <p:sldId id="283" r:id="rId12"/>
    <p:sldId id="286" r:id="rId13"/>
    <p:sldId id="291" r:id="rId14"/>
    <p:sldId id="324" r:id="rId15"/>
    <p:sldId id="321" r:id="rId16"/>
    <p:sldId id="327" r:id="rId17"/>
    <p:sldId id="288" r:id="rId18"/>
    <p:sldId id="289" r:id="rId19"/>
    <p:sldId id="290" r:id="rId20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1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2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9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2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9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5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0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4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9F4B6-AC26-95F2-3257-1112021B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Concepte</a:t>
            </a:r>
            <a:r>
              <a:rPr lang="en-US"/>
              <a:t> </a:t>
            </a:r>
            <a:r>
              <a:rPr lang="en-US" err="1"/>
              <a:t>cheie</a:t>
            </a:r>
            <a:endParaRPr lang="en-US"/>
          </a:p>
        </p:txBody>
      </p:sp>
      <p:pic>
        <p:nvPicPr>
          <p:cNvPr id="3" name="Picture 2" descr="A person holding a sign&#10;&#10;AI-generated content may be incorrect.">
            <a:extLst>
              <a:ext uri="{FF2B5EF4-FFF2-40B4-BE49-F238E27FC236}">
                <a16:creationId xmlns:a16="http://schemas.microsoft.com/office/drawing/2014/main" id="{4B83465F-F8AD-211D-0376-588F12FAA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1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49443-31F6-4B8B-8223-8A48CCE1E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E0049D4-4AAE-26AD-534D-7A5FFE00EE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57E39402-F7FD-55D3-AC61-4B62617E8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533" y="0"/>
            <a:ext cx="12462933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30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D12C4-D8F2-630A-308E-69AB507A3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70867712-5F34-E526-DF24-AAE011A21E33}"/>
              </a:ext>
            </a:extLst>
          </p:cNvPr>
          <p:cNvGrpSpPr/>
          <p:nvPr/>
        </p:nvGrpSpPr>
        <p:grpSpPr>
          <a:xfrm rot="10800000">
            <a:off x="54105" y="6172199"/>
            <a:ext cx="8971999" cy="2176254"/>
            <a:chOff x="0" y="0"/>
            <a:chExt cx="17943995" cy="4352506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8DE9054-8CAF-305A-0B0A-E39D9C11D563}"/>
                </a:ext>
              </a:extLst>
            </p:cNvPr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o-RO" sz="8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6EAE661-101F-06A0-979E-41F067037135}"/>
                </a:ext>
              </a:extLst>
            </p:cNvPr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o-RO" sz="80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28E3538-8480-AB43-28C5-DBE6B3DA549D}"/>
                </a:ext>
              </a:extLst>
            </p:cNvPr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o-RO" sz="80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46E9B7FA-6029-0620-2DA3-A01721866D7D}"/>
                </a:ext>
              </a:extLst>
            </p:cNvPr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o-RO" sz="800"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1705088E-EFB7-B6EF-940E-CC0512F6D927}"/>
              </a:ext>
            </a:extLst>
          </p:cNvPr>
          <p:cNvSpPr/>
          <p:nvPr/>
        </p:nvSpPr>
        <p:spPr>
          <a:xfrm rot="6150721">
            <a:off x="4053955" y="3053030"/>
            <a:ext cx="9029868" cy="75194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  <p:txBody>
          <a:bodyPr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sz="800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A65AB8BC-7C9F-96AF-5612-F5F997DE7876}"/>
              </a:ext>
            </a:extLst>
          </p:cNvPr>
          <p:cNvSpPr/>
          <p:nvPr/>
        </p:nvSpPr>
        <p:spPr>
          <a:xfrm rot="16984456">
            <a:off x="7007207" y="3361082"/>
            <a:ext cx="9029868" cy="75194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  <p:txBody>
          <a:bodyPr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sz="800"/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33D61FED-1DCF-3142-630A-6250A0DA2912}"/>
              </a:ext>
            </a:extLst>
          </p:cNvPr>
          <p:cNvGrpSpPr/>
          <p:nvPr/>
        </p:nvGrpSpPr>
        <p:grpSpPr>
          <a:xfrm rot="10800000">
            <a:off x="10644262" y="6172199"/>
            <a:ext cx="8971999" cy="2176254"/>
            <a:chOff x="0" y="0"/>
            <a:chExt cx="17943995" cy="4352506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22ADB066-1AAF-0804-B956-A7C11A4B5E52}"/>
                </a:ext>
              </a:extLst>
            </p:cNvPr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o-RO" sz="80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8C54C23-AFE3-26D7-01B6-C822A85E2BE7}"/>
                </a:ext>
              </a:extLst>
            </p:cNvPr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o-RO" sz="80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D8DB60B-DA3E-8ADC-06BA-6C6876D8CF13}"/>
                </a:ext>
              </a:extLst>
            </p:cNvPr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o-RO" sz="80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336148C4-646F-2E5D-DBA2-8248481EB6A7}"/>
                </a:ext>
              </a:extLst>
            </p:cNvPr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o-RO" sz="80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18345EE-8B68-C787-0744-DAC849B07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58" y="773"/>
            <a:ext cx="12196116" cy="68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1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CE265-66F5-9084-1B0D-433D4AF64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BAA04951-27AC-9CF7-D282-91A431C688F2}"/>
              </a:ext>
            </a:extLst>
          </p:cNvPr>
          <p:cNvGrpSpPr/>
          <p:nvPr/>
        </p:nvGrpSpPr>
        <p:grpSpPr>
          <a:xfrm rot="10800000">
            <a:off x="54105" y="6172199"/>
            <a:ext cx="8971999" cy="2176254"/>
            <a:chOff x="0" y="0"/>
            <a:chExt cx="17943995" cy="4352506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019F54F-F7B8-04AF-F525-EAD24F700B9C}"/>
                </a:ext>
              </a:extLst>
            </p:cNvPr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o-RO" sz="8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1574E67-8E2E-1091-4FAE-704A41BD2A33}"/>
                </a:ext>
              </a:extLst>
            </p:cNvPr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o-RO" sz="80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9024D50-2729-2B9A-DCEA-53FCA133DE3B}"/>
                </a:ext>
              </a:extLst>
            </p:cNvPr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o-RO" sz="80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E915C33-866B-8057-E9A0-B253961F7D7E}"/>
                </a:ext>
              </a:extLst>
            </p:cNvPr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o-RO" sz="800"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09814C06-D16E-C629-47EA-10242C136630}"/>
              </a:ext>
            </a:extLst>
          </p:cNvPr>
          <p:cNvSpPr/>
          <p:nvPr/>
        </p:nvSpPr>
        <p:spPr>
          <a:xfrm rot="6150721">
            <a:off x="4053955" y="3053030"/>
            <a:ext cx="9029868" cy="75194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  <p:txBody>
          <a:bodyPr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sz="800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0D977A69-3A36-E440-F480-CCC9DA820752}"/>
              </a:ext>
            </a:extLst>
          </p:cNvPr>
          <p:cNvSpPr/>
          <p:nvPr/>
        </p:nvSpPr>
        <p:spPr>
          <a:xfrm rot="16984456">
            <a:off x="7007207" y="3361082"/>
            <a:ext cx="9029868" cy="75194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  <p:txBody>
          <a:bodyPr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sz="800"/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DF99F275-BCC7-F408-6940-BA5D363A3A95}"/>
              </a:ext>
            </a:extLst>
          </p:cNvPr>
          <p:cNvGrpSpPr/>
          <p:nvPr/>
        </p:nvGrpSpPr>
        <p:grpSpPr>
          <a:xfrm rot="10800000">
            <a:off x="10644262" y="6172199"/>
            <a:ext cx="8971999" cy="2176254"/>
            <a:chOff x="0" y="0"/>
            <a:chExt cx="17943995" cy="4352506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BE06D94D-4FE4-372A-2B0B-53E2F1C1527A}"/>
                </a:ext>
              </a:extLst>
            </p:cNvPr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o-RO" sz="80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DD851265-55AA-E8FA-42F5-5D5BF3BE860F}"/>
                </a:ext>
              </a:extLst>
            </p:cNvPr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o-RO" sz="80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F0090AAC-2144-E332-3233-E6E301414767}"/>
                </a:ext>
              </a:extLst>
            </p:cNvPr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o-RO" sz="80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8C793520-AD86-F2B5-F6DA-873F85829459}"/>
                </a:ext>
              </a:extLst>
            </p:cNvPr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o-RO" sz="800"/>
            </a:p>
          </p:txBody>
        </p:sp>
      </p:grpSp>
      <p:pic>
        <p:nvPicPr>
          <p:cNvPr id="2" name="Picture 1" descr="A graph of blue bars&#10;&#10;AI-generated content may be incorrect.">
            <a:extLst>
              <a:ext uri="{FF2B5EF4-FFF2-40B4-BE49-F238E27FC236}">
                <a16:creationId xmlns:a16="http://schemas.microsoft.com/office/drawing/2014/main" id="{A76D93A8-AEDB-307A-7844-69FA8E235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797" y="1089712"/>
            <a:ext cx="7377755" cy="4431441"/>
          </a:xfrm>
          <a:prstGeom prst="rect">
            <a:avLst/>
          </a:prstGeom>
        </p:spPr>
      </p:pic>
      <p:sp>
        <p:nvSpPr>
          <p:cNvPr id="4" name="TextBox 20">
            <a:extLst>
              <a:ext uri="{FF2B5EF4-FFF2-40B4-BE49-F238E27FC236}">
                <a16:creationId xmlns:a16="http://schemas.microsoft.com/office/drawing/2014/main" id="{B6BC3A64-854E-10E6-0CDD-60433B22C4AF}"/>
              </a:ext>
            </a:extLst>
          </p:cNvPr>
          <p:cNvSpPr txBox="1"/>
          <p:nvPr/>
        </p:nvSpPr>
        <p:spPr>
          <a:xfrm>
            <a:off x="53165" y="1715397"/>
            <a:ext cx="4363675" cy="31831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417"/>
              </a:lnSpc>
              <a:spcBef>
                <a:spcPct val="0"/>
              </a:spcBef>
            </a:pPr>
            <a:r>
              <a:rPr lang="en-US" sz="3000" b="1" dirty="0" err="1">
                <a:latin typeface="Now Bold"/>
                <a:sym typeface="Now Bold"/>
              </a:rPr>
              <a:t>Timpul</a:t>
            </a:r>
            <a:r>
              <a:rPr lang="en-US" sz="3000" b="1" dirty="0">
                <a:latin typeface="Now Bold"/>
                <a:sym typeface="Now Bold"/>
              </a:rPr>
              <a:t> </a:t>
            </a:r>
            <a:r>
              <a:rPr lang="en-US" sz="3000" b="1" dirty="0" err="1">
                <a:latin typeface="Now Bold"/>
                <a:sym typeface="Now Bold"/>
              </a:rPr>
              <a:t>mediu</a:t>
            </a:r>
            <a:r>
              <a:rPr lang="en-US" sz="3000" b="1" dirty="0">
                <a:latin typeface="Now Bold"/>
                <a:sym typeface="Now Bold"/>
              </a:rPr>
              <a:t> </a:t>
            </a:r>
            <a:r>
              <a:rPr lang="en-US" sz="3000" b="1" dirty="0" err="1">
                <a:latin typeface="Now Bold"/>
                <a:sym typeface="Now Bold"/>
              </a:rPr>
              <a:t>petrecut</a:t>
            </a:r>
            <a:r>
              <a:rPr lang="en-US" sz="3000" b="1" dirty="0">
                <a:latin typeface="Now Bold"/>
                <a:sym typeface="Now Bold"/>
              </a:rPr>
              <a:t> de </a:t>
            </a:r>
            <a:r>
              <a:rPr lang="en-US" sz="3000" b="1" dirty="0" err="1">
                <a:latin typeface="Now Bold"/>
                <a:sym typeface="Now Bold"/>
              </a:rPr>
              <a:t>utilizatori</a:t>
            </a:r>
            <a:r>
              <a:rPr lang="en-US" sz="3000" b="1" dirty="0">
                <a:latin typeface="Now Bold"/>
                <a:sym typeface="Now Bold"/>
              </a:rPr>
              <a:t> pe </a:t>
            </a:r>
            <a:r>
              <a:rPr lang="en-US" sz="3000" b="1" dirty="0" err="1">
                <a:latin typeface="Now Bold"/>
                <a:sym typeface="Now Bold"/>
              </a:rPr>
              <a:t>platforme</a:t>
            </a:r>
            <a:r>
              <a:rPr lang="en-US" sz="3000" b="1" dirty="0">
                <a:latin typeface="Now Bold"/>
                <a:sym typeface="Now Bold"/>
              </a:rPr>
              <a:t> </a:t>
            </a:r>
            <a:r>
              <a:rPr lang="en-US" sz="3000" b="1" dirty="0" err="1">
                <a:latin typeface="Now Bold"/>
                <a:sym typeface="Now Bold"/>
              </a:rPr>
              <a:t>sociale</a:t>
            </a:r>
            <a:r>
              <a:rPr lang="en-US" sz="3000" b="1" dirty="0">
                <a:latin typeface="Now Bold"/>
                <a:sym typeface="Now Bold"/>
              </a:rPr>
              <a:t> in SUA in </a:t>
            </a:r>
            <a:r>
              <a:rPr lang="en-US" sz="3000" b="1" dirty="0" err="1">
                <a:latin typeface="Now Bold"/>
                <a:sym typeface="Now Bold"/>
              </a:rPr>
              <a:t>perioada</a:t>
            </a:r>
            <a:r>
              <a:rPr lang="en-US" sz="3000" b="1" dirty="0">
                <a:latin typeface="Now Bold"/>
                <a:sym typeface="Now Bold"/>
              </a:rPr>
              <a:t> 2018-2022 (minute)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475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7F462-451D-CEB8-B28F-8AE6CA822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2F4FD52C-09AD-C593-4F27-F9557304D44E}"/>
              </a:ext>
            </a:extLst>
          </p:cNvPr>
          <p:cNvGrpSpPr/>
          <p:nvPr/>
        </p:nvGrpSpPr>
        <p:grpSpPr>
          <a:xfrm rot="10800000">
            <a:off x="54105" y="6172199"/>
            <a:ext cx="8971999" cy="2176254"/>
            <a:chOff x="0" y="0"/>
            <a:chExt cx="17943995" cy="4352506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BCB4107-CD56-B1F0-A09D-76118599DDD6}"/>
                </a:ext>
              </a:extLst>
            </p:cNvPr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o-RO" sz="8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21BDC02-FDF1-46D8-AF49-952005DD55D4}"/>
                </a:ext>
              </a:extLst>
            </p:cNvPr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o-RO" sz="80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CF98F60-A019-EBBA-3A5C-E2F579974980}"/>
                </a:ext>
              </a:extLst>
            </p:cNvPr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o-RO" sz="80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DC20911D-15BA-99D3-9401-325337966822}"/>
                </a:ext>
              </a:extLst>
            </p:cNvPr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o-RO" sz="800"/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A65E52C2-88F4-9408-FBD3-2617EA73B302}"/>
              </a:ext>
            </a:extLst>
          </p:cNvPr>
          <p:cNvSpPr/>
          <p:nvPr/>
        </p:nvSpPr>
        <p:spPr>
          <a:xfrm rot="6150721">
            <a:off x="4053955" y="3053030"/>
            <a:ext cx="9029868" cy="75194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  <p:txBody>
          <a:bodyPr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sz="800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A61DC18D-26C6-068D-1BC4-D7F53A41A1A6}"/>
              </a:ext>
            </a:extLst>
          </p:cNvPr>
          <p:cNvSpPr/>
          <p:nvPr/>
        </p:nvSpPr>
        <p:spPr>
          <a:xfrm rot="16984456">
            <a:off x="7007207" y="3361082"/>
            <a:ext cx="9029868" cy="75194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  <p:txBody>
          <a:bodyPr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o-RO" sz="800"/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C88203E0-1EA4-1E17-F786-0D8FCB7770A8}"/>
              </a:ext>
            </a:extLst>
          </p:cNvPr>
          <p:cNvGrpSpPr/>
          <p:nvPr/>
        </p:nvGrpSpPr>
        <p:grpSpPr>
          <a:xfrm rot="10800000">
            <a:off x="10644262" y="6172199"/>
            <a:ext cx="8971999" cy="2176254"/>
            <a:chOff x="0" y="0"/>
            <a:chExt cx="17943995" cy="4352506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11C66DDF-1E56-1223-91BC-59D5F7B26B44}"/>
                </a:ext>
              </a:extLst>
            </p:cNvPr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o-RO" sz="80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EA8D2C5-B7F4-CAB1-F11B-7D6F232A24E4}"/>
                </a:ext>
              </a:extLst>
            </p:cNvPr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o-RO" sz="80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4F2EAD7C-2843-3BAB-4E86-744030693F49}"/>
                </a:ext>
              </a:extLst>
            </p:cNvPr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o-RO" sz="80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56D7A20B-A485-4A9A-2AFF-752399545100}"/>
                </a:ext>
              </a:extLst>
            </p:cNvPr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ro-RO" sz="800"/>
            </a:p>
          </p:txBody>
        </p:sp>
      </p:grpSp>
      <p:sp>
        <p:nvSpPr>
          <p:cNvPr id="20" name="TextBox 20">
            <a:extLst>
              <a:ext uri="{FF2B5EF4-FFF2-40B4-BE49-F238E27FC236}">
                <a16:creationId xmlns:a16="http://schemas.microsoft.com/office/drawing/2014/main" id="{818CD723-276D-A2EC-1D08-7324E0AA2595}"/>
              </a:ext>
            </a:extLst>
          </p:cNvPr>
          <p:cNvSpPr txBox="1"/>
          <p:nvPr/>
        </p:nvSpPr>
        <p:spPr>
          <a:xfrm>
            <a:off x="7223" y="3194"/>
            <a:ext cx="12178214" cy="7209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417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FFFFFF"/>
                </a:solidFill>
                <a:latin typeface="Now Bold"/>
                <a:sym typeface="Now Bold"/>
              </a:rPr>
              <a:t>ChatGPT – </a:t>
            </a:r>
            <a:r>
              <a:rPr lang="en-US" sz="3000" b="1" dirty="0" err="1">
                <a:solidFill>
                  <a:srgbClr val="FFFFFF"/>
                </a:solidFill>
                <a:latin typeface="Now Bold"/>
                <a:sym typeface="Now Bold"/>
              </a:rPr>
              <a:t>primul</a:t>
            </a:r>
            <a:r>
              <a:rPr lang="en-US" sz="3000" b="1" dirty="0">
                <a:solidFill>
                  <a:srgbClr val="FFFFFF"/>
                </a:solidFill>
                <a:latin typeface="Now Bold"/>
                <a:sym typeface="Now Bold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Now Bold"/>
                <a:sym typeface="Now Bold"/>
              </a:rPr>
              <a:t>milion</a:t>
            </a:r>
            <a:r>
              <a:rPr lang="en-US" sz="3000" b="1" dirty="0">
                <a:solidFill>
                  <a:srgbClr val="FFFFFF"/>
                </a:solidFill>
                <a:latin typeface="Now Bold"/>
                <a:sym typeface="Now Bold"/>
              </a:rPr>
              <a:t> de </a:t>
            </a:r>
            <a:r>
              <a:rPr lang="en-US" sz="3000" b="1" dirty="0" err="1">
                <a:solidFill>
                  <a:srgbClr val="FFFFFF"/>
                </a:solidFill>
                <a:latin typeface="Now Bold"/>
                <a:sym typeface="Now Bold"/>
              </a:rPr>
              <a:t>utilizatori</a:t>
            </a:r>
            <a:r>
              <a:rPr lang="en-US" sz="3000" b="1" dirty="0">
                <a:solidFill>
                  <a:srgbClr val="FFFFFF"/>
                </a:solidFill>
                <a:latin typeface="Now Bold"/>
                <a:sym typeface="Now Bold"/>
              </a:rPr>
              <a:t> in </a:t>
            </a:r>
            <a:r>
              <a:rPr lang="en-US" sz="3000" b="1" dirty="0" err="1">
                <a:solidFill>
                  <a:srgbClr val="FFFFFF"/>
                </a:solidFill>
                <a:latin typeface="Now Bold"/>
                <a:sym typeface="Now Bold"/>
              </a:rPr>
              <a:t>doar</a:t>
            </a:r>
            <a:r>
              <a:rPr lang="en-US" sz="3000" b="1" dirty="0">
                <a:solidFill>
                  <a:srgbClr val="FFFFFF"/>
                </a:solidFill>
                <a:latin typeface="Now Bold"/>
                <a:sym typeface="Now Bold"/>
              </a:rPr>
              <a:t> 5 </a:t>
            </a:r>
            <a:r>
              <a:rPr lang="en-US" sz="3000" b="1" dirty="0" err="1">
                <a:solidFill>
                  <a:srgbClr val="FFFFFF"/>
                </a:solidFill>
                <a:latin typeface="Now Bold"/>
                <a:sym typeface="Now Bold"/>
              </a:rPr>
              <a:t>zile</a:t>
            </a:r>
            <a:r>
              <a:rPr lang="en-US" sz="3000" b="1" dirty="0">
                <a:solidFill>
                  <a:srgbClr val="FFFFFF"/>
                </a:solidFill>
                <a:latin typeface="Now Bold"/>
                <a:sym typeface="Now Bold"/>
              </a:rPr>
              <a:t> de la </a:t>
            </a:r>
            <a:r>
              <a:rPr lang="en-US" sz="3000" b="1" dirty="0" err="1">
                <a:solidFill>
                  <a:srgbClr val="FFFFFF"/>
                </a:solidFill>
                <a:latin typeface="Now Bold"/>
                <a:sym typeface="Now Bold"/>
              </a:rPr>
              <a:t>lansare</a:t>
            </a:r>
            <a:endParaRPr lang="en-US" sz="3000" b="1"/>
          </a:p>
        </p:txBody>
      </p:sp>
      <p:pic>
        <p:nvPicPr>
          <p:cNvPr id="2" name="Picture 1" descr="A graph with blue line&#10;&#10;AI-generated content may be incorrect.">
            <a:extLst>
              <a:ext uri="{FF2B5EF4-FFF2-40B4-BE49-F238E27FC236}">
                <a16:creationId xmlns:a16="http://schemas.microsoft.com/office/drawing/2014/main" id="{BBD1AA32-D5F5-2DF4-8976-0AE23C438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3533" y="734157"/>
            <a:ext cx="7603148" cy="5542085"/>
          </a:xfrm>
          <a:prstGeom prst="rect">
            <a:avLst/>
          </a:prstGeom>
        </p:spPr>
      </p:pic>
      <p:sp>
        <p:nvSpPr>
          <p:cNvPr id="3" name="TextBox 20">
            <a:extLst>
              <a:ext uri="{FF2B5EF4-FFF2-40B4-BE49-F238E27FC236}">
                <a16:creationId xmlns:a16="http://schemas.microsoft.com/office/drawing/2014/main" id="{B034A919-DE76-9DCF-39F3-82DB898BC5FC}"/>
              </a:ext>
            </a:extLst>
          </p:cNvPr>
          <p:cNvSpPr txBox="1"/>
          <p:nvPr/>
        </p:nvSpPr>
        <p:spPr>
          <a:xfrm>
            <a:off x="452699" y="941040"/>
            <a:ext cx="3690708" cy="15416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417"/>
              </a:lnSpc>
              <a:spcBef>
                <a:spcPct val="0"/>
              </a:spcBef>
            </a:pPr>
            <a:r>
              <a:rPr lang="en-US" sz="3000" b="1" dirty="0">
                <a:latin typeface="Now Bold"/>
                <a:sym typeface="Now Bold"/>
              </a:rPr>
              <a:t>-La </a:t>
            </a:r>
            <a:r>
              <a:rPr lang="en-US" sz="3000" b="1" dirty="0" err="1">
                <a:latin typeface="Now Bold"/>
                <a:sym typeface="Now Bold"/>
              </a:rPr>
              <a:t>finalul</a:t>
            </a:r>
            <a:r>
              <a:rPr lang="en-US" sz="3000" b="1" dirty="0">
                <a:latin typeface="Now Bold"/>
                <a:sym typeface="Now Bold"/>
              </a:rPr>
              <a:t> 2023: </a:t>
            </a:r>
            <a:endParaRPr lang="en-US" dirty="0" err="1">
              <a:latin typeface="Aptos" panose="02110004020202020204"/>
              <a:sym typeface="Now Bold"/>
            </a:endParaRPr>
          </a:p>
          <a:p>
            <a:pPr algn="ctr">
              <a:lnSpc>
                <a:spcPts val="6417"/>
              </a:lnSpc>
              <a:spcBef>
                <a:spcPct val="0"/>
              </a:spcBef>
            </a:pPr>
            <a:r>
              <a:rPr lang="en-US" sz="3000" b="1" dirty="0">
                <a:latin typeface="Now Bold"/>
                <a:sym typeface="Now Bold"/>
              </a:rPr>
              <a:t>100 </a:t>
            </a:r>
            <a:r>
              <a:rPr lang="en-US" sz="3000" b="1" dirty="0" err="1">
                <a:latin typeface="Now Bold"/>
                <a:sym typeface="Now Bold"/>
              </a:rPr>
              <a:t>milioane</a:t>
            </a:r>
            <a:endParaRPr lang="en-US" dirty="0"/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572C7343-297B-A704-EF8D-FF262648A06A}"/>
              </a:ext>
            </a:extLst>
          </p:cNvPr>
          <p:cNvSpPr txBox="1"/>
          <p:nvPr/>
        </p:nvSpPr>
        <p:spPr>
          <a:xfrm>
            <a:off x="452698" y="4364177"/>
            <a:ext cx="3690708" cy="15416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6417"/>
              </a:lnSpc>
              <a:spcBef>
                <a:spcPct val="0"/>
              </a:spcBef>
            </a:pPr>
            <a:r>
              <a:rPr lang="en-US" sz="3000" b="1" dirty="0">
                <a:latin typeface="Now Bold"/>
                <a:sym typeface="Now Bold"/>
              </a:rPr>
              <a:t>-Feb 2025: </a:t>
            </a:r>
            <a:endParaRPr lang="en-US" dirty="0">
              <a:latin typeface="Aptos" panose="02110004020202020204"/>
              <a:sym typeface="Now Bold"/>
            </a:endParaRPr>
          </a:p>
          <a:p>
            <a:pPr algn="ctr">
              <a:lnSpc>
                <a:spcPts val="6417"/>
              </a:lnSpc>
              <a:spcBef>
                <a:spcPct val="0"/>
              </a:spcBef>
            </a:pPr>
            <a:r>
              <a:rPr lang="en-US" sz="3000" b="1" dirty="0">
                <a:latin typeface="Now Bold"/>
                <a:sym typeface="Now Bold"/>
              </a:rPr>
              <a:t>400 </a:t>
            </a:r>
            <a:r>
              <a:rPr lang="en-US" sz="3000" b="1" dirty="0" err="1">
                <a:latin typeface="Now Bold"/>
                <a:sym typeface="Now Bold"/>
              </a:rPr>
              <a:t>milioane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2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774A4-3F08-968D-E6CF-C4F0C1875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F20B8134-506B-4B2E-C4AD-12E9142559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A57348-A805-08EC-151D-2E63D9CB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074" y="382199"/>
            <a:ext cx="1560457" cy="918485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latin typeface="Gill Sans MT Condensed" panose="020B0506020104020203" pitchFamily="34" charset="-18"/>
              </a:rPr>
              <a:t>Solutia:</a:t>
            </a:r>
            <a:endParaRPr lang="ro-RO" dirty="0">
              <a:latin typeface="Gill Sans MT Condensed" panose="020B0506020104020203" pitchFamily="34" charset="-1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7F080-A06E-2DF6-F3A6-EB64CC21226C}"/>
              </a:ext>
            </a:extLst>
          </p:cNvPr>
          <p:cNvSpPr txBox="1"/>
          <p:nvPr/>
        </p:nvSpPr>
        <p:spPr>
          <a:xfrm>
            <a:off x="385074" y="1536970"/>
            <a:ext cx="49359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Gill Sans MT Condensed" panose="020B0506020104020203" pitchFamily="34" charset="-18"/>
              </a:rPr>
              <a:t>Respectarea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unu</a:t>
            </a:r>
            <a:r>
              <a:rPr lang="ro-RO" sz="3000" dirty="0">
                <a:latin typeface="Gill Sans MT Condensed" panose="020B0506020104020203" pitchFamily="34" charset="-18"/>
              </a:rPr>
              <a:t>i cadru etic clar, care s</a:t>
            </a:r>
            <a:r>
              <a:rPr lang="en-US" sz="3000" dirty="0">
                <a:latin typeface="Gill Sans MT Condensed" panose="020B0506020104020203" pitchFamily="34" charset="-18"/>
              </a:rPr>
              <a:t>a</a:t>
            </a:r>
            <a:r>
              <a:rPr lang="ro-RO" sz="3000" dirty="0">
                <a:latin typeface="Gill Sans MT Condensed" panose="020B0506020104020203" pitchFamily="34" charset="-18"/>
              </a:rPr>
              <a:t> asigure protecția </a:t>
            </a:r>
            <a:r>
              <a:rPr lang="en-US" sz="3000" dirty="0" err="1">
                <a:latin typeface="Gill Sans MT Condensed" panose="020B0506020104020203" pitchFamily="34" charset="-18"/>
              </a:rPr>
              <a:t>confidentialitatii</a:t>
            </a:r>
            <a:r>
              <a:rPr lang="ro-RO" sz="3000" dirty="0">
                <a:latin typeface="Gill Sans MT Condensed" panose="020B0506020104020203" pitchFamily="34" charset="-18"/>
              </a:rPr>
              <a:t> datelor, combaterea dezinform</a:t>
            </a:r>
            <a:r>
              <a:rPr lang="en-US" sz="3000" dirty="0">
                <a:latin typeface="Gill Sans MT Condensed" panose="020B0506020104020203" pitchFamily="34" charset="-18"/>
              </a:rPr>
              <a:t>a</a:t>
            </a:r>
            <a:r>
              <a:rPr lang="ro-RO" sz="3000" dirty="0">
                <a:latin typeface="Gill Sans MT Condensed" panose="020B0506020104020203" pitchFamily="34" charset="-18"/>
              </a:rPr>
              <a:t>rii, accesibilitatea serviciilor pentru toate categoriile de utilizatori, transparen</a:t>
            </a:r>
            <a:r>
              <a:rPr lang="en-US" sz="3000" dirty="0">
                <a:latin typeface="Gill Sans MT Condensed" panose="020B0506020104020203" pitchFamily="34" charset="-18"/>
              </a:rPr>
              <a:t>t</a:t>
            </a:r>
            <a:r>
              <a:rPr lang="ro-RO" sz="3000" dirty="0">
                <a:latin typeface="Gill Sans MT Condensed" panose="020B0506020104020203" pitchFamily="34" charset="-18"/>
              </a:rPr>
              <a:t>a algoritmilor de recomandare </a:t>
            </a:r>
            <a:r>
              <a:rPr lang="en-US" sz="3000" dirty="0">
                <a:latin typeface="Gill Sans MT Condensed" panose="020B0506020104020203" pitchFamily="34" charset="-18"/>
              </a:rPr>
              <a:t>s</a:t>
            </a:r>
            <a:r>
              <a:rPr lang="ro-RO" sz="3000" dirty="0">
                <a:latin typeface="Gill Sans MT Condensed" panose="020B0506020104020203" pitchFamily="34" charset="-18"/>
              </a:rPr>
              <a:t>i </a:t>
            </a:r>
            <a:r>
              <a:rPr lang="en-US" sz="3000" dirty="0" err="1">
                <a:latin typeface="Gill Sans MT Condensed" panose="020B0506020104020203" pitchFamily="34" charset="-18"/>
              </a:rPr>
              <a:t>masuri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stricte</a:t>
            </a:r>
            <a:r>
              <a:rPr lang="ro-RO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pentru</a:t>
            </a:r>
            <a:r>
              <a:rPr lang="en-US" sz="3000" dirty="0">
                <a:latin typeface="Gill Sans MT Condensed" panose="020B0506020104020203" pitchFamily="34" charset="-18"/>
              </a:rPr>
              <a:t> a </a:t>
            </a:r>
            <a:r>
              <a:rPr lang="en-US" sz="3000" dirty="0" err="1">
                <a:latin typeface="Gill Sans MT Condensed" panose="020B0506020104020203" pitchFamily="34" charset="-18"/>
              </a:rPr>
              <a:t>combate</a:t>
            </a:r>
            <a:r>
              <a:rPr lang="ro-RO" sz="3000" dirty="0">
                <a:latin typeface="Gill Sans MT Condensed" panose="020B0506020104020203" pitchFamily="34" charset="-18"/>
              </a:rPr>
              <a:t> cyberbullying-ul</a:t>
            </a:r>
          </a:p>
        </p:txBody>
      </p:sp>
      <p:pic>
        <p:nvPicPr>
          <p:cNvPr id="8194" name="Picture 2" descr="Free Vector | Business ethics illustration">
            <a:extLst>
              <a:ext uri="{FF2B5EF4-FFF2-40B4-BE49-F238E27FC236}">
                <a16:creationId xmlns:a16="http://schemas.microsoft.com/office/drawing/2014/main" id="{98C78F26-775F-63FB-3909-B8C43C0E1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99318"/>
            <a:ext cx="5059364" cy="505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79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FCA26-C317-20FB-A9FA-27C84471A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44BCF3E9-0BFF-F399-07C8-7E4B5692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FFE415-2926-6C6B-9CB4-A74F192153B1}"/>
              </a:ext>
            </a:extLst>
          </p:cNvPr>
          <p:cNvSpPr txBox="1"/>
          <p:nvPr/>
        </p:nvSpPr>
        <p:spPr>
          <a:xfrm>
            <a:off x="489876" y="1682873"/>
            <a:ext cx="40218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ill Sans MT Condensed" panose="020B0506020104020203" pitchFamily="34" charset="-18"/>
              </a:rPr>
              <a:t>I</a:t>
            </a:r>
            <a:r>
              <a:rPr lang="ro-RO" sz="3000" dirty="0">
                <a:latin typeface="Gill Sans MT Condensed" panose="020B0506020104020203" pitchFamily="34" charset="-18"/>
              </a:rPr>
              <a:t>n </a:t>
            </a:r>
            <a:r>
              <a:rPr lang="en-US" sz="3000" dirty="0" err="1">
                <a:latin typeface="Gill Sans MT Condensed" panose="020B0506020104020203" pitchFamily="34" charset="-18"/>
              </a:rPr>
              <a:t>acest</a:t>
            </a:r>
            <a:r>
              <a:rPr lang="en-US" sz="3000" dirty="0">
                <a:latin typeface="Gill Sans MT Condensed" panose="020B0506020104020203" pitchFamily="34" charset="-18"/>
              </a:rPr>
              <a:t> context, </a:t>
            </a:r>
            <a:r>
              <a:rPr lang="en-US" sz="3000" dirty="0" err="1">
                <a:latin typeface="Gill Sans MT Condensed" panose="020B0506020104020203" pitchFamily="34" charset="-18"/>
              </a:rPr>
              <a:t>etica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ro-RO" sz="3000" dirty="0">
                <a:latin typeface="Gill Sans MT Condensed" panose="020B0506020104020203" pitchFamily="34" charset="-18"/>
              </a:rPr>
              <a:t>se referă la aplicarea principiilor de corectitudine, transparen</a:t>
            </a:r>
            <a:r>
              <a:rPr lang="en-US" sz="3000" dirty="0">
                <a:latin typeface="Gill Sans MT Condensed" panose="020B0506020104020203" pitchFamily="34" charset="-18"/>
              </a:rPr>
              <a:t>ta</a:t>
            </a:r>
            <a:r>
              <a:rPr lang="ro-RO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>
                <a:latin typeface="Gill Sans MT Condensed" panose="020B0506020104020203" pitchFamily="34" charset="-18"/>
              </a:rPr>
              <a:t>s</a:t>
            </a:r>
            <a:r>
              <a:rPr lang="ro-RO" sz="3000" dirty="0">
                <a:latin typeface="Gill Sans MT Condensed" panose="020B0506020104020203" pitchFamily="34" charset="-18"/>
              </a:rPr>
              <a:t>i responsabilitate pentru a asigura un comportament adecvat în utilizarea </a:t>
            </a:r>
            <a:r>
              <a:rPr lang="en-US" sz="3000" dirty="0">
                <a:latin typeface="Gill Sans MT Condensed" panose="020B0506020104020203" pitchFamily="34" charset="-18"/>
              </a:rPr>
              <a:t>s</a:t>
            </a:r>
            <a:r>
              <a:rPr lang="ro-RO" sz="3000" dirty="0">
                <a:latin typeface="Gill Sans MT Condensed" panose="020B0506020104020203" pitchFamily="34" charset="-18"/>
              </a:rPr>
              <a:t>i dezvoltarea platformelor online</a:t>
            </a:r>
            <a:endParaRPr lang="en-US" sz="3000" dirty="0">
              <a:latin typeface="Gill Sans MT Condensed" panose="020B0506020104020203" pitchFamily="34" charset="-18"/>
            </a:endParaRPr>
          </a:p>
          <a:p>
            <a:endParaRPr lang="en-US" sz="3000" dirty="0">
              <a:latin typeface="Gill Sans MT Condensed" panose="020B0506020104020203" pitchFamily="34" charset="-1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3C43F7-28F6-B457-4D60-45D871D89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074" y="382199"/>
            <a:ext cx="6716117" cy="918485"/>
          </a:xfrm>
        </p:spPr>
        <p:txBody>
          <a:bodyPr anchor="t">
            <a:normAutofit/>
          </a:bodyPr>
          <a:lstStyle/>
          <a:p>
            <a:r>
              <a:rPr lang="en-US" dirty="0" err="1">
                <a:latin typeface="Gill Sans MT Condensed" panose="020B0506020104020203" pitchFamily="34" charset="-18"/>
              </a:rPr>
              <a:t>Etica</a:t>
            </a:r>
            <a:r>
              <a:rPr lang="en-US" dirty="0">
                <a:latin typeface="Gill Sans MT Condensed" panose="020B0506020104020203" pitchFamily="34" charset="-18"/>
              </a:rPr>
              <a:t> in </a:t>
            </a:r>
            <a:r>
              <a:rPr lang="en-US" dirty="0" err="1">
                <a:latin typeface="Gill Sans MT Condensed" panose="020B0506020104020203" pitchFamily="34" charset="-18"/>
              </a:rPr>
              <a:t>contextul</a:t>
            </a:r>
            <a:r>
              <a:rPr lang="en-US" dirty="0">
                <a:latin typeface="Gill Sans MT Condensed" panose="020B0506020104020203" pitchFamily="34" charset="-18"/>
              </a:rPr>
              <a:t> </a:t>
            </a:r>
            <a:r>
              <a:rPr lang="en-US" dirty="0" err="1">
                <a:latin typeface="Gill Sans MT Condensed" panose="020B0506020104020203" pitchFamily="34" charset="-18"/>
              </a:rPr>
              <a:t>lumii</a:t>
            </a:r>
            <a:r>
              <a:rPr lang="en-US" dirty="0">
                <a:latin typeface="Gill Sans MT Condensed" panose="020B0506020104020203" pitchFamily="34" charset="-18"/>
              </a:rPr>
              <a:t> </a:t>
            </a:r>
            <a:r>
              <a:rPr lang="en-US" dirty="0" err="1">
                <a:latin typeface="Gill Sans MT Condensed" panose="020B0506020104020203" pitchFamily="34" charset="-18"/>
              </a:rPr>
              <a:t>digitale</a:t>
            </a:r>
            <a:endParaRPr lang="ro-RO" dirty="0">
              <a:latin typeface="Gill Sans MT Condensed" panose="020B0506020104020203" pitchFamily="34" charset="-18"/>
            </a:endParaRPr>
          </a:p>
        </p:txBody>
      </p:sp>
      <p:pic>
        <p:nvPicPr>
          <p:cNvPr id="9218" name="Picture 2" descr="Technology Ethics Minor | University of Virginia School of Engineering and  Applied Science">
            <a:extLst>
              <a:ext uri="{FF2B5EF4-FFF2-40B4-BE49-F238E27FC236}">
                <a16:creationId xmlns:a16="http://schemas.microsoft.com/office/drawing/2014/main" id="{23E86D2A-71E2-4251-99EB-1B8CAFABB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08" y="1682873"/>
            <a:ext cx="5503992" cy="366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47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D4DDB-3BFB-9F1D-E7E8-94FB6D8CE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23475067-3CC5-ED99-9C5A-C2ABDF3A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AC980-A04E-F80A-2273-F76532EF8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62" y="372472"/>
            <a:ext cx="7608607" cy="918485"/>
          </a:xfrm>
        </p:spPr>
        <p:txBody>
          <a:bodyPr anchor="t">
            <a:normAutofit/>
          </a:bodyPr>
          <a:lstStyle/>
          <a:p>
            <a:r>
              <a:rPr lang="en-US" dirty="0" err="1">
                <a:latin typeface="Gill Sans MT Condensed" panose="020B0506020104020203" pitchFamily="34" charset="-18"/>
              </a:rPr>
              <a:t>Lipsa</a:t>
            </a:r>
            <a:r>
              <a:rPr lang="en-US" dirty="0">
                <a:latin typeface="Gill Sans MT Condensed" panose="020B0506020104020203" pitchFamily="34" charset="-18"/>
              </a:rPr>
              <a:t> </a:t>
            </a:r>
            <a:r>
              <a:rPr lang="en-US" dirty="0" err="1">
                <a:latin typeface="Gill Sans MT Condensed" panose="020B0506020104020203" pitchFamily="34" charset="-18"/>
              </a:rPr>
              <a:t>eticii</a:t>
            </a:r>
            <a:endParaRPr lang="ro-RO" dirty="0">
              <a:latin typeface="Gill Sans MT Condensed" panose="020B0506020104020203" pitchFamily="34" charset="-1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BE23AF-B2FD-9D35-DF84-52C76F3437E0}"/>
              </a:ext>
            </a:extLst>
          </p:cNvPr>
          <p:cNvSpPr txBox="1"/>
          <p:nvPr/>
        </p:nvSpPr>
        <p:spPr>
          <a:xfrm>
            <a:off x="418290" y="1663419"/>
            <a:ext cx="41634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ill Sans MT Condensed" panose="020B0506020104020203" pitchFamily="34" charset="-18"/>
              </a:rPr>
              <a:t>I</a:t>
            </a:r>
            <a:r>
              <a:rPr lang="ro-RO" sz="3000" dirty="0">
                <a:latin typeface="Gill Sans MT Condensed" panose="020B0506020104020203" pitchFamily="34" charset="-18"/>
              </a:rPr>
              <a:t>n absența unui cadru eti</a:t>
            </a:r>
            <a:r>
              <a:rPr lang="en-US" sz="3000" dirty="0">
                <a:latin typeface="Gill Sans MT Condensed" panose="020B0506020104020203" pitchFamily="34" charset="-18"/>
              </a:rPr>
              <a:t>c</a:t>
            </a:r>
            <a:r>
              <a:rPr lang="ro-RO" sz="3000" dirty="0">
                <a:latin typeface="Gill Sans MT Condensed" panose="020B0506020104020203" pitchFamily="34" charset="-18"/>
              </a:rPr>
              <a:t>, </a:t>
            </a:r>
            <a:r>
              <a:rPr lang="en-US" sz="3000" dirty="0" err="1">
                <a:latin typeface="Gill Sans MT Condensed" panose="020B0506020104020203" pitchFamily="34" charset="-18"/>
              </a:rPr>
              <a:t>dorinta</a:t>
            </a:r>
            <a:r>
              <a:rPr lang="ro-RO" sz="3000" dirty="0">
                <a:latin typeface="Gill Sans MT Condensed" panose="020B0506020104020203" pitchFamily="34" charset="-18"/>
              </a:rPr>
              <a:t> companiilor de a maximiza profitul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si</a:t>
            </a:r>
            <a:r>
              <a:rPr lang="en-US" sz="3000" dirty="0">
                <a:latin typeface="Gill Sans MT Condensed" panose="020B0506020104020203" pitchFamily="34" charset="-18"/>
              </a:rPr>
              <a:t> a </a:t>
            </a:r>
            <a:r>
              <a:rPr lang="en-US" sz="3000" dirty="0" err="1">
                <a:latin typeface="Gill Sans MT Condensed" panose="020B0506020104020203" pitchFamily="34" charset="-18"/>
              </a:rPr>
              <a:t>eficintiza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anumite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procese</a:t>
            </a:r>
            <a:r>
              <a:rPr lang="en-US" sz="3000" dirty="0">
                <a:latin typeface="Gill Sans MT Condensed" panose="020B0506020104020203" pitchFamily="34" charset="-18"/>
              </a:rPr>
              <a:t> interne</a:t>
            </a:r>
            <a:r>
              <a:rPr lang="ro-RO" sz="3000" dirty="0">
                <a:latin typeface="Gill Sans MT Condensed" panose="020B0506020104020203" pitchFamily="34" charset="-18"/>
              </a:rPr>
              <a:t> ar putea prevala</a:t>
            </a:r>
            <a:r>
              <a:rPr lang="en-US" sz="3000" dirty="0">
                <a:latin typeface="Gill Sans MT Condensed" panose="020B0506020104020203" pitchFamily="34" charset="-18"/>
              </a:rPr>
              <a:t> i</a:t>
            </a:r>
            <a:r>
              <a:rPr lang="ro-RO" sz="3000" dirty="0">
                <a:latin typeface="Gill Sans MT Condensed" panose="020B0506020104020203" pitchFamily="34" charset="-18"/>
              </a:rPr>
              <a:t>n detrimentul siguran</a:t>
            </a:r>
            <a:r>
              <a:rPr lang="en-US" sz="3000" dirty="0">
                <a:latin typeface="Gill Sans MT Condensed" panose="020B0506020104020203" pitchFamily="34" charset="-18"/>
              </a:rPr>
              <a:t>t</a:t>
            </a:r>
            <a:r>
              <a:rPr lang="ro-RO" sz="3000" dirty="0">
                <a:latin typeface="Gill Sans MT Condensed" panose="020B0506020104020203" pitchFamily="34" charset="-18"/>
              </a:rPr>
              <a:t>ei </a:t>
            </a:r>
            <a:r>
              <a:rPr lang="en-US" sz="3000" dirty="0">
                <a:latin typeface="Gill Sans MT Condensed" panose="020B0506020104020203" pitchFamily="34" charset="-18"/>
              </a:rPr>
              <a:t>s</a:t>
            </a:r>
            <a:r>
              <a:rPr lang="ro-RO" sz="3000" dirty="0">
                <a:latin typeface="Gill Sans MT Condensed" panose="020B0506020104020203" pitchFamily="34" charset="-18"/>
              </a:rPr>
              <a:t>i confiden</a:t>
            </a:r>
            <a:r>
              <a:rPr lang="en-US" sz="3000" dirty="0">
                <a:latin typeface="Gill Sans MT Condensed" panose="020B0506020104020203" pitchFamily="34" charset="-18"/>
              </a:rPr>
              <a:t>t</a:t>
            </a:r>
            <a:r>
              <a:rPr lang="ro-RO" sz="3000" dirty="0">
                <a:latin typeface="Gill Sans MT Condensed" panose="020B0506020104020203" pitchFamily="34" charset="-18"/>
              </a:rPr>
              <a:t>ialit</a:t>
            </a:r>
            <a:r>
              <a:rPr lang="en-US" sz="3000" dirty="0">
                <a:latin typeface="Gill Sans MT Condensed" panose="020B0506020104020203" pitchFamily="34" charset="-18"/>
              </a:rPr>
              <a:t>at</a:t>
            </a:r>
            <a:r>
              <a:rPr lang="ro-RO" sz="3000" dirty="0">
                <a:latin typeface="Gill Sans MT Condensed" panose="020B0506020104020203" pitchFamily="34" charset="-18"/>
              </a:rPr>
              <a:t>ii utilizatorilor</a:t>
            </a:r>
          </a:p>
        </p:txBody>
      </p:sp>
      <p:pic>
        <p:nvPicPr>
          <p:cNvPr id="10242" name="Picture 2" descr="Higher social class predicts increased unethical behavior - The  Journalist's Resource">
            <a:extLst>
              <a:ext uri="{FF2B5EF4-FFF2-40B4-BE49-F238E27FC236}">
                <a16:creationId xmlns:a16="http://schemas.microsoft.com/office/drawing/2014/main" id="{61FAE340-4C1E-7296-AF5B-43546E82B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058" y="623019"/>
            <a:ext cx="3366198" cy="201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Employee incentives can lead to unethical behavior | Today's Research by  Fortinberry Murray">
            <a:extLst>
              <a:ext uri="{FF2B5EF4-FFF2-40B4-BE49-F238E27FC236}">
                <a16:creationId xmlns:a16="http://schemas.microsoft.com/office/drawing/2014/main" id="{B94065E4-F629-E2EB-DA56-825D43BD5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448" y="3429000"/>
            <a:ext cx="2996415" cy="239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Accesul interzis">
            <a:extLst>
              <a:ext uri="{FF2B5EF4-FFF2-40B4-BE49-F238E27FC236}">
                <a16:creationId xmlns:a16="http://schemas.microsoft.com/office/drawing/2014/main" id="{88146D4B-FE86-14C8-E554-FCD7B8B71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143" y="2487869"/>
            <a:ext cx="1432280" cy="143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67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5B1072AE-5731-F02F-832D-075DA351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A354F-71F6-BBE3-531A-5A6EC20DC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92" y="337837"/>
            <a:ext cx="5925334" cy="772125"/>
          </a:xfrm>
        </p:spPr>
        <p:txBody>
          <a:bodyPr anchor="t">
            <a:normAutofit fontScale="90000"/>
          </a:bodyPr>
          <a:lstStyle/>
          <a:p>
            <a:r>
              <a:rPr lang="en-US" sz="6000" dirty="0">
                <a:latin typeface="Gill Sans MT Condensed" panose="020B0506020104020203" pitchFamily="34" charset="-18"/>
              </a:rPr>
              <a:t>Ce sunt </a:t>
            </a:r>
            <a:r>
              <a:rPr lang="en-US" sz="6000" dirty="0" err="1">
                <a:latin typeface="Gill Sans MT Condensed" panose="020B0506020104020203" pitchFamily="34" charset="-18"/>
              </a:rPr>
              <a:t>platformele</a:t>
            </a:r>
            <a:r>
              <a:rPr lang="en-US" sz="6000" dirty="0">
                <a:latin typeface="Gill Sans MT Condensed" panose="020B0506020104020203" pitchFamily="34" charset="-18"/>
              </a:rPr>
              <a:t> </a:t>
            </a:r>
            <a:r>
              <a:rPr lang="en-US" sz="6000" dirty="0" err="1">
                <a:latin typeface="Gill Sans MT Condensed" panose="020B0506020104020203" pitchFamily="34" charset="-18"/>
              </a:rPr>
              <a:t>digitale</a:t>
            </a:r>
            <a:r>
              <a:rPr lang="en-US" sz="6000" dirty="0">
                <a:latin typeface="Gill Sans MT Condensed" panose="020B0506020104020203" pitchFamily="34" charset="-18"/>
              </a:rPr>
              <a:t>?</a:t>
            </a:r>
            <a:endParaRPr lang="ro-RO" sz="6000" dirty="0">
              <a:latin typeface="Gill Sans MT" panose="020B0502020104020203" pitchFamily="34" charset="-1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6D3E1-FE5E-2F44-9763-6E7918AB8C23}"/>
              </a:ext>
            </a:extLst>
          </p:cNvPr>
          <p:cNvSpPr txBox="1"/>
          <p:nvPr/>
        </p:nvSpPr>
        <p:spPr>
          <a:xfrm>
            <a:off x="204282" y="2459504"/>
            <a:ext cx="6225701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 dirty="0">
                <a:latin typeface="Gill Sans MT Condensed"/>
              </a:rPr>
              <a:t>-o </a:t>
            </a:r>
            <a:r>
              <a:rPr lang="ro-RO" sz="3000" dirty="0">
                <a:latin typeface="Gill Sans MT Condensed"/>
              </a:rPr>
              <a:t>infrastructur</a:t>
            </a:r>
            <a:r>
              <a:rPr lang="en-US" sz="3000" dirty="0">
                <a:latin typeface="Gill Sans MT Condensed"/>
              </a:rPr>
              <a:t>a</a:t>
            </a:r>
            <a:r>
              <a:rPr lang="ro-RO" sz="3000" dirty="0">
                <a:latin typeface="Gill Sans MT Condensed"/>
              </a:rPr>
              <a:t> online </a:t>
            </a:r>
            <a:r>
              <a:rPr lang="en-US" sz="3000" dirty="0">
                <a:latin typeface="Gill Sans MT Condensed"/>
              </a:rPr>
              <a:t>care face </a:t>
            </a:r>
            <a:r>
              <a:rPr lang="ro-RO" sz="3000" dirty="0">
                <a:latin typeface="Gill Sans MT Condensed"/>
              </a:rPr>
              <a:t>interacțiunea,</a:t>
            </a:r>
            <a:r>
              <a:rPr lang="en-US" sz="3000" dirty="0">
                <a:latin typeface="Gill Sans MT Condensed"/>
              </a:rPr>
              <a:t> </a:t>
            </a:r>
            <a:r>
              <a:rPr lang="ro-RO" sz="3000" dirty="0">
                <a:latin typeface="Gill Sans MT Condensed"/>
              </a:rPr>
              <a:t>schimbul de informații și tranzacțiile între utilizatori</a:t>
            </a:r>
            <a:r>
              <a:rPr lang="en-US" sz="3000" dirty="0">
                <a:latin typeface="Gill Sans MT Condensed"/>
              </a:rPr>
              <a:t> </a:t>
            </a:r>
            <a:r>
              <a:rPr lang="ro-RO" sz="3000" dirty="0">
                <a:latin typeface="Gill Sans MT Condensed"/>
              </a:rPr>
              <a:t>și servicii digitale</a:t>
            </a:r>
            <a:r>
              <a:rPr lang="en-US" sz="3000" dirty="0">
                <a:latin typeface="Gill Sans MT Condensed"/>
              </a:rPr>
              <a:t> </a:t>
            </a:r>
            <a:r>
              <a:rPr lang="en-US" sz="3000" dirty="0" err="1">
                <a:latin typeface="Gill Sans MT Condensed"/>
              </a:rPr>
              <a:t>mai</a:t>
            </a:r>
            <a:r>
              <a:rPr lang="en-US" sz="3000" dirty="0">
                <a:latin typeface="Gill Sans MT Condensed"/>
              </a:rPr>
              <a:t> </a:t>
            </a:r>
            <a:r>
              <a:rPr lang="en-US" sz="3000" dirty="0" err="1">
                <a:latin typeface="Gill Sans MT Condensed"/>
              </a:rPr>
              <a:t>rapide</a:t>
            </a:r>
            <a:r>
              <a:rPr lang="en-US" sz="3000" dirty="0">
                <a:latin typeface="Gill Sans MT Condensed"/>
              </a:rPr>
              <a:t> </a:t>
            </a:r>
            <a:r>
              <a:rPr lang="en-US" sz="3000" dirty="0" err="1">
                <a:latin typeface="Gill Sans MT Condensed"/>
              </a:rPr>
              <a:t>si</a:t>
            </a:r>
            <a:r>
              <a:rPr lang="en-US" sz="3000" dirty="0">
                <a:latin typeface="Gill Sans MT Condensed"/>
              </a:rPr>
              <a:t> </a:t>
            </a:r>
            <a:r>
              <a:rPr lang="en-US" sz="3000" dirty="0" err="1">
                <a:latin typeface="Gill Sans MT Condensed"/>
              </a:rPr>
              <a:t>usoare</a:t>
            </a:r>
            <a:endParaRPr lang="en-US" dirty="0"/>
          </a:p>
          <a:p>
            <a:r>
              <a:rPr lang="en-US" sz="3000" dirty="0">
                <a:ea typeface="+mn-lt"/>
                <a:cs typeface="+mn-lt"/>
              </a:rPr>
              <a:t>-</a:t>
            </a:r>
            <a:r>
              <a:rPr lang="en-US" sz="3000" dirty="0" err="1">
                <a:latin typeface="Gill Sans MT Condensed"/>
              </a:rPr>
              <a:t>una</a:t>
            </a:r>
            <a:r>
              <a:rPr lang="en-US" sz="3000" dirty="0">
                <a:latin typeface="Gill Sans MT Condensed"/>
              </a:rPr>
              <a:t> </a:t>
            </a:r>
            <a:r>
              <a:rPr lang="en-US" sz="3000" dirty="0" err="1">
                <a:latin typeface="Gill Sans MT Condensed"/>
              </a:rPr>
              <a:t>dintre</a:t>
            </a:r>
            <a:r>
              <a:rPr lang="en-US" sz="3000" dirty="0">
                <a:latin typeface="Gill Sans MT Condensed"/>
              </a:rPr>
              <a:t> </a:t>
            </a:r>
            <a:r>
              <a:rPr lang="en-US" sz="3000" dirty="0" err="1">
                <a:latin typeface="Gill Sans MT Condensed"/>
              </a:rPr>
              <a:t>primele</a:t>
            </a:r>
            <a:r>
              <a:rPr lang="en-US" sz="3000" dirty="0">
                <a:latin typeface="Gill Sans MT Condensed"/>
              </a:rPr>
              <a:t> </a:t>
            </a:r>
            <a:r>
              <a:rPr lang="en-US" sz="3000" dirty="0" err="1">
                <a:latin typeface="Gill Sans MT Condensed"/>
              </a:rPr>
              <a:t>platforme</a:t>
            </a:r>
            <a:r>
              <a:rPr lang="en-US" sz="3000" dirty="0">
                <a:latin typeface="Gill Sans MT Condensed"/>
              </a:rPr>
              <a:t> </a:t>
            </a:r>
            <a:r>
              <a:rPr lang="en-US" sz="3000" dirty="0" err="1">
                <a:latin typeface="Gill Sans MT Condensed"/>
              </a:rPr>
              <a:t>digitale</a:t>
            </a:r>
            <a:r>
              <a:rPr lang="en-US" sz="3000" dirty="0">
                <a:latin typeface="Gill Sans MT Condensed"/>
              </a:rPr>
              <a:t> a </a:t>
            </a:r>
            <a:r>
              <a:rPr lang="en-US" sz="3000" dirty="0" err="1">
                <a:latin typeface="Gill Sans MT Condensed"/>
              </a:rPr>
              <a:t>fost</a:t>
            </a:r>
            <a:r>
              <a:rPr lang="en-US" sz="3000" dirty="0">
                <a:latin typeface="Gill Sans MT Condensed"/>
              </a:rPr>
              <a:t> ARPANET (</a:t>
            </a:r>
            <a:r>
              <a:rPr lang="en-US" sz="3000" dirty="0" err="1">
                <a:latin typeface="Gill Sans MT Condensed"/>
              </a:rPr>
              <a:t>folosita</a:t>
            </a:r>
            <a:r>
              <a:rPr lang="en-US" sz="3000" dirty="0">
                <a:latin typeface="Gill Sans MT Condensed"/>
              </a:rPr>
              <a:t> initial cu scop </a:t>
            </a:r>
            <a:r>
              <a:rPr lang="en-US" sz="3000" dirty="0" err="1">
                <a:latin typeface="Gill Sans MT Condensed"/>
              </a:rPr>
              <a:t>militar</a:t>
            </a:r>
            <a:r>
              <a:rPr lang="en-US" sz="3000" dirty="0">
                <a:latin typeface="Gill Sans MT Condensed"/>
              </a:rPr>
              <a:t>)</a:t>
            </a:r>
          </a:p>
          <a:p>
            <a:pPr marL="457200" indent="-457200">
              <a:buFontTx/>
              <a:buChar char="-"/>
            </a:pPr>
            <a:endParaRPr lang="en-US" sz="3000" dirty="0">
              <a:latin typeface="Gill Sans MT Condensed" panose="020B0506020104020203" pitchFamily="34" charset="-18"/>
            </a:endParaRPr>
          </a:p>
        </p:txBody>
      </p:sp>
      <p:pic>
        <p:nvPicPr>
          <p:cNvPr id="1030" name="Picture 6" descr="Digital Experience Platform DXP over CMS and CRM | E-SPIN Group">
            <a:extLst>
              <a:ext uri="{FF2B5EF4-FFF2-40B4-BE49-F238E27FC236}">
                <a16:creationId xmlns:a16="http://schemas.microsoft.com/office/drawing/2014/main" id="{630DC6BF-13CD-3D14-7D57-C2ED4C977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61" y="508090"/>
            <a:ext cx="5517388" cy="574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84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7BB52-72DE-0CFB-C93A-AA46C3DF7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99B72F91-4D4C-A76B-B074-D92FC331DC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1BFED8-56E4-D391-923F-2CB6E8D22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16" y="329948"/>
            <a:ext cx="5856052" cy="749031"/>
          </a:xfrm>
        </p:spPr>
        <p:txBody>
          <a:bodyPr anchor="t">
            <a:normAutofit fontScale="90000"/>
          </a:bodyPr>
          <a:lstStyle/>
          <a:p>
            <a:r>
              <a:rPr lang="en-US" err="1">
                <a:latin typeface="Gill Sans MT Condensed" panose="020B0506020104020203" pitchFamily="34" charset="-18"/>
              </a:rPr>
              <a:t>Categorii</a:t>
            </a:r>
            <a:r>
              <a:rPr lang="en-US">
                <a:latin typeface="Gill Sans MT Condensed" panose="020B0506020104020203" pitchFamily="34" charset="-18"/>
              </a:rPr>
              <a:t> de </a:t>
            </a:r>
            <a:r>
              <a:rPr lang="en-US" err="1">
                <a:latin typeface="Gill Sans MT Condensed" panose="020B0506020104020203" pitchFamily="34" charset="-18"/>
              </a:rPr>
              <a:t>platforme</a:t>
            </a:r>
            <a:r>
              <a:rPr lang="en-US">
                <a:latin typeface="Gill Sans MT Condensed" panose="020B0506020104020203" pitchFamily="34" charset="-18"/>
              </a:rPr>
              <a:t> </a:t>
            </a:r>
            <a:r>
              <a:rPr lang="en-US" err="1">
                <a:latin typeface="Gill Sans MT Condensed" panose="020B0506020104020203" pitchFamily="34" charset="-18"/>
              </a:rPr>
              <a:t>digitale</a:t>
            </a:r>
            <a:r>
              <a:rPr lang="en-US">
                <a:latin typeface="Gill Sans MT Condensed" panose="020B0506020104020203" pitchFamily="34" charset="-18"/>
              </a:rPr>
              <a:t> </a:t>
            </a:r>
            <a:endParaRPr lang="ro-RO">
              <a:latin typeface="Gill Sans MT Condensed" panose="020B0506020104020203" pitchFamily="34" charset="-1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05AB3-9CDC-076A-5C8A-1438AA2F5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5577" y="2441643"/>
            <a:ext cx="6610507" cy="1498059"/>
          </a:xfrm>
        </p:spPr>
        <p:txBody>
          <a:bodyPr anchor="b">
            <a:normAutofit/>
          </a:bodyPr>
          <a:lstStyle/>
          <a:p>
            <a:r>
              <a:rPr lang="en-US" b="1" err="1"/>
              <a:t>Aparitia</a:t>
            </a:r>
            <a:r>
              <a:rPr lang="en-US" b="1"/>
              <a:t> </a:t>
            </a:r>
            <a:r>
              <a:rPr lang="en-US" b="1" err="1"/>
              <a:t>acestor</a:t>
            </a:r>
            <a:r>
              <a:rPr lang="en-US" b="1"/>
              <a:t> </a:t>
            </a:r>
            <a:r>
              <a:rPr lang="en-US" b="1" err="1"/>
              <a:t>tipuri</a:t>
            </a:r>
            <a:r>
              <a:rPr lang="en-US" b="1"/>
              <a:t> de </a:t>
            </a:r>
            <a:r>
              <a:rPr lang="en-US" b="1" err="1"/>
              <a:t>platforme</a:t>
            </a:r>
            <a:r>
              <a:rPr lang="en-US" b="1"/>
              <a:t> a </a:t>
            </a:r>
            <a:r>
              <a:rPr lang="en-US" b="1" err="1"/>
              <a:t>dus</a:t>
            </a:r>
            <a:r>
              <a:rPr lang="en-US" b="1"/>
              <a:t> la </a:t>
            </a:r>
            <a:r>
              <a:rPr lang="en-US" b="1" err="1"/>
              <a:t>expanisunea</a:t>
            </a:r>
            <a:r>
              <a:rPr lang="en-US" b="1"/>
              <a:t> </a:t>
            </a:r>
            <a:r>
              <a:rPr lang="en-US" b="1" err="1"/>
              <a:t>mai</a:t>
            </a:r>
            <a:r>
              <a:rPr lang="en-US" b="1"/>
              <a:t> </a:t>
            </a:r>
            <a:r>
              <a:rPr lang="en-US" b="1" err="1"/>
              <a:t>rapida</a:t>
            </a:r>
            <a:r>
              <a:rPr lang="en-US" b="1"/>
              <a:t> a </a:t>
            </a:r>
            <a:r>
              <a:rPr lang="en-US" b="1" err="1"/>
              <a:t>tuturor</a:t>
            </a:r>
            <a:r>
              <a:rPr lang="en-US" b="1"/>
              <a:t> </a:t>
            </a:r>
            <a:r>
              <a:rPr lang="en-US" b="1" err="1"/>
              <a:t>companiilor</a:t>
            </a:r>
            <a:r>
              <a:rPr lang="en-US" b="1"/>
              <a:t> a </a:t>
            </a:r>
            <a:r>
              <a:rPr lang="en-US" b="1" err="1"/>
              <a:t>caror</a:t>
            </a:r>
            <a:r>
              <a:rPr lang="en-US" b="1"/>
              <a:t> </a:t>
            </a:r>
            <a:r>
              <a:rPr lang="en-US" b="1" err="1"/>
              <a:t>servicii</a:t>
            </a:r>
            <a:r>
              <a:rPr lang="en-US" b="1"/>
              <a:t> sunt </a:t>
            </a:r>
            <a:r>
              <a:rPr lang="en-US" b="1" err="1"/>
              <a:t>folosite</a:t>
            </a:r>
            <a:r>
              <a:rPr lang="en-US" b="1"/>
              <a:t> </a:t>
            </a:r>
            <a:r>
              <a:rPr lang="en-US" b="1" err="1"/>
              <a:t>zilnic</a:t>
            </a:r>
            <a:r>
              <a:rPr lang="en-US" b="1"/>
              <a:t>: Amazon, </a:t>
            </a:r>
            <a:r>
              <a:rPr lang="en-US" b="1" err="1"/>
              <a:t>pornind</a:t>
            </a:r>
            <a:r>
              <a:rPr lang="en-US" b="1"/>
              <a:t> ca </a:t>
            </a:r>
            <a:r>
              <a:rPr lang="en-US" b="1" err="1"/>
              <a:t>librarie</a:t>
            </a:r>
            <a:r>
              <a:rPr lang="en-US" b="1"/>
              <a:t> online in 1994, Facebook, PayPal</a:t>
            </a:r>
            <a:endParaRPr lang="ro-RO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6F8B6-5763-56E4-4068-2C062B3EB056}"/>
              </a:ext>
            </a:extLst>
          </p:cNvPr>
          <p:cNvSpPr txBox="1"/>
          <p:nvPr/>
        </p:nvSpPr>
        <p:spPr>
          <a:xfrm>
            <a:off x="145916" y="2234176"/>
            <a:ext cx="48346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Gill Sans MT Condensed" panose="020B0506020104020203" pitchFamily="34" charset="-18"/>
              </a:rPr>
              <a:t>-</a:t>
            </a:r>
            <a:r>
              <a:rPr lang="en-US" sz="3000" err="1">
                <a:latin typeface="Gill Sans MT Condensed" panose="020B0506020104020203" pitchFamily="34" charset="-18"/>
              </a:rPr>
              <a:t>Sociale</a:t>
            </a:r>
            <a:endParaRPr lang="en-US" sz="3000">
              <a:latin typeface="Gill Sans MT Condensed" panose="020B0506020104020203" pitchFamily="34" charset="-18"/>
            </a:endParaRPr>
          </a:p>
          <a:p>
            <a:r>
              <a:rPr lang="en-US" sz="3000">
                <a:latin typeface="Gill Sans MT Condensed" panose="020B0506020104020203" pitchFamily="34" charset="-18"/>
              </a:rPr>
              <a:t>-</a:t>
            </a:r>
            <a:r>
              <a:rPr lang="en-US" sz="3000" err="1">
                <a:latin typeface="Gill Sans MT Condensed" panose="020B0506020104020203" pitchFamily="34" charset="-18"/>
              </a:rPr>
              <a:t>Comert</a:t>
            </a:r>
            <a:r>
              <a:rPr lang="en-US" sz="3000">
                <a:latin typeface="Gill Sans MT Condensed" panose="020B0506020104020203" pitchFamily="34" charset="-18"/>
              </a:rPr>
              <a:t> digital</a:t>
            </a:r>
          </a:p>
          <a:p>
            <a:r>
              <a:rPr lang="en-US" sz="3000">
                <a:latin typeface="Gill Sans MT Condensed" panose="020B0506020104020203" pitchFamily="34" charset="-18"/>
              </a:rPr>
              <a:t>-</a:t>
            </a:r>
            <a:r>
              <a:rPr lang="en-US" sz="3000" err="1">
                <a:latin typeface="Gill Sans MT Condensed" panose="020B0506020104020203" pitchFamily="34" charset="-18"/>
              </a:rPr>
              <a:t>Creare</a:t>
            </a:r>
            <a:r>
              <a:rPr lang="en-US" sz="3000">
                <a:latin typeface="Gill Sans MT Condensed" panose="020B0506020104020203" pitchFamily="34" charset="-18"/>
              </a:rPr>
              <a:t> / </a:t>
            </a:r>
            <a:r>
              <a:rPr lang="en-US" sz="3000" err="1">
                <a:latin typeface="Gill Sans MT Condensed" panose="020B0506020104020203" pitchFamily="34" charset="-18"/>
              </a:rPr>
              <a:t>Distribuire</a:t>
            </a:r>
            <a:r>
              <a:rPr lang="en-US" sz="3000">
                <a:latin typeface="Gill Sans MT Condensed" panose="020B0506020104020203" pitchFamily="34" charset="-18"/>
              </a:rPr>
              <a:t> de </a:t>
            </a:r>
            <a:r>
              <a:rPr lang="en-US" sz="3000" err="1">
                <a:latin typeface="Gill Sans MT Condensed" panose="020B0506020104020203" pitchFamily="34" charset="-18"/>
              </a:rPr>
              <a:t>continut</a:t>
            </a:r>
            <a:endParaRPr lang="en-US" sz="3000">
              <a:latin typeface="Gill Sans MT Condensed" panose="020B0506020104020203" pitchFamily="34" charset="-18"/>
            </a:endParaRPr>
          </a:p>
          <a:p>
            <a:r>
              <a:rPr lang="en-US" sz="3000">
                <a:latin typeface="Gill Sans MT Condensed" panose="020B0506020104020203" pitchFamily="34" charset="-18"/>
              </a:rPr>
              <a:t>-</a:t>
            </a:r>
            <a:r>
              <a:rPr lang="en-US" sz="3000" err="1">
                <a:latin typeface="Gill Sans MT Condensed" panose="020B0506020104020203" pitchFamily="34" charset="-18"/>
              </a:rPr>
              <a:t>Servicii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financiare</a:t>
            </a:r>
            <a:endParaRPr lang="en-US" sz="3000">
              <a:latin typeface="Gill Sans MT Condensed" panose="020B0506020104020203" pitchFamily="34" charset="-18"/>
            </a:endParaRPr>
          </a:p>
          <a:p>
            <a:r>
              <a:rPr lang="en-US" sz="3000">
                <a:latin typeface="Gill Sans MT Condensed" panose="020B0506020104020203" pitchFamily="34" charset="-18"/>
              </a:rPr>
              <a:t>-</a:t>
            </a:r>
            <a:r>
              <a:rPr lang="en-US" sz="3000" err="1">
                <a:latin typeface="Gill Sans MT Condensed" panose="020B0506020104020203" pitchFamily="34" charset="-18"/>
              </a:rPr>
              <a:t>Servicii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educationale</a:t>
            </a:r>
            <a:endParaRPr lang="en-US" sz="3000">
              <a:latin typeface="Gill Sans MT Condensed" panose="020B0506020104020203" pitchFamily="34" charset="-18"/>
            </a:endParaRPr>
          </a:p>
          <a:p>
            <a:r>
              <a:rPr lang="en-US" sz="3000">
                <a:latin typeface="Gill Sans MT Condensed" panose="020B0506020104020203" pitchFamily="34" charset="-18"/>
              </a:rPr>
              <a:t>-</a:t>
            </a:r>
            <a:r>
              <a:rPr lang="en-US" sz="3000" err="1">
                <a:latin typeface="Gill Sans MT Condensed" panose="020B0506020104020203" pitchFamily="34" charset="-18"/>
              </a:rPr>
              <a:t>Motoare</a:t>
            </a:r>
            <a:r>
              <a:rPr lang="en-US" sz="3000">
                <a:latin typeface="Gill Sans MT Condensed" panose="020B0506020104020203" pitchFamily="34" charset="-18"/>
              </a:rPr>
              <a:t> de </a:t>
            </a:r>
            <a:r>
              <a:rPr lang="en-US" sz="3000" err="1">
                <a:latin typeface="Gill Sans MT Condensed" panose="020B0506020104020203" pitchFamily="34" charset="-18"/>
              </a:rPr>
              <a:t>cautare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si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asistenti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virtuali</a:t>
            </a:r>
            <a:endParaRPr lang="en-US" sz="3000">
              <a:latin typeface="Gill Sans MT Condensed" panose="020B050602010402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74077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D5E06-1636-3B45-EB94-049E2F546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CBCF6AF6-F51F-FC10-BBCE-C7719058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679EA9-CEAD-CA44-C698-CD3212970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191" y="394750"/>
            <a:ext cx="7399966" cy="918485"/>
          </a:xfrm>
        </p:spPr>
        <p:txBody>
          <a:bodyPr anchor="t">
            <a:normAutofit/>
          </a:bodyPr>
          <a:lstStyle/>
          <a:p>
            <a:r>
              <a:rPr lang="en-US" err="1">
                <a:latin typeface="Gill Sans MT Condensed" panose="020B0506020104020203" pitchFamily="34" charset="-18"/>
              </a:rPr>
              <a:t>Beneficii</a:t>
            </a:r>
            <a:r>
              <a:rPr lang="en-US">
                <a:latin typeface="Gill Sans MT Condensed" panose="020B0506020104020203" pitchFamily="34" charset="-18"/>
              </a:rPr>
              <a:t> / </a:t>
            </a:r>
            <a:r>
              <a:rPr lang="en-US" err="1">
                <a:latin typeface="Gill Sans MT Condensed" panose="020B0506020104020203" pitchFamily="34" charset="-18"/>
              </a:rPr>
              <a:t>Oportunitati</a:t>
            </a:r>
            <a:r>
              <a:rPr lang="en-US">
                <a:latin typeface="Gill Sans MT Condensed" panose="020B0506020104020203" pitchFamily="34" charset="-18"/>
              </a:rPr>
              <a:t> </a:t>
            </a:r>
            <a:r>
              <a:rPr lang="en-US" err="1">
                <a:latin typeface="Gill Sans MT Condensed" panose="020B0506020104020203" pitchFamily="34" charset="-18"/>
              </a:rPr>
              <a:t>oferite</a:t>
            </a:r>
            <a:endParaRPr lang="ro-RO">
              <a:latin typeface="Gill Sans MT Condensed" panose="020B0506020104020203" pitchFamily="34" charset="-1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56A57-175E-FFEE-030D-74D1C9B8BF32}"/>
              </a:ext>
            </a:extLst>
          </p:cNvPr>
          <p:cNvSpPr txBox="1"/>
          <p:nvPr/>
        </p:nvSpPr>
        <p:spPr>
          <a:xfrm>
            <a:off x="243191" y="1536970"/>
            <a:ext cx="99708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err="1">
                <a:latin typeface="Gill Sans MT Condensed" panose="020B0506020104020203" pitchFamily="34" charset="-18"/>
              </a:rPr>
              <a:t>Oportunitati</a:t>
            </a:r>
            <a:r>
              <a:rPr lang="en-US" sz="3000" b="1">
                <a:latin typeface="Gill Sans MT Condensed" panose="020B0506020104020203" pitchFamily="34" charset="-18"/>
              </a:rPr>
              <a:t> </a:t>
            </a:r>
            <a:r>
              <a:rPr lang="en-US" sz="3000" b="1" err="1">
                <a:latin typeface="Gill Sans MT Condensed" panose="020B0506020104020203" pitchFamily="34" charset="-18"/>
              </a:rPr>
              <a:t>economice</a:t>
            </a:r>
            <a:endParaRPr lang="en-US" sz="3000" b="1">
              <a:latin typeface="Gill Sans MT Condensed" panose="020B0506020104020203" pitchFamily="34" charset="-18"/>
            </a:endParaRPr>
          </a:p>
          <a:p>
            <a:r>
              <a:rPr lang="en-US" sz="3000">
                <a:latin typeface="Gill Sans MT Condensed" panose="020B0506020104020203" pitchFamily="34" charset="-18"/>
              </a:rPr>
              <a:t>-</a:t>
            </a:r>
            <a:r>
              <a:rPr lang="en-US" sz="3000" err="1">
                <a:latin typeface="Gill Sans MT Condensed" panose="020B0506020104020203" pitchFamily="34" charset="-18"/>
              </a:rPr>
              <a:t>relatiile</a:t>
            </a:r>
            <a:r>
              <a:rPr lang="en-US" sz="3000">
                <a:latin typeface="Gill Sans MT Condensed" panose="020B0506020104020203" pitchFamily="34" charset="-18"/>
              </a:rPr>
              <a:t> cu </a:t>
            </a:r>
            <a:r>
              <a:rPr lang="en-US" sz="3000" err="1">
                <a:latin typeface="Gill Sans MT Condensed" panose="020B0506020104020203" pitchFamily="34" charset="-18"/>
              </a:rPr>
              <a:t>clientii</a:t>
            </a:r>
            <a:r>
              <a:rPr lang="en-US" sz="3000">
                <a:latin typeface="Gill Sans MT Condensed" panose="020B0506020104020203" pitchFamily="34" charset="-18"/>
              </a:rPr>
              <a:t> sunt </a:t>
            </a:r>
            <a:r>
              <a:rPr lang="en-US" sz="3000" err="1">
                <a:latin typeface="Gill Sans MT Condensed" panose="020B0506020104020203" pitchFamily="34" charset="-18"/>
              </a:rPr>
              <a:t>imbunatatite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prin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posibilitatea</a:t>
            </a:r>
            <a:r>
              <a:rPr lang="en-US" sz="3000">
                <a:latin typeface="Gill Sans MT Condensed" panose="020B0506020104020203" pitchFamily="34" charset="-18"/>
              </a:rPr>
              <a:t> de a </a:t>
            </a:r>
            <a:r>
              <a:rPr lang="en-US" sz="3000" err="1">
                <a:latin typeface="Gill Sans MT Condensed" panose="020B0506020104020203" pitchFamily="34" charset="-18"/>
              </a:rPr>
              <a:t>oferi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informatii</a:t>
            </a:r>
            <a:r>
              <a:rPr lang="en-US" sz="3000">
                <a:latin typeface="Gill Sans MT Condensed" panose="020B0506020104020203" pitchFamily="34" charset="-18"/>
              </a:rPr>
              <a:t> pe tot </a:t>
            </a:r>
            <a:r>
              <a:rPr lang="en-US" sz="3000" err="1">
                <a:latin typeface="Gill Sans MT Condensed" panose="020B0506020104020203" pitchFamily="34" charset="-18"/>
              </a:rPr>
              <a:t>parcursul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procesului</a:t>
            </a:r>
            <a:r>
              <a:rPr lang="en-US" sz="3000">
                <a:latin typeface="Gill Sans MT Condensed" panose="020B0506020104020203" pitchFamily="34" charset="-18"/>
              </a:rPr>
              <a:t>,  cat </a:t>
            </a:r>
            <a:r>
              <a:rPr lang="en-US" sz="3000" err="1">
                <a:latin typeface="Gill Sans MT Condensed" panose="020B0506020104020203" pitchFamily="34" charset="-18"/>
              </a:rPr>
              <a:t>si</a:t>
            </a:r>
            <a:r>
              <a:rPr lang="en-US" sz="3000">
                <a:latin typeface="Gill Sans MT Condensed" panose="020B0506020104020203" pitchFamily="34" charset="-18"/>
              </a:rPr>
              <a:t> eventual support </a:t>
            </a:r>
            <a:r>
              <a:rPr lang="en-US" sz="3000" err="1">
                <a:latin typeface="Gill Sans MT Condensed" panose="020B0506020104020203" pitchFamily="34" charset="-18"/>
              </a:rPr>
              <a:t>dupa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livrare</a:t>
            </a:r>
            <a:endParaRPr lang="en-US" sz="3000">
              <a:latin typeface="Gill Sans MT Condensed" panose="020B0506020104020203" pitchFamily="34" charset="-18"/>
            </a:endParaRPr>
          </a:p>
          <a:p>
            <a:r>
              <a:rPr lang="en-US" sz="3000">
                <a:latin typeface="Gill Sans MT Condensed" panose="020B0506020104020203" pitchFamily="34" charset="-18"/>
              </a:rPr>
              <a:t>-</a:t>
            </a:r>
            <a:r>
              <a:rPr lang="en-US" sz="3000" err="1">
                <a:latin typeface="Gill Sans MT Condensed" panose="020B0506020104020203" pitchFamily="34" charset="-18"/>
              </a:rPr>
              <a:t>accesul</a:t>
            </a:r>
            <a:r>
              <a:rPr lang="en-US" sz="3000">
                <a:latin typeface="Gill Sans MT Condensed" panose="020B0506020104020203" pitchFamily="34" charset="-18"/>
              </a:rPr>
              <a:t> start-up-</a:t>
            </a:r>
            <a:r>
              <a:rPr lang="en-US" sz="3000" err="1">
                <a:latin typeface="Gill Sans MT Condensed" panose="020B0506020104020203" pitchFamily="34" charset="-18"/>
              </a:rPr>
              <a:t>urilor</a:t>
            </a:r>
            <a:r>
              <a:rPr lang="en-US" sz="3000">
                <a:latin typeface="Gill Sans MT Condensed" panose="020B0506020104020203" pitchFamily="34" charset="-18"/>
              </a:rPr>
              <a:t> la </a:t>
            </a:r>
            <a:r>
              <a:rPr lang="en-US" sz="3000" err="1">
                <a:latin typeface="Gill Sans MT Condensed" panose="020B0506020104020203" pitchFamily="34" charset="-18"/>
              </a:rPr>
              <a:t>pietele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internationale</a:t>
            </a:r>
            <a:r>
              <a:rPr lang="en-US" sz="3000">
                <a:latin typeface="Gill Sans MT Condensed" panose="020B0506020104020203" pitchFamily="34" charset="-18"/>
              </a:rPr>
              <a:t> e </a:t>
            </a:r>
            <a:r>
              <a:rPr lang="en-US" sz="3000" err="1">
                <a:latin typeface="Gill Sans MT Condensed" panose="020B0506020104020203" pitchFamily="34" charset="-18"/>
              </a:rPr>
              <a:t>mult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mai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facil</a:t>
            </a:r>
            <a:endParaRPr lang="en-US" sz="3000">
              <a:latin typeface="Gill Sans MT Condensed" panose="020B0506020104020203" pitchFamily="34" charset="-18"/>
            </a:endParaRPr>
          </a:p>
          <a:p>
            <a:r>
              <a:rPr lang="en-US" sz="3000">
                <a:latin typeface="Gill Sans MT Condensed" panose="020B0506020104020203" pitchFamily="34" charset="-18"/>
              </a:rPr>
              <a:t>-</a:t>
            </a:r>
            <a:r>
              <a:rPr lang="en-US" sz="3000" err="1">
                <a:latin typeface="Gill Sans MT Condensed" panose="020B0506020104020203" pitchFamily="34" charset="-18"/>
              </a:rPr>
              <a:t>aparitia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unor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modele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noi</a:t>
            </a:r>
            <a:r>
              <a:rPr lang="en-US" sz="3000">
                <a:latin typeface="Gill Sans MT Condensed" panose="020B0506020104020203" pitchFamily="34" charset="-18"/>
              </a:rPr>
              <a:t> de </a:t>
            </a:r>
            <a:r>
              <a:rPr lang="en-US" sz="3000" err="1">
                <a:latin typeface="Gill Sans MT Condensed" panose="020B0506020104020203" pitchFamily="34" charset="-18"/>
              </a:rPr>
              <a:t>afaceri</a:t>
            </a:r>
            <a:r>
              <a:rPr lang="en-US" sz="3000">
                <a:latin typeface="Gill Sans MT Condensed" panose="020B0506020104020203" pitchFamily="34" charset="-18"/>
              </a:rPr>
              <a:t> (e-commerce, freelancing)</a:t>
            </a:r>
          </a:p>
          <a:p>
            <a:endParaRPr lang="en-US" sz="3000">
              <a:latin typeface="Gill Sans MT Condensed" panose="020B0506020104020203" pitchFamily="34" charset="-18"/>
            </a:endParaRPr>
          </a:p>
          <a:p>
            <a:r>
              <a:rPr lang="en-US" sz="3000" b="1">
                <a:latin typeface="Gill Sans MT Condensed" panose="020B0506020104020203" pitchFamily="34" charset="-18"/>
              </a:rPr>
              <a:t>-Access la </a:t>
            </a:r>
            <a:r>
              <a:rPr lang="en-US" sz="3000" b="1" err="1">
                <a:latin typeface="Gill Sans MT Condensed" panose="020B0506020104020203" pitchFamily="34" charset="-18"/>
              </a:rPr>
              <a:t>informatii</a:t>
            </a:r>
            <a:endParaRPr lang="en-US" sz="3000" b="1">
              <a:latin typeface="Gill Sans MT Condensed" panose="020B0506020104020203" pitchFamily="34" charset="-18"/>
            </a:endParaRPr>
          </a:p>
          <a:p>
            <a:r>
              <a:rPr lang="en-US" sz="3000">
                <a:latin typeface="Gill Sans MT Condensed" panose="020B0506020104020203" pitchFamily="34" charset="-18"/>
              </a:rPr>
              <a:t>-access </a:t>
            </a:r>
            <a:r>
              <a:rPr lang="en-US" sz="3000" err="1">
                <a:latin typeface="Gill Sans MT Condensed" panose="020B0506020104020203" pitchFamily="34" charset="-18"/>
              </a:rPr>
              <a:t>continuu</a:t>
            </a:r>
            <a:r>
              <a:rPr lang="en-US" sz="3000">
                <a:latin typeface="Gill Sans MT Condensed" panose="020B0506020104020203" pitchFamily="34" charset="-18"/>
              </a:rPr>
              <a:t> la </a:t>
            </a:r>
            <a:r>
              <a:rPr lang="en-US" sz="3000" err="1">
                <a:latin typeface="Gill Sans MT Condensed" panose="020B0506020104020203" pitchFamily="34" charset="-18"/>
              </a:rPr>
              <a:t>resurese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educationale</a:t>
            </a:r>
            <a:r>
              <a:rPr lang="en-US" sz="3000">
                <a:latin typeface="Gill Sans MT Condensed" panose="020B0506020104020203" pitchFamily="34" charset="-18"/>
              </a:rPr>
              <a:t>, </a:t>
            </a:r>
            <a:r>
              <a:rPr lang="en-US" sz="3000" err="1">
                <a:latin typeface="Gill Sans MT Condensed" panose="020B0506020104020203" pitchFamily="34" charset="-18"/>
              </a:rPr>
              <a:t>stiri</a:t>
            </a:r>
            <a:r>
              <a:rPr lang="en-US" sz="3000">
                <a:latin typeface="Gill Sans MT Condensed" panose="020B0506020104020203" pitchFamily="34" charset="-18"/>
              </a:rPr>
              <a:t>, </a:t>
            </a:r>
            <a:r>
              <a:rPr lang="en-US" sz="3000" err="1">
                <a:latin typeface="Gill Sans MT Condensed" panose="020B0506020104020203" pitchFamily="34" charset="-18"/>
              </a:rPr>
              <a:t>produse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si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servicii</a:t>
            </a:r>
            <a:r>
              <a:rPr lang="en-US" sz="3000">
                <a:latin typeface="Gill Sans MT Condensed" panose="020B0506020104020203" pitchFamily="34" charset="-18"/>
              </a:rPr>
              <a:t> de </a:t>
            </a:r>
            <a:r>
              <a:rPr lang="en-US" sz="3000" err="1">
                <a:latin typeface="Gill Sans MT Condensed" panose="020B0506020104020203" pitchFamily="34" charset="-18"/>
              </a:rPr>
              <a:t>oriunde</a:t>
            </a:r>
            <a:endParaRPr lang="en-US" sz="3000">
              <a:latin typeface="Gill Sans MT Condensed" panose="020B0506020104020203" pitchFamily="34" charset="-18"/>
            </a:endParaRPr>
          </a:p>
          <a:p>
            <a:r>
              <a:rPr lang="en-US" sz="3000">
                <a:latin typeface="Gill Sans MT Condensed" panose="020B0506020104020203" pitchFamily="34" charset="-18"/>
              </a:rPr>
              <a:t>-un </a:t>
            </a:r>
            <a:r>
              <a:rPr lang="en-US" sz="3000" err="1">
                <a:latin typeface="Gill Sans MT Condensed" panose="020B0506020104020203" pitchFamily="34" charset="-18"/>
              </a:rPr>
              <a:t>numar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foarte</a:t>
            </a:r>
            <a:r>
              <a:rPr lang="en-US" sz="3000">
                <a:latin typeface="Gill Sans MT Condensed" panose="020B0506020104020203" pitchFamily="34" charset="-18"/>
              </a:rPr>
              <a:t> mare de </a:t>
            </a:r>
            <a:r>
              <a:rPr lang="en-US" sz="3000" err="1">
                <a:latin typeface="Gill Sans MT Condensed" panose="020B0506020104020203" pitchFamily="34" charset="-18"/>
              </a:rPr>
              <a:t>oameni</a:t>
            </a:r>
            <a:r>
              <a:rPr lang="en-US" sz="3000">
                <a:latin typeface="Gill Sans MT Condensed" panose="020B0506020104020203" pitchFamily="34" charset="-18"/>
              </a:rPr>
              <a:t> pot </a:t>
            </a:r>
            <a:r>
              <a:rPr lang="en-US" sz="3000" err="1">
                <a:latin typeface="Gill Sans MT Condensed" panose="020B0506020104020203" pitchFamily="34" charset="-18"/>
              </a:rPr>
              <a:t>avea</a:t>
            </a:r>
            <a:r>
              <a:rPr lang="en-US" sz="3000">
                <a:latin typeface="Gill Sans MT Condensed" panose="020B0506020104020203" pitchFamily="34" charset="-18"/>
              </a:rPr>
              <a:t> access la </a:t>
            </a:r>
            <a:r>
              <a:rPr lang="en-US" sz="3000" err="1">
                <a:latin typeface="Gill Sans MT Condensed" panose="020B0506020104020203" pitchFamily="34" charset="-18"/>
              </a:rPr>
              <a:t>anumite</a:t>
            </a:r>
            <a:r>
              <a:rPr lang="en-US" sz="3000">
                <a:latin typeface="Gill Sans MT Condensed" panose="020B0506020104020203" pitchFamily="34" charset="-18"/>
              </a:rPr>
              <a:t> </a:t>
            </a:r>
            <a:r>
              <a:rPr lang="en-US" sz="3000" err="1">
                <a:latin typeface="Gill Sans MT Condensed" panose="020B0506020104020203" pitchFamily="34" charset="-18"/>
              </a:rPr>
              <a:t>servicii</a:t>
            </a:r>
            <a:r>
              <a:rPr lang="en-US" sz="3000">
                <a:latin typeface="Gill Sans MT Condensed" panose="020B0506020104020203" pitchFamily="34" charset="-18"/>
              </a:rPr>
              <a:t> / </a:t>
            </a:r>
            <a:r>
              <a:rPr lang="en-US" sz="3000" err="1">
                <a:latin typeface="Gill Sans MT Condensed" panose="020B0506020104020203" pitchFamily="34" charset="-18"/>
              </a:rPr>
              <a:t>informatii</a:t>
            </a:r>
            <a:endParaRPr lang="ro-RO" sz="3000">
              <a:latin typeface="Gill Sans MT Condensed" panose="020B050602010402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2649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D477F-D366-9907-24CD-883C76BFB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EA6CF56A-046B-8D1B-0253-27671B686B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BDDC07-7D54-DC6C-EA82-A5F9C71B1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561" y="2424001"/>
            <a:ext cx="9637174" cy="1999701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Gill Sans MT Condensed"/>
              </a:rPr>
              <a:t>De </a:t>
            </a:r>
            <a:r>
              <a:rPr lang="en-US" dirty="0" err="1">
                <a:latin typeface="Gill Sans MT Condensed"/>
              </a:rPr>
              <a:t>ce</a:t>
            </a:r>
            <a:r>
              <a:rPr lang="en-US" dirty="0">
                <a:latin typeface="Gill Sans MT Condensed"/>
              </a:rPr>
              <a:t> </a:t>
            </a:r>
            <a:r>
              <a:rPr lang="en-US" dirty="0" err="1">
                <a:latin typeface="Gill Sans MT Condensed"/>
              </a:rPr>
              <a:t>folosesc</a:t>
            </a:r>
            <a:r>
              <a:rPr lang="en-US" dirty="0">
                <a:latin typeface="Gill Sans MT Condensed"/>
              </a:rPr>
              <a:t> </a:t>
            </a:r>
            <a:r>
              <a:rPr lang="en-US" dirty="0" err="1">
                <a:latin typeface="Gill Sans MT Condensed"/>
              </a:rPr>
              <a:t>oamenii</a:t>
            </a:r>
            <a:r>
              <a:rPr lang="en-US" dirty="0">
                <a:latin typeface="Gill Sans MT Condensed"/>
              </a:rPr>
              <a:t> </a:t>
            </a:r>
            <a:r>
              <a:rPr lang="en-US" dirty="0" err="1">
                <a:latin typeface="Gill Sans MT Condensed"/>
              </a:rPr>
              <a:t>internetul</a:t>
            </a:r>
            <a:r>
              <a:rPr lang="en-US" dirty="0">
                <a:latin typeface="Gill Sans MT Condensed"/>
              </a:rPr>
              <a:t>? (Conform </a:t>
            </a:r>
            <a:r>
              <a:rPr lang="en-US" dirty="0" err="1">
                <a:latin typeface="Gill Sans MT Condensed"/>
              </a:rPr>
              <a:t>Sondajelor</a:t>
            </a:r>
            <a:r>
              <a:rPr lang="en-US" dirty="0">
                <a:latin typeface="Gill Sans MT Condensed"/>
              </a:rPr>
              <a:t>)</a:t>
            </a:r>
            <a:endParaRPr lang="ro-RO" dirty="0">
              <a:latin typeface="Gill Sans MT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7267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D4270-C538-3911-B53F-CB983D2A6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850B7BA9-EDA4-1B83-35C8-FC6EC313CE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3" name="Picture 2" descr="A graph of information on a black background&#10;&#10;AI-generated content may be incorrect.">
            <a:extLst>
              <a:ext uri="{FF2B5EF4-FFF2-40B4-BE49-F238E27FC236}">
                <a16:creationId xmlns:a16="http://schemas.microsoft.com/office/drawing/2014/main" id="{F587628D-C69C-1FDE-689F-FDB17BD14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" y="773"/>
            <a:ext cx="12185820" cy="68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75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F11D6-71F6-685F-A860-C3DD18B76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D7A4707B-52F1-B011-D8E5-F946BE318E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627AB-BE00-B584-2B23-4250D1550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1696" y="2969757"/>
            <a:ext cx="7608607" cy="918485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Gill Sans MT Condensed" panose="020B0506020104020203" pitchFamily="34" charset="-18"/>
              </a:rPr>
              <a:t>Cati </a:t>
            </a:r>
            <a:r>
              <a:rPr lang="en-US" dirty="0" err="1">
                <a:latin typeface="Gill Sans MT Condensed" panose="020B0506020104020203" pitchFamily="34" charset="-18"/>
              </a:rPr>
              <a:t>oameni</a:t>
            </a:r>
            <a:r>
              <a:rPr lang="en-US" dirty="0">
                <a:latin typeface="Gill Sans MT Condensed" panose="020B0506020104020203" pitchFamily="34" charset="-18"/>
              </a:rPr>
              <a:t> </a:t>
            </a:r>
            <a:r>
              <a:rPr lang="en-US" dirty="0" err="1">
                <a:latin typeface="Gill Sans MT Condensed" panose="020B0506020104020203" pitchFamily="34" charset="-18"/>
              </a:rPr>
              <a:t>folosesc</a:t>
            </a:r>
            <a:r>
              <a:rPr lang="en-US" dirty="0">
                <a:latin typeface="Gill Sans MT Condensed" panose="020B0506020104020203" pitchFamily="34" charset="-18"/>
              </a:rPr>
              <a:t> </a:t>
            </a:r>
            <a:r>
              <a:rPr lang="en-US" dirty="0" err="1">
                <a:latin typeface="Gill Sans MT Condensed" panose="020B0506020104020203" pitchFamily="34" charset="-18"/>
              </a:rPr>
              <a:t>internetul</a:t>
            </a:r>
            <a:r>
              <a:rPr lang="en-US" dirty="0">
                <a:latin typeface="Gill Sans MT Condensed" panose="020B0506020104020203" pitchFamily="34" charset="-18"/>
              </a:rPr>
              <a:t>?</a:t>
            </a:r>
            <a:endParaRPr lang="ro-RO" dirty="0">
              <a:latin typeface="Gill Sans MT Condensed" panose="020B050602010402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3348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1D7EE-EB3E-7776-F5C6-7C102BE7B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B3E2EFF6-4533-3426-4A27-7E088ED509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3035458-30AA-8DC4-A67A-0DE0F5EBC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44400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13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40B13-7A49-288D-324B-02A3399C4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3E0EF519-936C-7009-78F4-A96B85E11D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44" r="1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C014F6-779D-ADAD-1B89-D5F708BC7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558" y="405729"/>
            <a:ext cx="7145887" cy="918485"/>
          </a:xfrm>
        </p:spPr>
        <p:txBody>
          <a:bodyPr anchor="t">
            <a:normAutofit fontScale="90000"/>
          </a:bodyPr>
          <a:lstStyle/>
          <a:p>
            <a:r>
              <a:rPr lang="en-US" dirty="0" err="1">
                <a:latin typeface="Gill Sans MT Condensed"/>
              </a:rPr>
              <a:t>Dezavantaje</a:t>
            </a:r>
            <a:r>
              <a:rPr lang="en-US" dirty="0">
                <a:latin typeface="Gill Sans MT Condensed"/>
              </a:rPr>
              <a:t> ale </a:t>
            </a:r>
            <a:r>
              <a:rPr lang="en-US" dirty="0" err="1">
                <a:latin typeface="Gill Sans MT Condensed"/>
              </a:rPr>
              <a:t>Platformelor</a:t>
            </a:r>
            <a:r>
              <a:rPr lang="en-US" dirty="0">
                <a:latin typeface="Gill Sans MT Condensed"/>
              </a:rPr>
              <a:t> </a:t>
            </a:r>
            <a:r>
              <a:rPr lang="en-US" dirty="0" err="1">
                <a:latin typeface="Gill Sans MT Condensed"/>
              </a:rPr>
              <a:t>Digitale</a:t>
            </a:r>
            <a:endParaRPr lang="en-US" dirty="0">
              <a:latin typeface="Gill Sans MT Condensed"/>
            </a:endParaRPr>
          </a:p>
        </p:txBody>
      </p:sp>
      <p:pic>
        <p:nvPicPr>
          <p:cNvPr id="6146" name="Picture 2" descr="Sad Faces Clip Art - Sad Face Emoji No Background Transparent PNG ...">
            <a:extLst>
              <a:ext uri="{FF2B5EF4-FFF2-40B4-BE49-F238E27FC236}">
                <a16:creationId xmlns:a16="http://schemas.microsoft.com/office/drawing/2014/main" id="{B9EA3484-D323-FF53-49BA-F54A2E4F3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587" y="435405"/>
            <a:ext cx="796887" cy="8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521181-81FE-6CAB-C7EC-FA315541C930}"/>
              </a:ext>
            </a:extLst>
          </p:cNvPr>
          <p:cNvSpPr txBox="1"/>
          <p:nvPr/>
        </p:nvSpPr>
        <p:spPr>
          <a:xfrm>
            <a:off x="301558" y="1848255"/>
            <a:ext cx="111381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ill Sans MT Condensed" panose="020B0506020104020203" pitchFamily="34" charset="-18"/>
              </a:rPr>
              <a:t>-</a:t>
            </a:r>
            <a:r>
              <a:rPr lang="en-US" sz="3000" dirty="0" err="1">
                <a:latin typeface="Gill Sans MT Condensed" panose="020B0506020104020203" pitchFamily="34" charset="-18"/>
              </a:rPr>
              <a:t>Probleme</a:t>
            </a:r>
            <a:r>
              <a:rPr lang="en-US" sz="3000" dirty="0">
                <a:latin typeface="Gill Sans MT Condensed" panose="020B0506020104020203" pitchFamily="34" charset="-18"/>
              </a:rPr>
              <a:t> de </a:t>
            </a:r>
            <a:r>
              <a:rPr lang="en-US" sz="3000" dirty="0" err="1">
                <a:latin typeface="Gill Sans MT Condensed" panose="020B0506020104020203" pitchFamily="34" charset="-18"/>
              </a:rPr>
              <a:t>securitate</a:t>
            </a:r>
            <a:r>
              <a:rPr lang="en-US" sz="3000" dirty="0">
                <a:latin typeface="Gill Sans MT Condensed" panose="020B0506020104020203" pitchFamily="34" charset="-18"/>
              </a:rPr>
              <a:t> a </a:t>
            </a:r>
            <a:r>
              <a:rPr lang="en-US" sz="3000" dirty="0" err="1">
                <a:latin typeface="Gill Sans MT Condensed" panose="020B0506020104020203" pitchFamily="34" charset="-18"/>
              </a:rPr>
              <a:t>datelor</a:t>
            </a:r>
            <a:r>
              <a:rPr lang="en-US" sz="3000" dirty="0">
                <a:latin typeface="Gill Sans MT Condensed" panose="020B0506020104020203" pitchFamily="34" charset="-18"/>
              </a:rPr>
              <a:t> / </a:t>
            </a:r>
            <a:r>
              <a:rPr lang="en-US" sz="3000" dirty="0" err="1">
                <a:latin typeface="Gill Sans MT Condensed" panose="020B0506020104020203" pitchFamily="34" charset="-18"/>
              </a:rPr>
              <a:t>confidentialitate</a:t>
            </a:r>
            <a:endParaRPr lang="en-US" sz="3000" dirty="0">
              <a:latin typeface="Gill Sans MT Condensed" panose="020B0506020104020203" pitchFamily="34" charset="-18"/>
            </a:endParaRPr>
          </a:p>
          <a:p>
            <a:r>
              <a:rPr lang="en-US" sz="3000" dirty="0">
                <a:latin typeface="Gill Sans MT Condensed" panose="020B0506020104020203" pitchFamily="34" charset="-18"/>
              </a:rPr>
              <a:t>-</a:t>
            </a:r>
            <a:r>
              <a:rPr lang="en-US" sz="3000" dirty="0" err="1">
                <a:latin typeface="Gill Sans MT Condensed" panose="020B0506020104020203" pitchFamily="34" charset="-18"/>
              </a:rPr>
              <a:t>Dezinformare</a:t>
            </a:r>
            <a:endParaRPr lang="en-US" sz="3000" dirty="0">
              <a:latin typeface="Gill Sans MT Condensed" panose="020B0506020104020203" pitchFamily="34" charset="-18"/>
            </a:endParaRPr>
          </a:p>
          <a:p>
            <a:r>
              <a:rPr lang="en-US" sz="3000" dirty="0">
                <a:latin typeface="Gill Sans MT Condensed" panose="020B0506020104020203" pitchFamily="34" charset="-18"/>
              </a:rPr>
              <a:t>-</a:t>
            </a:r>
            <a:r>
              <a:rPr lang="en-US" sz="3000" dirty="0" err="1">
                <a:latin typeface="Gill Sans MT Condensed" panose="020B0506020104020203" pitchFamily="34" charset="-18"/>
              </a:rPr>
              <a:t>Lipsa</a:t>
            </a:r>
            <a:r>
              <a:rPr lang="en-US" sz="3000" dirty="0">
                <a:latin typeface="Gill Sans MT Condensed" panose="020B0506020104020203" pitchFamily="34" charset="-18"/>
              </a:rPr>
              <a:t> de </a:t>
            </a:r>
            <a:r>
              <a:rPr lang="en-US" sz="3000" dirty="0" err="1">
                <a:latin typeface="Gill Sans MT Condensed" panose="020B0506020104020203" pitchFamily="34" charset="-18"/>
              </a:rPr>
              <a:t>interactiune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umana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si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adictia</a:t>
            </a:r>
            <a:r>
              <a:rPr lang="en-US" sz="3000" dirty="0">
                <a:latin typeface="Gill Sans MT Condensed" panose="020B0506020104020203" pitchFamily="34" charset="-18"/>
              </a:rPr>
              <a:t> de </a:t>
            </a:r>
            <a:r>
              <a:rPr lang="en-US" sz="3000" dirty="0" err="1">
                <a:latin typeface="Gill Sans MT Condensed" panose="020B0506020104020203" pitchFamily="34" charset="-18"/>
              </a:rPr>
              <a:t>platformele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sociale</a:t>
            </a:r>
            <a:endParaRPr lang="en-US" sz="3000" dirty="0">
              <a:latin typeface="Gill Sans MT Condensed" panose="020B0506020104020203" pitchFamily="34" charset="-18"/>
            </a:endParaRPr>
          </a:p>
          <a:p>
            <a:r>
              <a:rPr lang="en-US" sz="3000" dirty="0">
                <a:latin typeface="Gill Sans MT Condensed" panose="020B0506020104020203" pitchFamily="34" charset="-18"/>
              </a:rPr>
              <a:t>-</a:t>
            </a:r>
            <a:r>
              <a:rPr lang="en-US" sz="3000" dirty="0" err="1">
                <a:latin typeface="Gill Sans MT Condensed" panose="020B0506020104020203" pitchFamily="34" charset="-18"/>
              </a:rPr>
              <a:t>Dependenta</a:t>
            </a:r>
            <a:r>
              <a:rPr lang="en-US" sz="3000" dirty="0">
                <a:latin typeface="Gill Sans MT Condensed" panose="020B0506020104020203" pitchFamily="34" charset="-18"/>
              </a:rPr>
              <a:t> de </a:t>
            </a:r>
            <a:r>
              <a:rPr lang="en-US" sz="3000" dirty="0" err="1">
                <a:latin typeface="Gill Sans MT Condensed" panose="020B0506020104020203" pitchFamily="34" charset="-18"/>
              </a:rPr>
              <a:t>serviciile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acestor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platforme</a:t>
            </a:r>
            <a:r>
              <a:rPr lang="en-US" sz="3000" dirty="0">
                <a:latin typeface="Gill Sans MT Condensed" panose="020B0506020104020203" pitchFamily="34" charset="-18"/>
              </a:rPr>
              <a:t> (in </a:t>
            </a:r>
            <a:r>
              <a:rPr lang="en-US" sz="3000" dirty="0" err="1">
                <a:latin typeface="Gill Sans MT Condensed" panose="020B0506020104020203" pitchFamily="34" charset="-18"/>
              </a:rPr>
              <a:t>caz</a:t>
            </a:r>
            <a:r>
              <a:rPr lang="en-US" sz="3000" dirty="0">
                <a:latin typeface="Gill Sans MT Condensed" panose="020B0506020104020203" pitchFamily="34" charset="-18"/>
              </a:rPr>
              <a:t> de </a:t>
            </a:r>
            <a:r>
              <a:rPr lang="en-US" sz="3000" dirty="0" err="1">
                <a:latin typeface="Gill Sans MT Condensed" panose="020B0506020104020203" pitchFamily="34" charset="-18"/>
              </a:rPr>
              <a:t>probleme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tehnice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anumite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servicii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ar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putea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sa</a:t>
            </a:r>
            <a:r>
              <a:rPr lang="en-US" sz="3000" dirty="0">
                <a:latin typeface="Gill Sans MT Condensed" panose="020B0506020104020203" pitchFamily="34" charset="-18"/>
              </a:rPr>
              <a:t> nu </a:t>
            </a:r>
            <a:r>
              <a:rPr lang="en-US" sz="3000" dirty="0" err="1">
                <a:latin typeface="Gill Sans MT Condensed" panose="020B0506020104020203" pitchFamily="34" charset="-18"/>
              </a:rPr>
              <a:t>funcitoneze</a:t>
            </a:r>
            <a:r>
              <a:rPr lang="en-US" sz="3000" dirty="0">
                <a:latin typeface="Gill Sans MT Condensed" panose="020B0506020104020203" pitchFamily="34" charset="-18"/>
              </a:rPr>
              <a:t>, </a:t>
            </a:r>
            <a:r>
              <a:rPr lang="en-US" sz="3000" dirty="0" err="1">
                <a:latin typeface="Gill Sans MT Condensed" panose="020B0506020104020203" pitchFamily="34" charset="-18"/>
              </a:rPr>
              <a:t>anumite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grupe</a:t>
            </a:r>
            <a:r>
              <a:rPr lang="en-US" sz="3000" dirty="0">
                <a:latin typeface="Gill Sans MT Condensed" panose="020B0506020104020203" pitchFamily="34" charset="-18"/>
              </a:rPr>
              <a:t> de </a:t>
            </a:r>
            <a:r>
              <a:rPr lang="en-US" sz="3000" dirty="0" err="1">
                <a:latin typeface="Gill Sans MT Condensed" panose="020B0506020104020203" pitchFamily="34" charset="-18"/>
              </a:rPr>
              <a:t>persoane</a:t>
            </a:r>
            <a:r>
              <a:rPr lang="en-US" sz="3000" dirty="0">
                <a:latin typeface="Gill Sans MT Condensed" panose="020B0506020104020203" pitchFamily="34" charset="-18"/>
              </a:rPr>
              <a:t> nu </a:t>
            </a:r>
            <a:r>
              <a:rPr lang="en-US" sz="3000" dirty="0" err="1">
                <a:latin typeface="Gill Sans MT Condensed" panose="020B0506020104020203" pitchFamily="34" charset="-18"/>
              </a:rPr>
              <a:t>stiu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sa</a:t>
            </a:r>
            <a:r>
              <a:rPr lang="en-US" sz="3000" dirty="0">
                <a:latin typeface="Gill Sans MT Condensed" panose="020B0506020104020203" pitchFamily="34" charset="-18"/>
              </a:rPr>
              <a:t> le </a:t>
            </a:r>
            <a:r>
              <a:rPr lang="en-US" sz="3000" dirty="0" err="1">
                <a:latin typeface="Gill Sans MT Condensed" panose="020B0506020104020203" pitchFamily="34" charset="-18"/>
              </a:rPr>
              <a:t>foloseasca</a:t>
            </a:r>
            <a:r>
              <a:rPr lang="en-US" sz="3000" dirty="0">
                <a:latin typeface="Gill Sans MT Condensed" panose="020B0506020104020203" pitchFamily="34" charset="-18"/>
              </a:rPr>
              <a:t>)</a:t>
            </a:r>
          </a:p>
          <a:p>
            <a:r>
              <a:rPr lang="en-US" sz="3000" dirty="0">
                <a:latin typeface="Gill Sans MT Condensed" panose="020B0506020104020203" pitchFamily="34" charset="-18"/>
              </a:rPr>
              <a:t>-</a:t>
            </a:r>
            <a:r>
              <a:rPr lang="en-US" sz="3000" dirty="0" err="1">
                <a:latin typeface="Gill Sans MT Condensed" panose="020B0506020104020203" pitchFamily="34" charset="-18"/>
              </a:rPr>
              <a:t>Continutul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platformelor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sociale</a:t>
            </a:r>
            <a:r>
              <a:rPr lang="en-US" sz="3000" dirty="0">
                <a:latin typeface="Gill Sans MT Condensed" panose="020B0506020104020203" pitchFamily="34" charset="-18"/>
              </a:rPr>
              <a:t> </a:t>
            </a:r>
            <a:r>
              <a:rPr lang="en-US" sz="3000" dirty="0" err="1">
                <a:latin typeface="Gill Sans MT Condensed" panose="020B0506020104020203" pitchFamily="34" charset="-18"/>
              </a:rPr>
              <a:t>depinde</a:t>
            </a:r>
            <a:r>
              <a:rPr lang="en-US" sz="3000" dirty="0">
                <a:latin typeface="Gill Sans MT Condensed" panose="020B0506020104020203" pitchFamily="34" charset="-18"/>
              </a:rPr>
              <a:t> de </a:t>
            </a:r>
            <a:r>
              <a:rPr lang="en-US" sz="3000" dirty="0" err="1">
                <a:latin typeface="Gill Sans MT Condensed" panose="020B0506020104020203" pitchFamily="34" charset="-18"/>
              </a:rPr>
              <a:t>algoritmul</a:t>
            </a:r>
            <a:r>
              <a:rPr lang="en-US" sz="3000" dirty="0">
                <a:latin typeface="Gill Sans MT Condensed" panose="020B0506020104020203" pitchFamily="34" charset="-18"/>
              </a:rPr>
              <a:t> de </a:t>
            </a:r>
            <a:r>
              <a:rPr lang="en-US" sz="3000" dirty="0" err="1">
                <a:latin typeface="Gill Sans MT Condensed" panose="020B0506020104020203" pitchFamily="34" charset="-18"/>
              </a:rPr>
              <a:t>recomandare</a:t>
            </a:r>
            <a:r>
              <a:rPr lang="en-US" sz="3000" dirty="0">
                <a:latin typeface="Gill Sans MT Condensed" panose="020B0506020104020203" pitchFamily="34" charset="-18"/>
              </a:rPr>
              <a:t> (care </a:t>
            </a:r>
            <a:r>
              <a:rPr lang="en-US" sz="3000" dirty="0" err="1">
                <a:latin typeface="Gill Sans MT Condensed" panose="020B0506020104020203" pitchFamily="34" charset="-18"/>
              </a:rPr>
              <a:t>poate</a:t>
            </a:r>
            <a:r>
              <a:rPr lang="en-US" sz="3000" dirty="0">
                <a:latin typeface="Gill Sans MT Condensed" panose="020B0506020104020203" pitchFamily="34" charset="-18"/>
              </a:rPr>
              <a:t> fi </a:t>
            </a:r>
            <a:r>
              <a:rPr lang="en-US" sz="3000" dirty="0" err="1">
                <a:latin typeface="Gill Sans MT Condensed" panose="020B0506020104020203" pitchFamily="34" charset="-18"/>
              </a:rPr>
              <a:t>influentat</a:t>
            </a:r>
            <a:r>
              <a:rPr lang="en-US" sz="3000" dirty="0">
                <a:latin typeface="Gill Sans MT Condensed" panose="020B0506020104020203" pitchFamily="34" charset="-18"/>
              </a:rPr>
              <a:t> de cine le </a:t>
            </a:r>
            <a:r>
              <a:rPr lang="en-US" sz="3000" dirty="0" err="1">
                <a:latin typeface="Gill Sans MT Condensed" panose="020B0506020104020203" pitchFamily="34" charset="-18"/>
              </a:rPr>
              <a:t>detine</a:t>
            </a:r>
            <a:r>
              <a:rPr lang="en-US" sz="3000" dirty="0">
                <a:latin typeface="Gill Sans MT Condensed" panose="020B0506020104020203" pitchFamily="34" charset="-18"/>
              </a:rPr>
              <a:t>)</a:t>
            </a:r>
          </a:p>
          <a:p>
            <a:r>
              <a:rPr lang="en-US" sz="3000" dirty="0">
                <a:latin typeface="Gill Sans MT Condensed" panose="020B0506020104020203" pitchFamily="34" charset="-18"/>
              </a:rPr>
              <a:t>-</a:t>
            </a:r>
            <a:r>
              <a:rPr lang="en-US" sz="3000" dirty="0" err="1">
                <a:latin typeface="Gill Sans MT Condensed" panose="020B0506020104020203" pitchFamily="34" charset="-18"/>
              </a:rPr>
              <a:t>Cyberbulling</a:t>
            </a:r>
            <a:endParaRPr lang="en-US" sz="3000" dirty="0">
              <a:latin typeface="Gill Sans MT Condensed" panose="020B050602010402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46336729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B140768E446A45BC9AB55E3D65159A" ma:contentTypeVersion="12" ma:contentTypeDescription="Create a new document." ma:contentTypeScope="" ma:versionID="b5920853e89247f5292b81d0e7ba1cc2">
  <xsd:schema xmlns:xsd="http://www.w3.org/2001/XMLSchema" xmlns:xs="http://www.w3.org/2001/XMLSchema" xmlns:p="http://schemas.microsoft.com/office/2006/metadata/properties" xmlns:ns3="e4e39a26-1d8e-4bb0-9cd1-be596d5f816d" xmlns:ns4="9ebb264c-e272-4dca-a86a-32bfb51a623b" targetNamespace="http://schemas.microsoft.com/office/2006/metadata/properties" ma:root="true" ma:fieldsID="1440f1d18482da9dd915e982beb2e303" ns3:_="" ns4:_="">
    <xsd:import namespace="e4e39a26-1d8e-4bb0-9cd1-be596d5f816d"/>
    <xsd:import namespace="9ebb264c-e272-4dca-a86a-32bfb51a623b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39a26-1d8e-4bb0-9cd1-be596d5f816d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bb264c-e272-4dca-a86a-32bfb51a623b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e39a26-1d8e-4bb0-9cd1-be596d5f816d" xsi:nil="true"/>
  </documentManagement>
</p:properties>
</file>

<file path=customXml/itemProps1.xml><?xml version="1.0" encoding="utf-8"?>
<ds:datastoreItem xmlns:ds="http://schemas.openxmlformats.org/officeDocument/2006/customXml" ds:itemID="{440FCE40-BA33-4303-A9E4-EBD857524A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39a26-1d8e-4bb0-9cd1-be596d5f816d"/>
    <ds:schemaRef ds:uri="9ebb264c-e272-4dca-a86a-32bfb51a62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3F8975-4EDA-4D6E-95EA-A82E50F0D6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63C717-4D10-46ED-83D4-365CA8DF6A5E}">
  <ds:schemaRefs>
    <ds:schemaRef ds:uri="http://schemas.microsoft.com/office/infopath/2007/PartnerControls"/>
    <ds:schemaRef ds:uri="http://purl.org/dc/dcmitype/"/>
    <ds:schemaRef ds:uri="9ebb264c-e272-4dca-a86a-32bfb51a623b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e4e39a26-1d8e-4bb0-9cd1-be596d5f816d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443</Words>
  <Application>Microsoft Office PowerPoint</Application>
  <PresentationFormat>Widescreen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Bierstadt</vt:lpstr>
      <vt:lpstr>Gill Sans MT</vt:lpstr>
      <vt:lpstr>Gill Sans MT Condensed</vt:lpstr>
      <vt:lpstr>Now Bold</vt:lpstr>
      <vt:lpstr>GestaltVTI</vt:lpstr>
      <vt:lpstr>Concepte cheie</vt:lpstr>
      <vt:lpstr>Ce sunt platformele digitale?</vt:lpstr>
      <vt:lpstr>Categorii de platforme digitale </vt:lpstr>
      <vt:lpstr>Beneficii / Oportunitati oferite</vt:lpstr>
      <vt:lpstr>De ce folosesc oamenii internetul? (Conform Sondajelor)</vt:lpstr>
      <vt:lpstr>PowerPoint Presentation</vt:lpstr>
      <vt:lpstr>Cati oameni folosesc internetul?</vt:lpstr>
      <vt:lpstr>PowerPoint Presentation</vt:lpstr>
      <vt:lpstr>Dezavantaje ale Platformelor Digitale</vt:lpstr>
      <vt:lpstr>PowerPoint Presentation</vt:lpstr>
      <vt:lpstr>PowerPoint Presentation</vt:lpstr>
      <vt:lpstr>PowerPoint Presentation</vt:lpstr>
      <vt:lpstr>PowerPoint Presentation</vt:lpstr>
      <vt:lpstr>Solutia:</vt:lpstr>
      <vt:lpstr>Etica in contextul lumii digitale</vt:lpstr>
      <vt:lpstr>Lipsa eticii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SERGIU-RAREŞ GOIAN</dc:creator>
  <cp:lastModifiedBy>SERGIU-RAREŞ GOIAN</cp:lastModifiedBy>
  <cp:revision>3</cp:revision>
  <dcterms:created xsi:type="dcterms:W3CDTF">2025-03-10T13:35:38Z</dcterms:created>
  <dcterms:modified xsi:type="dcterms:W3CDTF">2025-03-11T09:03:43Z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0x010100B3B140768E446A45BC9AB55E3D65159A</vt:lpwstr>
  </property>
</Properties>
</file>