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68" r:id="rId5"/>
    <p:sldId id="279" r:id="rId6"/>
    <p:sldId id="280" r:id="rId7"/>
    <p:sldId id="281" r:id="rId8"/>
    <p:sldId id="284" r:id="rId9"/>
    <p:sldId id="285" r:id="rId10"/>
    <p:sldId id="282" r:id="rId11"/>
    <p:sldId id="283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F4B6-AC26-95F2-3257-1112021B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Concepte</a:t>
            </a:r>
            <a:r>
              <a:rPr lang="en-US"/>
              <a:t> </a:t>
            </a:r>
            <a:r>
              <a:rPr lang="en-US" err="1"/>
              <a:t>cheie</a:t>
            </a:r>
            <a:endParaRPr lang="en-US"/>
          </a:p>
        </p:txBody>
      </p:sp>
      <p:pic>
        <p:nvPicPr>
          <p:cNvPr id="3" name="Picture 2" descr="A person holding a sign&#10;&#10;AI-generated content may be incorrect.">
            <a:extLst>
              <a:ext uri="{FF2B5EF4-FFF2-40B4-BE49-F238E27FC236}">
                <a16:creationId xmlns:a16="http://schemas.microsoft.com/office/drawing/2014/main" id="{4B83465F-F8AD-211D-0376-588F12FA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9443-31F6-4B8B-8223-8A48CCE1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E0049D4-4AAE-26AD-534D-7A5FFE00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7E39402-F7FD-55D3-AC61-4B62617E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774A4-3F08-968D-E6CF-C4F0C187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20B8134-506B-4B2E-C4AD-12E91425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57348-A805-08EC-151D-2E63D9CB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74" y="382199"/>
            <a:ext cx="1560457" cy="91848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Gill Sans MT Condensed" panose="020B0506020104020203" pitchFamily="34" charset="-18"/>
              </a:rPr>
              <a:t>Solutia: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F080-A06E-2DF6-F3A6-EB64CC21226C}"/>
              </a:ext>
            </a:extLst>
          </p:cNvPr>
          <p:cNvSpPr txBox="1"/>
          <p:nvPr/>
        </p:nvSpPr>
        <p:spPr>
          <a:xfrm>
            <a:off x="385074" y="1536970"/>
            <a:ext cx="49359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Gill Sans MT Condensed" panose="020B0506020104020203" pitchFamily="34" charset="-18"/>
              </a:rPr>
              <a:t>Respectarea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unu</a:t>
            </a:r>
            <a:r>
              <a:rPr lang="ro-RO" sz="3000" dirty="0">
                <a:latin typeface="Gill Sans MT Condensed" panose="020B0506020104020203" pitchFamily="34" charset="-18"/>
              </a:rPr>
              <a:t>i cadru etic clar, care s</a:t>
            </a:r>
            <a:r>
              <a:rPr lang="en-US" sz="3000" dirty="0">
                <a:latin typeface="Gill Sans MT Condensed" panose="020B0506020104020203" pitchFamily="34" charset="-18"/>
              </a:rPr>
              <a:t>a</a:t>
            </a:r>
            <a:r>
              <a:rPr lang="ro-RO" sz="3000" dirty="0">
                <a:latin typeface="Gill Sans MT Condensed" panose="020B0506020104020203" pitchFamily="34" charset="-18"/>
              </a:rPr>
              <a:t> asigure protecția </a:t>
            </a:r>
            <a:r>
              <a:rPr lang="en-US" sz="3000" dirty="0" err="1">
                <a:latin typeface="Gill Sans MT Condensed" panose="020B0506020104020203" pitchFamily="34" charset="-18"/>
              </a:rPr>
              <a:t>confidentialitatii</a:t>
            </a:r>
            <a:r>
              <a:rPr lang="ro-RO" sz="3000" dirty="0">
                <a:latin typeface="Gill Sans MT Condensed" panose="020B0506020104020203" pitchFamily="34" charset="-18"/>
              </a:rPr>
              <a:t> datelor, combaterea dezinform</a:t>
            </a:r>
            <a:r>
              <a:rPr lang="en-US" sz="3000" dirty="0">
                <a:latin typeface="Gill Sans MT Condensed" panose="020B0506020104020203" pitchFamily="34" charset="-18"/>
              </a:rPr>
              <a:t>a</a:t>
            </a:r>
            <a:r>
              <a:rPr lang="ro-RO" sz="3000" dirty="0">
                <a:latin typeface="Gill Sans MT Condensed" panose="020B0506020104020203" pitchFamily="34" charset="-18"/>
              </a:rPr>
              <a:t>rii, accesibilitatea serviciilor pentru toate categoriile de utilizatori, transparen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a algoritmilor de recomandare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</a:t>
            </a:r>
            <a:r>
              <a:rPr lang="en-US" sz="3000" dirty="0" err="1">
                <a:latin typeface="Gill Sans MT Condensed" panose="020B0506020104020203" pitchFamily="34" charset="-18"/>
              </a:rPr>
              <a:t>masuri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stricte</a:t>
            </a:r>
            <a:r>
              <a:rPr lang="ro-RO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pentru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combate</a:t>
            </a:r>
            <a:r>
              <a:rPr lang="ro-RO" sz="3000" dirty="0">
                <a:latin typeface="Gill Sans MT Condensed" panose="020B0506020104020203" pitchFamily="34" charset="-18"/>
              </a:rPr>
              <a:t> cyberbullying-ul</a:t>
            </a:r>
          </a:p>
        </p:txBody>
      </p:sp>
      <p:pic>
        <p:nvPicPr>
          <p:cNvPr id="8194" name="Picture 2" descr="Free Vector | Business ethics illustration">
            <a:extLst>
              <a:ext uri="{FF2B5EF4-FFF2-40B4-BE49-F238E27FC236}">
                <a16:creationId xmlns:a16="http://schemas.microsoft.com/office/drawing/2014/main" id="{98C78F26-775F-63FB-3909-B8C43C0E1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9318"/>
            <a:ext cx="5059364" cy="505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9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FCA26-C317-20FB-A9FA-27C84471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4BCF3E9-0BFF-F399-07C8-7E4B5692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FE415-2926-6C6B-9CB4-A74F192153B1}"/>
              </a:ext>
            </a:extLst>
          </p:cNvPr>
          <p:cNvSpPr txBox="1"/>
          <p:nvPr/>
        </p:nvSpPr>
        <p:spPr>
          <a:xfrm>
            <a:off x="489876" y="1682873"/>
            <a:ext cx="4021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I</a:t>
            </a:r>
            <a:r>
              <a:rPr lang="ro-RO" sz="3000" dirty="0">
                <a:latin typeface="Gill Sans MT Condensed" panose="020B0506020104020203" pitchFamily="34" charset="-18"/>
              </a:rPr>
              <a:t>n </a:t>
            </a:r>
            <a:r>
              <a:rPr lang="en-US" sz="3000" dirty="0" err="1">
                <a:latin typeface="Gill Sans MT Condensed" panose="020B0506020104020203" pitchFamily="34" charset="-18"/>
              </a:rPr>
              <a:t>acest</a:t>
            </a:r>
            <a:r>
              <a:rPr lang="en-US" sz="3000" dirty="0">
                <a:latin typeface="Gill Sans MT Condensed" panose="020B0506020104020203" pitchFamily="34" charset="-18"/>
              </a:rPr>
              <a:t> context, </a:t>
            </a:r>
            <a:r>
              <a:rPr lang="en-US" sz="3000" dirty="0" err="1">
                <a:latin typeface="Gill Sans MT Condensed" panose="020B0506020104020203" pitchFamily="34" charset="-18"/>
              </a:rPr>
              <a:t>etica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ro-RO" sz="3000" dirty="0">
                <a:latin typeface="Gill Sans MT Condensed" panose="020B0506020104020203" pitchFamily="34" charset="-18"/>
              </a:rPr>
              <a:t>se referă la aplicarea principiilor de corectitudine, transparen</a:t>
            </a:r>
            <a:r>
              <a:rPr lang="en-US" sz="3000" dirty="0">
                <a:latin typeface="Gill Sans MT Condensed" panose="020B0506020104020203" pitchFamily="34" charset="-18"/>
              </a:rPr>
              <a:t>ta</a:t>
            </a:r>
            <a:r>
              <a:rPr lang="ro-RO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responsabilitate pentru a asigura un comportament adecvat în utilizarea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dezvoltarea platformelor online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endParaRPr lang="en-US" sz="3000" dirty="0">
              <a:latin typeface="Gill Sans MT Condensed" panose="020B0506020104020203" pitchFamily="34" charset="-1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C43F7-28F6-B457-4D60-45D871D8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74" y="382199"/>
            <a:ext cx="6716117" cy="918485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Gill Sans MT Condensed" panose="020B0506020104020203" pitchFamily="34" charset="-18"/>
              </a:rPr>
              <a:t>Etica</a:t>
            </a:r>
            <a:r>
              <a:rPr lang="en-US" dirty="0">
                <a:latin typeface="Gill Sans MT Condensed" panose="020B0506020104020203" pitchFamily="34" charset="-18"/>
              </a:rPr>
              <a:t> in </a:t>
            </a:r>
            <a:r>
              <a:rPr lang="en-US" dirty="0" err="1">
                <a:latin typeface="Gill Sans MT Condensed" panose="020B0506020104020203" pitchFamily="34" charset="-18"/>
              </a:rPr>
              <a:t>contextul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lumii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digitale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pic>
        <p:nvPicPr>
          <p:cNvPr id="9218" name="Picture 2" descr="Technology Ethics Minor | University of Virginia School of Engineering and  Applied Science">
            <a:extLst>
              <a:ext uri="{FF2B5EF4-FFF2-40B4-BE49-F238E27FC236}">
                <a16:creationId xmlns:a16="http://schemas.microsoft.com/office/drawing/2014/main" id="{23E86D2A-71E2-4251-99EB-1B8CAFAB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08" y="1682873"/>
            <a:ext cx="5503992" cy="36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DDB-3BFB-9F1D-E7E8-94FB6D8C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3475067-3CC5-ED99-9C5A-C2ABDF3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C980-A04E-F80A-2273-F76532EF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62" y="372472"/>
            <a:ext cx="7608607" cy="918485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Gill Sans MT Condensed" panose="020B0506020104020203" pitchFamily="34" charset="-18"/>
              </a:rPr>
              <a:t>Lipsa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eticii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E23AF-B2FD-9D35-DF84-52C76F3437E0}"/>
              </a:ext>
            </a:extLst>
          </p:cNvPr>
          <p:cNvSpPr txBox="1"/>
          <p:nvPr/>
        </p:nvSpPr>
        <p:spPr>
          <a:xfrm>
            <a:off x="418290" y="1663419"/>
            <a:ext cx="4163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I</a:t>
            </a:r>
            <a:r>
              <a:rPr lang="ro-RO" sz="3000" dirty="0">
                <a:latin typeface="Gill Sans MT Condensed" panose="020B0506020104020203" pitchFamily="34" charset="-18"/>
              </a:rPr>
              <a:t>n absența unui cadru eti</a:t>
            </a:r>
            <a:r>
              <a:rPr lang="en-US" sz="3000" dirty="0">
                <a:latin typeface="Gill Sans MT Condensed" panose="020B0506020104020203" pitchFamily="34" charset="-18"/>
              </a:rPr>
              <a:t>c</a:t>
            </a:r>
            <a:r>
              <a:rPr lang="ro-RO" sz="3000" dirty="0">
                <a:latin typeface="Gill Sans MT Condensed" panose="020B0506020104020203" pitchFamily="34" charset="-18"/>
              </a:rPr>
              <a:t>, </a:t>
            </a:r>
            <a:r>
              <a:rPr lang="en-US" sz="3000" dirty="0" err="1">
                <a:latin typeface="Gill Sans MT Condensed" panose="020B0506020104020203" pitchFamily="34" charset="-18"/>
              </a:rPr>
              <a:t>dorinta</a:t>
            </a:r>
            <a:r>
              <a:rPr lang="ro-RO" sz="3000" dirty="0">
                <a:latin typeface="Gill Sans MT Condensed" panose="020B0506020104020203" pitchFamily="34" charset="-18"/>
              </a:rPr>
              <a:t> companiilor de a maximiza profitul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si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eficintiza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procese</a:t>
            </a:r>
            <a:r>
              <a:rPr lang="en-US" sz="3000" dirty="0">
                <a:latin typeface="Gill Sans MT Condensed" panose="020B0506020104020203" pitchFamily="34" charset="-18"/>
              </a:rPr>
              <a:t> interne</a:t>
            </a:r>
            <a:r>
              <a:rPr lang="ro-RO" sz="3000" dirty="0">
                <a:latin typeface="Gill Sans MT Condensed" panose="020B0506020104020203" pitchFamily="34" charset="-18"/>
              </a:rPr>
              <a:t> ar putea prevala</a:t>
            </a:r>
            <a:r>
              <a:rPr lang="en-US" sz="3000" dirty="0">
                <a:latin typeface="Gill Sans MT Condensed" panose="020B0506020104020203" pitchFamily="34" charset="-18"/>
              </a:rPr>
              <a:t> i</a:t>
            </a:r>
            <a:r>
              <a:rPr lang="ro-RO" sz="3000" dirty="0">
                <a:latin typeface="Gill Sans MT Condensed" panose="020B0506020104020203" pitchFamily="34" charset="-18"/>
              </a:rPr>
              <a:t>n detrimentul siguran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ei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confiden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ialit</a:t>
            </a:r>
            <a:r>
              <a:rPr lang="en-US" sz="3000" dirty="0">
                <a:latin typeface="Gill Sans MT Condensed" panose="020B0506020104020203" pitchFamily="34" charset="-18"/>
              </a:rPr>
              <a:t>at</a:t>
            </a:r>
            <a:r>
              <a:rPr lang="ro-RO" sz="3000" dirty="0">
                <a:latin typeface="Gill Sans MT Condensed" panose="020B0506020104020203" pitchFamily="34" charset="-18"/>
              </a:rPr>
              <a:t>ii utilizatorilor</a:t>
            </a:r>
          </a:p>
        </p:txBody>
      </p:sp>
      <p:pic>
        <p:nvPicPr>
          <p:cNvPr id="10242" name="Picture 2" descr="Higher social class predicts increased unethical behavior - The  Journalist's Resource">
            <a:extLst>
              <a:ext uri="{FF2B5EF4-FFF2-40B4-BE49-F238E27FC236}">
                <a16:creationId xmlns:a16="http://schemas.microsoft.com/office/drawing/2014/main" id="{61FAE340-4C1E-7296-AF5B-43546E82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58" y="623019"/>
            <a:ext cx="3366198" cy="20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mployee incentives can lead to unethical behavior | Today's Research by  Fortinberry Murray">
            <a:extLst>
              <a:ext uri="{FF2B5EF4-FFF2-40B4-BE49-F238E27FC236}">
                <a16:creationId xmlns:a16="http://schemas.microsoft.com/office/drawing/2014/main" id="{B94065E4-F629-E2EB-DA56-825D43B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48" y="3429000"/>
            <a:ext cx="2996415" cy="23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ccesul interzis">
            <a:extLst>
              <a:ext uri="{FF2B5EF4-FFF2-40B4-BE49-F238E27FC236}">
                <a16:creationId xmlns:a16="http://schemas.microsoft.com/office/drawing/2014/main" id="{88146D4B-FE86-14C8-E554-FCD7B8B7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43" y="2487869"/>
            <a:ext cx="1432280" cy="14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B1072AE-5731-F02F-832D-075DA351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A354F-71F6-BBE3-531A-5A6EC20D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" y="337837"/>
            <a:ext cx="5925334" cy="772125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latin typeface="Gill Sans MT Condensed" panose="020B0506020104020203" pitchFamily="34" charset="-18"/>
              </a:rPr>
              <a:t>Ce sunt </a:t>
            </a:r>
            <a:r>
              <a:rPr lang="en-US" sz="6000" dirty="0" err="1">
                <a:latin typeface="Gill Sans MT Condensed" panose="020B0506020104020203" pitchFamily="34" charset="-18"/>
              </a:rPr>
              <a:t>platformele</a:t>
            </a:r>
            <a:r>
              <a:rPr lang="en-US" sz="6000" dirty="0">
                <a:latin typeface="Gill Sans MT Condensed" panose="020B0506020104020203" pitchFamily="34" charset="-18"/>
              </a:rPr>
              <a:t> </a:t>
            </a:r>
            <a:r>
              <a:rPr lang="en-US" sz="6000" dirty="0" err="1">
                <a:latin typeface="Gill Sans MT Condensed" panose="020B0506020104020203" pitchFamily="34" charset="-18"/>
              </a:rPr>
              <a:t>digitale</a:t>
            </a:r>
            <a:r>
              <a:rPr lang="en-US" sz="6000" dirty="0">
                <a:latin typeface="Gill Sans MT Condensed" panose="020B0506020104020203" pitchFamily="34" charset="-18"/>
              </a:rPr>
              <a:t>?</a:t>
            </a:r>
            <a:endParaRPr lang="ro-RO" sz="6000" dirty="0">
              <a:latin typeface="Gill Sans MT" panose="020B0502020104020203" pitchFamily="34" charset="-1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6D3E1-FE5E-2F44-9763-6E7918AB8C23}"/>
              </a:ext>
            </a:extLst>
          </p:cNvPr>
          <p:cNvSpPr txBox="1"/>
          <p:nvPr/>
        </p:nvSpPr>
        <p:spPr>
          <a:xfrm>
            <a:off x="204282" y="2459504"/>
            <a:ext cx="622570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dirty="0">
                <a:latin typeface="Gill Sans MT Condensed"/>
              </a:rPr>
              <a:t>-o </a:t>
            </a:r>
            <a:r>
              <a:rPr lang="ro-RO" sz="3000" dirty="0">
                <a:latin typeface="Gill Sans MT Condensed"/>
              </a:rPr>
              <a:t>infrastructur</a:t>
            </a:r>
            <a:r>
              <a:rPr lang="en-US" sz="3000" dirty="0">
                <a:latin typeface="Gill Sans MT Condensed"/>
              </a:rPr>
              <a:t>a</a:t>
            </a:r>
            <a:r>
              <a:rPr lang="ro-RO" sz="3000" dirty="0">
                <a:latin typeface="Gill Sans MT Condensed"/>
              </a:rPr>
              <a:t> online </a:t>
            </a:r>
            <a:r>
              <a:rPr lang="en-US" sz="3000" dirty="0">
                <a:latin typeface="Gill Sans MT Condensed"/>
              </a:rPr>
              <a:t>care face </a:t>
            </a:r>
            <a:r>
              <a:rPr lang="ro-RO" sz="3000" dirty="0">
                <a:latin typeface="Gill Sans MT Condensed"/>
              </a:rPr>
              <a:t>interacțiunea,</a:t>
            </a:r>
            <a:r>
              <a:rPr lang="en-US" sz="3000" dirty="0">
                <a:latin typeface="Gill Sans MT Condensed"/>
              </a:rPr>
              <a:t> </a:t>
            </a:r>
            <a:r>
              <a:rPr lang="ro-RO" sz="3000" dirty="0">
                <a:latin typeface="Gill Sans MT Condensed"/>
              </a:rPr>
              <a:t>schimbul de informații și tranzacțiile între utilizatori</a:t>
            </a:r>
            <a:r>
              <a:rPr lang="en-US" sz="3000" dirty="0">
                <a:latin typeface="Gill Sans MT Condensed"/>
              </a:rPr>
              <a:t> </a:t>
            </a:r>
            <a:r>
              <a:rPr lang="ro-RO" sz="3000" dirty="0">
                <a:latin typeface="Gill Sans MT Condensed"/>
              </a:rPr>
              <a:t>și servicii digitale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mai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rapide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si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usoare</a:t>
            </a:r>
            <a:endParaRPr lang="en-US" dirty="0"/>
          </a:p>
          <a:p>
            <a:r>
              <a:rPr lang="en-US" sz="3000" dirty="0">
                <a:ea typeface="+mn-lt"/>
                <a:cs typeface="+mn-lt"/>
              </a:rPr>
              <a:t>-</a:t>
            </a:r>
            <a:r>
              <a:rPr lang="en-US" sz="3000" dirty="0" err="1">
                <a:latin typeface="Gill Sans MT Condensed"/>
              </a:rPr>
              <a:t>una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dintre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primele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platforme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digitale</a:t>
            </a:r>
            <a:r>
              <a:rPr lang="en-US" sz="3000" dirty="0">
                <a:latin typeface="Gill Sans MT Condensed"/>
              </a:rPr>
              <a:t> a </a:t>
            </a:r>
            <a:r>
              <a:rPr lang="en-US" sz="3000" dirty="0" err="1">
                <a:latin typeface="Gill Sans MT Condensed"/>
              </a:rPr>
              <a:t>fost</a:t>
            </a:r>
            <a:r>
              <a:rPr lang="en-US" sz="3000" dirty="0">
                <a:latin typeface="Gill Sans MT Condensed"/>
              </a:rPr>
              <a:t> ARPANET (</a:t>
            </a:r>
            <a:r>
              <a:rPr lang="en-US" sz="3000" dirty="0" err="1">
                <a:latin typeface="Gill Sans MT Condensed"/>
              </a:rPr>
              <a:t>folosita</a:t>
            </a:r>
            <a:r>
              <a:rPr lang="en-US" sz="3000" dirty="0">
                <a:latin typeface="Gill Sans MT Condensed"/>
              </a:rPr>
              <a:t> initial cu scop </a:t>
            </a:r>
            <a:r>
              <a:rPr lang="en-US" sz="3000" dirty="0" err="1">
                <a:latin typeface="Gill Sans MT Condensed"/>
              </a:rPr>
              <a:t>militar</a:t>
            </a:r>
            <a:r>
              <a:rPr lang="en-US" sz="3000" dirty="0">
                <a:latin typeface="Gill Sans MT Condensed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Gill Sans MT Condensed" panose="020B0506020104020203" pitchFamily="34" charset="-18"/>
            </a:endParaRPr>
          </a:p>
        </p:txBody>
      </p:sp>
      <p:pic>
        <p:nvPicPr>
          <p:cNvPr id="1030" name="Picture 6" descr="Digital Experience Platform DXP over CMS and CRM | E-SPIN Group">
            <a:extLst>
              <a:ext uri="{FF2B5EF4-FFF2-40B4-BE49-F238E27FC236}">
                <a16:creationId xmlns:a16="http://schemas.microsoft.com/office/drawing/2014/main" id="{630DC6BF-13CD-3D14-7D57-C2ED4C97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61" y="508090"/>
            <a:ext cx="5517388" cy="57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4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BB52-72DE-0CFB-C93A-AA46C3DF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9B72F91-4D4C-A76B-B074-D92FC331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BFED8-56E4-D391-923F-2CB6E8D2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6" y="329948"/>
            <a:ext cx="5856052" cy="749031"/>
          </a:xfrm>
        </p:spPr>
        <p:txBody>
          <a:bodyPr anchor="t">
            <a:normAutofit fontScale="90000"/>
          </a:bodyPr>
          <a:lstStyle/>
          <a:p>
            <a:r>
              <a:rPr lang="en-US" err="1">
                <a:latin typeface="Gill Sans MT Condensed" panose="020B0506020104020203" pitchFamily="34" charset="-18"/>
              </a:rPr>
              <a:t>Categorii</a:t>
            </a:r>
            <a:r>
              <a:rPr lang="en-US">
                <a:latin typeface="Gill Sans MT Condensed" panose="020B0506020104020203" pitchFamily="34" charset="-18"/>
              </a:rPr>
              <a:t> de </a:t>
            </a:r>
            <a:r>
              <a:rPr lang="en-US" err="1">
                <a:latin typeface="Gill Sans MT Condensed" panose="020B0506020104020203" pitchFamily="34" charset="-18"/>
              </a:rPr>
              <a:t>platforme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r>
              <a:rPr lang="en-US" err="1">
                <a:latin typeface="Gill Sans MT Condensed" panose="020B0506020104020203" pitchFamily="34" charset="-18"/>
              </a:rPr>
              <a:t>digitale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endParaRPr lang="ro-RO">
              <a:latin typeface="Gill Sans MT Condensed" panose="020B0506020104020203" pitchFamily="34" charset="-1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AB3-9CDC-076A-5C8A-1438AA2F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577" y="2441643"/>
            <a:ext cx="6610507" cy="1498059"/>
          </a:xfrm>
        </p:spPr>
        <p:txBody>
          <a:bodyPr anchor="b">
            <a:normAutofit/>
          </a:bodyPr>
          <a:lstStyle/>
          <a:p>
            <a:r>
              <a:rPr lang="en-US" b="1" err="1"/>
              <a:t>Aparitia</a:t>
            </a:r>
            <a:r>
              <a:rPr lang="en-US" b="1"/>
              <a:t> </a:t>
            </a:r>
            <a:r>
              <a:rPr lang="en-US" b="1" err="1"/>
              <a:t>acestor</a:t>
            </a:r>
            <a:r>
              <a:rPr lang="en-US" b="1"/>
              <a:t> </a:t>
            </a:r>
            <a:r>
              <a:rPr lang="en-US" b="1" err="1"/>
              <a:t>tipuri</a:t>
            </a:r>
            <a:r>
              <a:rPr lang="en-US" b="1"/>
              <a:t> de </a:t>
            </a:r>
            <a:r>
              <a:rPr lang="en-US" b="1" err="1"/>
              <a:t>platforme</a:t>
            </a:r>
            <a:r>
              <a:rPr lang="en-US" b="1"/>
              <a:t> a </a:t>
            </a:r>
            <a:r>
              <a:rPr lang="en-US" b="1" err="1"/>
              <a:t>dus</a:t>
            </a:r>
            <a:r>
              <a:rPr lang="en-US" b="1"/>
              <a:t> la </a:t>
            </a:r>
            <a:r>
              <a:rPr lang="en-US" b="1" err="1"/>
              <a:t>expanisunea</a:t>
            </a:r>
            <a:r>
              <a:rPr lang="en-US" b="1"/>
              <a:t> </a:t>
            </a:r>
            <a:r>
              <a:rPr lang="en-US" b="1" err="1"/>
              <a:t>mai</a:t>
            </a:r>
            <a:r>
              <a:rPr lang="en-US" b="1"/>
              <a:t> </a:t>
            </a:r>
            <a:r>
              <a:rPr lang="en-US" b="1" err="1"/>
              <a:t>rapida</a:t>
            </a:r>
            <a:r>
              <a:rPr lang="en-US" b="1"/>
              <a:t> a </a:t>
            </a:r>
            <a:r>
              <a:rPr lang="en-US" b="1" err="1"/>
              <a:t>tuturor</a:t>
            </a:r>
            <a:r>
              <a:rPr lang="en-US" b="1"/>
              <a:t> </a:t>
            </a:r>
            <a:r>
              <a:rPr lang="en-US" b="1" err="1"/>
              <a:t>companiilor</a:t>
            </a:r>
            <a:r>
              <a:rPr lang="en-US" b="1"/>
              <a:t> a </a:t>
            </a:r>
            <a:r>
              <a:rPr lang="en-US" b="1" err="1"/>
              <a:t>caror</a:t>
            </a:r>
            <a:r>
              <a:rPr lang="en-US" b="1"/>
              <a:t> </a:t>
            </a:r>
            <a:r>
              <a:rPr lang="en-US" b="1" err="1"/>
              <a:t>servicii</a:t>
            </a:r>
            <a:r>
              <a:rPr lang="en-US" b="1"/>
              <a:t> sunt </a:t>
            </a:r>
            <a:r>
              <a:rPr lang="en-US" b="1" err="1"/>
              <a:t>folosite</a:t>
            </a:r>
            <a:r>
              <a:rPr lang="en-US" b="1"/>
              <a:t> </a:t>
            </a:r>
            <a:r>
              <a:rPr lang="en-US" b="1" err="1"/>
              <a:t>zilnic</a:t>
            </a:r>
            <a:r>
              <a:rPr lang="en-US" b="1"/>
              <a:t>: Amazon, </a:t>
            </a:r>
            <a:r>
              <a:rPr lang="en-US" b="1" err="1"/>
              <a:t>pornind</a:t>
            </a:r>
            <a:r>
              <a:rPr lang="en-US" b="1"/>
              <a:t> ca </a:t>
            </a:r>
            <a:r>
              <a:rPr lang="en-US" b="1" err="1"/>
              <a:t>librarie</a:t>
            </a:r>
            <a:r>
              <a:rPr lang="en-US" b="1"/>
              <a:t> online in 1994, Facebook, PayPal</a:t>
            </a:r>
            <a:endParaRPr lang="ro-RO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6F8B6-5763-56E4-4068-2C062B3EB056}"/>
              </a:ext>
            </a:extLst>
          </p:cNvPr>
          <p:cNvSpPr txBox="1"/>
          <p:nvPr/>
        </p:nvSpPr>
        <p:spPr>
          <a:xfrm>
            <a:off x="145916" y="2234176"/>
            <a:ext cx="483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Sociale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Comert</a:t>
            </a:r>
            <a:r>
              <a:rPr lang="en-US" sz="3000">
                <a:latin typeface="Gill Sans MT Condensed" panose="020B0506020104020203" pitchFamily="34" charset="-18"/>
              </a:rPr>
              <a:t> digital</a:t>
            </a: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Creare</a:t>
            </a:r>
            <a:r>
              <a:rPr lang="en-US" sz="3000">
                <a:latin typeface="Gill Sans MT Condensed" panose="020B0506020104020203" pitchFamily="34" charset="-18"/>
              </a:rPr>
              <a:t> / </a:t>
            </a:r>
            <a:r>
              <a:rPr lang="en-US" sz="3000" err="1">
                <a:latin typeface="Gill Sans MT Condensed" panose="020B0506020104020203" pitchFamily="34" charset="-18"/>
              </a:rPr>
              <a:t>Distribuire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continut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financiare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educationale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Motoare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cautare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asistenti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virtuali</a:t>
            </a:r>
            <a:endParaRPr lang="en-US" sz="300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077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5E06-1636-3B45-EB94-049E2F54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BCF6AF6-F51F-FC10-BBCE-C7719058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79EA9-CEAD-CA44-C698-CD321297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91" y="394750"/>
            <a:ext cx="7399966" cy="918485"/>
          </a:xfrm>
        </p:spPr>
        <p:txBody>
          <a:bodyPr anchor="t">
            <a:normAutofit/>
          </a:bodyPr>
          <a:lstStyle/>
          <a:p>
            <a:r>
              <a:rPr lang="en-US" err="1">
                <a:latin typeface="Gill Sans MT Condensed" panose="020B0506020104020203" pitchFamily="34" charset="-18"/>
              </a:rPr>
              <a:t>Beneficii</a:t>
            </a:r>
            <a:r>
              <a:rPr lang="en-US">
                <a:latin typeface="Gill Sans MT Condensed" panose="020B0506020104020203" pitchFamily="34" charset="-18"/>
              </a:rPr>
              <a:t> / </a:t>
            </a:r>
            <a:r>
              <a:rPr lang="en-US" err="1">
                <a:latin typeface="Gill Sans MT Condensed" panose="020B0506020104020203" pitchFamily="34" charset="-18"/>
              </a:rPr>
              <a:t>Oportunitati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r>
              <a:rPr lang="en-US" err="1">
                <a:latin typeface="Gill Sans MT Condensed" panose="020B0506020104020203" pitchFamily="34" charset="-18"/>
              </a:rPr>
              <a:t>oferite</a:t>
            </a:r>
            <a:endParaRPr lang="ro-RO">
              <a:latin typeface="Gill Sans MT Condensed" panose="020B0506020104020203" pitchFamily="34" charset="-1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56A57-175E-FFEE-030D-74D1C9B8BF32}"/>
              </a:ext>
            </a:extLst>
          </p:cNvPr>
          <p:cNvSpPr txBox="1"/>
          <p:nvPr/>
        </p:nvSpPr>
        <p:spPr>
          <a:xfrm>
            <a:off x="243191" y="1536970"/>
            <a:ext cx="9970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err="1">
                <a:latin typeface="Gill Sans MT Condensed" panose="020B0506020104020203" pitchFamily="34" charset="-18"/>
              </a:rPr>
              <a:t>Oportunitati</a:t>
            </a:r>
            <a:r>
              <a:rPr lang="en-US" sz="3000" b="1">
                <a:latin typeface="Gill Sans MT Condensed" panose="020B0506020104020203" pitchFamily="34" charset="-18"/>
              </a:rPr>
              <a:t> </a:t>
            </a:r>
            <a:r>
              <a:rPr lang="en-US" sz="3000" b="1" err="1">
                <a:latin typeface="Gill Sans MT Condensed" panose="020B0506020104020203" pitchFamily="34" charset="-18"/>
              </a:rPr>
              <a:t>economice</a:t>
            </a:r>
            <a:endParaRPr lang="en-US" sz="3000" b="1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relatiile</a:t>
            </a:r>
            <a:r>
              <a:rPr lang="en-US" sz="3000">
                <a:latin typeface="Gill Sans MT Condensed" panose="020B0506020104020203" pitchFamily="34" charset="-18"/>
              </a:rPr>
              <a:t> cu </a:t>
            </a:r>
            <a:r>
              <a:rPr lang="en-US" sz="3000" err="1">
                <a:latin typeface="Gill Sans MT Condensed" panose="020B0506020104020203" pitchFamily="34" charset="-18"/>
              </a:rPr>
              <a:t>clientii</a:t>
            </a:r>
            <a:r>
              <a:rPr lang="en-US" sz="3000">
                <a:latin typeface="Gill Sans MT Condensed" panose="020B0506020104020203" pitchFamily="34" charset="-18"/>
              </a:rPr>
              <a:t> sunt </a:t>
            </a:r>
            <a:r>
              <a:rPr lang="en-US" sz="3000" err="1">
                <a:latin typeface="Gill Sans MT Condensed" panose="020B0506020104020203" pitchFamily="34" charset="-18"/>
              </a:rPr>
              <a:t>imbunatatite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prin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posibilitatea</a:t>
            </a:r>
            <a:r>
              <a:rPr lang="en-US" sz="3000">
                <a:latin typeface="Gill Sans MT Condensed" panose="020B0506020104020203" pitchFamily="34" charset="-18"/>
              </a:rPr>
              <a:t> de a </a:t>
            </a:r>
            <a:r>
              <a:rPr lang="en-US" sz="3000" err="1">
                <a:latin typeface="Gill Sans MT Condensed" panose="020B0506020104020203" pitchFamily="34" charset="-18"/>
              </a:rPr>
              <a:t>oferi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informatii</a:t>
            </a:r>
            <a:r>
              <a:rPr lang="en-US" sz="3000">
                <a:latin typeface="Gill Sans MT Condensed" panose="020B0506020104020203" pitchFamily="34" charset="-18"/>
              </a:rPr>
              <a:t> pe tot </a:t>
            </a:r>
            <a:r>
              <a:rPr lang="en-US" sz="3000" err="1">
                <a:latin typeface="Gill Sans MT Condensed" panose="020B0506020104020203" pitchFamily="34" charset="-18"/>
              </a:rPr>
              <a:t>parcursul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procesului</a:t>
            </a:r>
            <a:r>
              <a:rPr lang="en-US" sz="3000">
                <a:latin typeface="Gill Sans MT Condensed" panose="020B0506020104020203" pitchFamily="34" charset="-18"/>
              </a:rPr>
              <a:t>,  cat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eventual support </a:t>
            </a:r>
            <a:r>
              <a:rPr lang="en-US" sz="3000" err="1">
                <a:latin typeface="Gill Sans MT Condensed" panose="020B0506020104020203" pitchFamily="34" charset="-18"/>
              </a:rPr>
              <a:t>dupa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livrare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accesul</a:t>
            </a:r>
            <a:r>
              <a:rPr lang="en-US" sz="3000">
                <a:latin typeface="Gill Sans MT Condensed" panose="020B0506020104020203" pitchFamily="34" charset="-18"/>
              </a:rPr>
              <a:t> start-up-</a:t>
            </a:r>
            <a:r>
              <a:rPr lang="en-US" sz="3000" err="1">
                <a:latin typeface="Gill Sans MT Condensed" panose="020B0506020104020203" pitchFamily="34" charset="-18"/>
              </a:rPr>
              <a:t>urilor</a:t>
            </a:r>
            <a:r>
              <a:rPr lang="en-US" sz="3000">
                <a:latin typeface="Gill Sans MT Condensed" panose="020B0506020104020203" pitchFamily="34" charset="-18"/>
              </a:rPr>
              <a:t> la </a:t>
            </a:r>
            <a:r>
              <a:rPr lang="en-US" sz="3000" err="1">
                <a:latin typeface="Gill Sans MT Condensed" panose="020B0506020104020203" pitchFamily="34" charset="-18"/>
              </a:rPr>
              <a:t>pietele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internationale</a:t>
            </a:r>
            <a:r>
              <a:rPr lang="en-US" sz="3000">
                <a:latin typeface="Gill Sans MT Condensed" panose="020B0506020104020203" pitchFamily="34" charset="-18"/>
              </a:rPr>
              <a:t> e </a:t>
            </a:r>
            <a:r>
              <a:rPr lang="en-US" sz="3000" err="1">
                <a:latin typeface="Gill Sans MT Condensed" panose="020B0506020104020203" pitchFamily="34" charset="-18"/>
              </a:rPr>
              <a:t>mult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mai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facil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aparitia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unor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modele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noi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afaceri</a:t>
            </a:r>
            <a:r>
              <a:rPr lang="en-US" sz="3000">
                <a:latin typeface="Gill Sans MT Condensed" panose="020B0506020104020203" pitchFamily="34" charset="-18"/>
              </a:rPr>
              <a:t> (e-commerce, freelancing)</a:t>
            </a:r>
          </a:p>
          <a:p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 b="1">
                <a:latin typeface="Gill Sans MT Condensed" panose="020B0506020104020203" pitchFamily="34" charset="-18"/>
              </a:rPr>
              <a:t>-Access la </a:t>
            </a:r>
            <a:r>
              <a:rPr lang="en-US" sz="3000" b="1" err="1">
                <a:latin typeface="Gill Sans MT Condensed" panose="020B0506020104020203" pitchFamily="34" charset="-18"/>
              </a:rPr>
              <a:t>informatii</a:t>
            </a:r>
            <a:endParaRPr lang="en-US" sz="3000" b="1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-access </a:t>
            </a:r>
            <a:r>
              <a:rPr lang="en-US" sz="3000" err="1">
                <a:latin typeface="Gill Sans MT Condensed" panose="020B0506020104020203" pitchFamily="34" charset="-18"/>
              </a:rPr>
              <a:t>continuu</a:t>
            </a:r>
            <a:r>
              <a:rPr lang="en-US" sz="3000">
                <a:latin typeface="Gill Sans MT Condensed" panose="020B0506020104020203" pitchFamily="34" charset="-18"/>
              </a:rPr>
              <a:t> la </a:t>
            </a:r>
            <a:r>
              <a:rPr lang="en-US" sz="3000" err="1">
                <a:latin typeface="Gill Sans MT Condensed" panose="020B0506020104020203" pitchFamily="34" charset="-18"/>
              </a:rPr>
              <a:t>resurese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educationale</a:t>
            </a:r>
            <a:r>
              <a:rPr lang="en-US" sz="3000">
                <a:latin typeface="Gill Sans MT Condensed" panose="020B0506020104020203" pitchFamily="34" charset="-18"/>
              </a:rPr>
              <a:t>, </a:t>
            </a:r>
            <a:r>
              <a:rPr lang="en-US" sz="3000" err="1">
                <a:latin typeface="Gill Sans MT Condensed" panose="020B0506020104020203" pitchFamily="34" charset="-18"/>
              </a:rPr>
              <a:t>stiri</a:t>
            </a:r>
            <a:r>
              <a:rPr lang="en-US" sz="3000">
                <a:latin typeface="Gill Sans MT Condensed" panose="020B0506020104020203" pitchFamily="34" charset="-18"/>
              </a:rPr>
              <a:t>, </a:t>
            </a:r>
            <a:r>
              <a:rPr lang="en-US" sz="3000" err="1">
                <a:latin typeface="Gill Sans MT Condensed" panose="020B0506020104020203" pitchFamily="34" charset="-18"/>
              </a:rPr>
              <a:t>produse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oriunde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-un </a:t>
            </a:r>
            <a:r>
              <a:rPr lang="en-US" sz="3000" err="1">
                <a:latin typeface="Gill Sans MT Condensed" panose="020B0506020104020203" pitchFamily="34" charset="-18"/>
              </a:rPr>
              <a:t>numar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foarte</a:t>
            </a:r>
            <a:r>
              <a:rPr lang="en-US" sz="3000">
                <a:latin typeface="Gill Sans MT Condensed" panose="020B0506020104020203" pitchFamily="34" charset="-18"/>
              </a:rPr>
              <a:t> mare de </a:t>
            </a:r>
            <a:r>
              <a:rPr lang="en-US" sz="3000" err="1">
                <a:latin typeface="Gill Sans MT Condensed" panose="020B0506020104020203" pitchFamily="34" charset="-18"/>
              </a:rPr>
              <a:t>oameni</a:t>
            </a:r>
            <a:r>
              <a:rPr lang="en-US" sz="3000">
                <a:latin typeface="Gill Sans MT Condensed" panose="020B0506020104020203" pitchFamily="34" charset="-18"/>
              </a:rPr>
              <a:t> pot </a:t>
            </a:r>
            <a:r>
              <a:rPr lang="en-US" sz="3000" err="1">
                <a:latin typeface="Gill Sans MT Condensed" panose="020B0506020104020203" pitchFamily="34" charset="-18"/>
              </a:rPr>
              <a:t>avea</a:t>
            </a:r>
            <a:r>
              <a:rPr lang="en-US" sz="3000">
                <a:latin typeface="Gill Sans MT Condensed" panose="020B0506020104020203" pitchFamily="34" charset="-18"/>
              </a:rPr>
              <a:t> access la </a:t>
            </a:r>
            <a:r>
              <a:rPr lang="en-US" sz="3000" err="1">
                <a:latin typeface="Gill Sans MT Condensed" panose="020B0506020104020203" pitchFamily="34" charset="-18"/>
              </a:rPr>
              <a:t>anumite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/ </a:t>
            </a:r>
            <a:r>
              <a:rPr lang="en-US" sz="3000" err="1">
                <a:latin typeface="Gill Sans MT Condensed" panose="020B0506020104020203" pitchFamily="34" charset="-18"/>
              </a:rPr>
              <a:t>informatii</a:t>
            </a:r>
            <a:endParaRPr lang="ro-RO" sz="300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4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477F-D366-9907-24CD-883C76BF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A6CF56A-046B-8D1B-0253-27671B68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DDC07-7D54-DC6C-EA82-A5F9C71B1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61" y="2424001"/>
            <a:ext cx="9637174" cy="199970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ill Sans MT Condensed"/>
              </a:rPr>
              <a:t>De </a:t>
            </a:r>
            <a:r>
              <a:rPr lang="en-US" dirty="0" err="1">
                <a:latin typeface="Gill Sans MT Condensed"/>
              </a:rPr>
              <a:t>ce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folosesc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oamenii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internetul</a:t>
            </a:r>
            <a:r>
              <a:rPr lang="en-US" dirty="0">
                <a:latin typeface="Gill Sans MT Condensed"/>
              </a:rPr>
              <a:t>? (Conform </a:t>
            </a:r>
            <a:r>
              <a:rPr lang="en-US" dirty="0" err="1">
                <a:latin typeface="Gill Sans MT Condensed"/>
              </a:rPr>
              <a:t>Sondajelor</a:t>
            </a:r>
            <a:r>
              <a:rPr lang="en-US" dirty="0">
                <a:latin typeface="Gill Sans MT Condensed"/>
              </a:rPr>
              <a:t>)</a:t>
            </a:r>
            <a:endParaRPr lang="ro-RO" dirty="0">
              <a:latin typeface="Gill Sans M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26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4270-C538-3911-B53F-CB983D2A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850B7BA9-EDA4-1B83-35C8-FC6EC313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Picture 2" descr="A graph of information on a black background&#10;&#10;AI-generated content may be incorrect.">
            <a:extLst>
              <a:ext uri="{FF2B5EF4-FFF2-40B4-BE49-F238E27FC236}">
                <a16:creationId xmlns:a16="http://schemas.microsoft.com/office/drawing/2014/main" id="{F587628D-C69C-1FDE-689F-FDB17BD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" y="773"/>
            <a:ext cx="12185820" cy="6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11D6-71F6-685F-A860-C3DD18B7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4707B-52F1-B011-D8E5-F946BE31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627AB-BE00-B584-2B23-4250D155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696" y="2969757"/>
            <a:ext cx="7608607" cy="91848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ill Sans MT Condensed" panose="020B0506020104020203" pitchFamily="34" charset="-18"/>
              </a:rPr>
              <a:t>Cati </a:t>
            </a:r>
            <a:r>
              <a:rPr lang="en-US" dirty="0" err="1">
                <a:latin typeface="Gill Sans MT Condensed" panose="020B0506020104020203" pitchFamily="34" charset="-18"/>
              </a:rPr>
              <a:t>oameni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folosesc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internetul</a:t>
            </a:r>
            <a:r>
              <a:rPr lang="en-US" dirty="0">
                <a:latin typeface="Gill Sans MT Condensed" panose="020B0506020104020203" pitchFamily="34" charset="-18"/>
              </a:rPr>
              <a:t>?</a:t>
            </a:r>
            <a:endParaRPr lang="ro-RO" dirty="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348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D7EE-EB3E-7776-F5C6-7C102BE7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3E2EFF6-4533-3426-4A27-7E088ED5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035458-30AA-8DC4-A67A-0DE0F5EB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B13-7A49-288D-324B-02A3399C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E0EF519-936C-7009-78F4-A96B85E1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014F6-779D-ADAD-1B89-D5F708BC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558" y="405729"/>
            <a:ext cx="7145887" cy="918485"/>
          </a:xfrm>
        </p:spPr>
        <p:txBody>
          <a:bodyPr anchor="t">
            <a:normAutofit fontScale="90000"/>
          </a:bodyPr>
          <a:lstStyle/>
          <a:p>
            <a:r>
              <a:rPr lang="en-US" dirty="0" err="1">
                <a:latin typeface="Gill Sans MT Condensed"/>
              </a:rPr>
              <a:t>Dezavantaje</a:t>
            </a:r>
            <a:r>
              <a:rPr lang="en-US" dirty="0">
                <a:latin typeface="Gill Sans MT Condensed"/>
              </a:rPr>
              <a:t> ale </a:t>
            </a:r>
            <a:r>
              <a:rPr lang="en-US" dirty="0" err="1">
                <a:latin typeface="Gill Sans MT Condensed"/>
              </a:rPr>
              <a:t>Platformelor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Digitale</a:t>
            </a:r>
            <a:endParaRPr lang="en-US" dirty="0">
              <a:latin typeface="Gill Sans MT Condensed"/>
            </a:endParaRPr>
          </a:p>
        </p:txBody>
      </p:sp>
      <p:pic>
        <p:nvPicPr>
          <p:cNvPr id="6146" name="Picture 2" descr="Sad Faces Clip Art - Sad Face Emoji No Background Transparent PNG ...">
            <a:extLst>
              <a:ext uri="{FF2B5EF4-FFF2-40B4-BE49-F238E27FC236}">
                <a16:creationId xmlns:a16="http://schemas.microsoft.com/office/drawing/2014/main" id="{B9EA3484-D323-FF53-49BA-F54A2E4F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87" y="435405"/>
            <a:ext cx="796887" cy="8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21181-81FE-6CAB-C7EC-FA315541C930}"/>
              </a:ext>
            </a:extLst>
          </p:cNvPr>
          <p:cNvSpPr txBox="1"/>
          <p:nvPr/>
        </p:nvSpPr>
        <p:spPr>
          <a:xfrm>
            <a:off x="301558" y="1848255"/>
            <a:ext cx="11138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Probleme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securitate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datelor</a:t>
            </a:r>
            <a:r>
              <a:rPr lang="en-US" sz="3000" dirty="0">
                <a:latin typeface="Gill Sans MT Condensed" panose="020B0506020104020203" pitchFamily="34" charset="-18"/>
              </a:rPr>
              <a:t> / </a:t>
            </a:r>
            <a:r>
              <a:rPr lang="en-US" sz="3000" dirty="0" err="1">
                <a:latin typeface="Gill Sans MT Condensed" panose="020B0506020104020203" pitchFamily="34" charset="-18"/>
              </a:rPr>
              <a:t>confidentialitate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Dezinformare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Lipsa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interactiune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umana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adictia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sociale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Dependenta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serviciile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acestor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</a:t>
            </a:r>
            <a:r>
              <a:rPr lang="en-US" sz="3000" dirty="0">
                <a:latin typeface="Gill Sans MT Condensed" panose="020B0506020104020203" pitchFamily="34" charset="-18"/>
              </a:rPr>
              <a:t> (in </a:t>
            </a:r>
            <a:r>
              <a:rPr lang="en-US" sz="3000" dirty="0" err="1">
                <a:latin typeface="Gill Sans MT Condensed" panose="020B0506020104020203" pitchFamily="34" charset="-18"/>
              </a:rPr>
              <a:t>caz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probleme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tehnice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servicii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putea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sa</a:t>
            </a:r>
            <a:r>
              <a:rPr lang="en-US" sz="3000" dirty="0">
                <a:latin typeface="Gill Sans MT Condensed" panose="020B0506020104020203" pitchFamily="34" charset="-18"/>
              </a:rPr>
              <a:t> nu </a:t>
            </a:r>
            <a:r>
              <a:rPr lang="en-US" sz="3000" dirty="0" err="1">
                <a:latin typeface="Gill Sans MT Condensed" panose="020B0506020104020203" pitchFamily="34" charset="-18"/>
              </a:rPr>
              <a:t>funcitoneze</a:t>
            </a:r>
            <a:r>
              <a:rPr lang="en-US" sz="3000" dirty="0">
                <a:latin typeface="Gill Sans MT Condensed" panose="020B0506020104020203" pitchFamily="34" charset="-18"/>
              </a:rPr>
              <a:t>,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grupe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persoane</a:t>
            </a:r>
            <a:r>
              <a:rPr lang="en-US" sz="3000" dirty="0">
                <a:latin typeface="Gill Sans MT Condensed" panose="020B0506020104020203" pitchFamily="34" charset="-18"/>
              </a:rPr>
              <a:t> nu </a:t>
            </a:r>
            <a:r>
              <a:rPr lang="en-US" sz="3000" dirty="0" err="1">
                <a:latin typeface="Gill Sans MT Condensed" panose="020B0506020104020203" pitchFamily="34" charset="-18"/>
              </a:rPr>
              <a:t>stiu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sa</a:t>
            </a:r>
            <a:r>
              <a:rPr lang="en-US" sz="3000" dirty="0">
                <a:latin typeface="Gill Sans MT Condensed" panose="020B0506020104020203" pitchFamily="34" charset="-18"/>
              </a:rPr>
              <a:t> le </a:t>
            </a:r>
            <a:r>
              <a:rPr lang="en-US" sz="3000" dirty="0" err="1">
                <a:latin typeface="Gill Sans MT Condensed" panose="020B0506020104020203" pitchFamily="34" charset="-18"/>
              </a:rPr>
              <a:t>foloseasca</a:t>
            </a:r>
            <a:r>
              <a:rPr lang="en-US" sz="3000" dirty="0">
                <a:latin typeface="Gill Sans MT Condensed" panose="020B0506020104020203" pitchFamily="34" charset="-18"/>
              </a:rPr>
              <a:t>)</a:t>
            </a: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Continutul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platformelor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sociale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depinde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algoritmul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recomandare</a:t>
            </a:r>
            <a:r>
              <a:rPr lang="en-US" sz="3000" dirty="0">
                <a:latin typeface="Gill Sans MT Condensed" panose="020B0506020104020203" pitchFamily="34" charset="-18"/>
              </a:rPr>
              <a:t> (care </a:t>
            </a:r>
            <a:r>
              <a:rPr lang="en-US" sz="3000" dirty="0" err="1">
                <a:latin typeface="Gill Sans MT Condensed" panose="020B0506020104020203" pitchFamily="34" charset="-18"/>
              </a:rPr>
              <a:t>poate</a:t>
            </a:r>
            <a:r>
              <a:rPr lang="en-US" sz="3000" dirty="0">
                <a:latin typeface="Gill Sans MT Condensed" panose="020B0506020104020203" pitchFamily="34" charset="-18"/>
              </a:rPr>
              <a:t> fi </a:t>
            </a:r>
            <a:r>
              <a:rPr lang="en-US" sz="3000" dirty="0" err="1">
                <a:latin typeface="Gill Sans MT Condensed" panose="020B0506020104020203" pitchFamily="34" charset="-18"/>
              </a:rPr>
              <a:t>influentat</a:t>
            </a:r>
            <a:r>
              <a:rPr lang="en-US" sz="3000" dirty="0">
                <a:latin typeface="Gill Sans MT Condensed" panose="020B0506020104020203" pitchFamily="34" charset="-18"/>
              </a:rPr>
              <a:t> de cine le </a:t>
            </a:r>
            <a:r>
              <a:rPr lang="en-US" sz="3000" dirty="0" err="1">
                <a:latin typeface="Gill Sans MT Condensed" panose="020B0506020104020203" pitchFamily="34" charset="-18"/>
              </a:rPr>
              <a:t>detine</a:t>
            </a:r>
            <a:r>
              <a:rPr lang="en-US" sz="3000" dirty="0">
                <a:latin typeface="Gill Sans MT Condensed" panose="020B0506020104020203" pitchFamily="34" charset="-18"/>
              </a:rPr>
              <a:t>)</a:t>
            </a: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Cyberbulling</a:t>
            </a:r>
            <a:endParaRPr lang="en-US" sz="3000" dirty="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33672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140768E446A45BC9AB55E3D65159A" ma:contentTypeVersion="12" ma:contentTypeDescription="Create a new document." ma:contentTypeScope="" ma:versionID="b5920853e89247f5292b81d0e7ba1cc2">
  <xsd:schema xmlns:xsd="http://www.w3.org/2001/XMLSchema" xmlns:xs="http://www.w3.org/2001/XMLSchema" xmlns:p="http://schemas.microsoft.com/office/2006/metadata/properties" xmlns:ns3="e4e39a26-1d8e-4bb0-9cd1-be596d5f816d" xmlns:ns4="9ebb264c-e272-4dca-a86a-32bfb51a623b" targetNamespace="http://schemas.microsoft.com/office/2006/metadata/properties" ma:root="true" ma:fieldsID="1440f1d18482da9dd915e982beb2e303" ns3:_="" ns4:_="">
    <xsd:import namespace="e4e39a26-1d8e-4bb0-9cd1-be596d5f816d"/>
    <xsd:import namespace="9ebb264c-e272-4dca-a86a-32bfb51a623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39a26-1d8e-4bb0-9cd1-be596d5f816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b264c-e272-4dca-a86a-32bfb51a623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39a26-1d8e-4bb0-9cd1-be596d5f816d" xsi:nil="true"/>
  </documentManagement>
</p:properties>
</file>

<file path=customXml/itemProps1.xml><?xml version="1.0" encoding="utf-8"?>
<ds:datastoreItem xmlns:ds="http://schemas.openxmlformats.org/officeDocument/2006/customXml" ds:itemID="{440FCE40-BA33-4303-A9E4-EBD857524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39a26-1d8e-4bb0-9cd1-be596d5f816d"/>
    <ds:schemaRef ds:uri="9ebb264c-e272-4dca-a86a-32bfb51a6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F8975-4EDA-4D6E-95EA-A82E50F0D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63C717-4D10-46ED-83D4-365CA8DF6A5E}">
  <ds:schemaRefs>
    <ds:schemaRef ds:uri="http://schemas.microsoft.com/office/infopath/2007/PartnerControls"/>
    <ds:schemaRef ds:uri="http://purl.org/dc/dcmitype/"/>
    <ds:schemaRef ds:uri="9ebb264c-e272-4dca-a86a-32bfb51a623b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4e39a26-1d8e-4bb0-9cd1-be596d5f816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401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Bierstadt</vt:lpstr>
      <vt:lpstr>Gill Sans MT</vt:lpstr>
      <vt:lpstr>Gill Sans MT Condensed</vt:lpstr>
      <vt:lpstr>GestaltVTI</vt:lpstr>
      <vt:lpstr>Concepte cheie</vt:lpstr>
      <vt:lpstr>Ce sunt platformele digitale?</vt:lpstr>
      <vt:lpstr>Categorii de platforme digitale </vt:lpstr>
      <vt:lpstr>Beneficii / Oportunitati oferite</vt:lpstr>
      <vt:lpstr>De ce folosesc oamenii internetul? (Conform Sondajelor)</vt:lpstr>
      <vt:lpstr>PowerPoint Presentation</vt:lpstr>
      <vt:lpstr>Cati oameni folosesc internetul?</vt:lpstr>
      <vt:lpstr>PowerPoint Presentation</vt:lpstr>
      <vt:lpstr>Dezavantaje ale Platformelor Digitale</vt:lpstr>
      <vt:lpstr>PowerPoint Presentation</vt:lpstr>
      <vt:lpstr>Solutia:</vt:lpstr>
      <vt:lpstr>Etica in contextul lumii digitale</vt:lpstr>
      <vt:lpstr>Lipsa eticii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SERGIU-RAREŞ GOIAN</dc:creator>
  <cp:lastModifiedBy>SERGIU-RAREŞ GOIAN</cp:lastModifiedBy>
  <cp:revision>1</cp:revision>
  <dcterms:created xsi:type="dcterms:W3CDTF">2025-03-10T13:35:38Z</dcterms:created>
  <dcterms:modified xsi:type="dcterms:W3CDTF">2025-03-10T17:09:35Z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0x010100B3B140768E446A45BC9AB55E3D65159A</vt:lpwstr>
  </property>
</Properties>
</file>