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2" r:id="rId4"/>
    <p:sldId id="264" r:id="rId5"/>
    <p:sldId id="324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4660"/>
  </p:normalViewPr>
  <p:slideViewPr>
    <p:cSldViewPr>
      <p:cViewPr varScale="1">
        <p:scale>
          <a:sx n="69" d="100"/>
          <a:sy n="69" d="100"/>
        </p:scale>
        <p:origin x="14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Numărul de elevi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208-45F8-BA03-ACCBB858F71A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208-45F8-BA03-ACCBB858F71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208-45F8-BA03-ACCBB858F71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208-45F8-BA03-ACCBB858F71A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9208-45F8-BA03-ACCBB858F71A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9208-45F8-BA03-ACCBB858F7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Лист1!$A$2:$A$7</c:f>
              <c:strCache>
                <c:ptCount val="6"/>
                <c:pt idx="0">
                  <c:v>B-1911</c:v>
                </c:pt>
                <c:pt idx="1">
                  <c:v>B-1912</c:v>
                </c:pt>
                <c:pt idx="2">
                  <c:v>B-1821</c:v>
                </c:pt>
                <c:pt idx="3">
                  <c:v>B-1822</c:v>
                </c:pt>
                <c:pt idx="4">
                  <c:v>B-1731</c:v>
                </c:pt>
                <c:pt idx="5">
                  <c:v>B-1732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29</c:v>
                </c:pt>
                <c:pt idx="1">
                  <c:v>32</c:v>
                </c:pt>
                <c:pt idx="2">
                  <c:v>30</c:v>
                </c:pt>
                <c:pt idx="3">
                  <c:v>28</c:v>
                </c:pt>
                <c:pt idx="4">
                  <c:v>32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08-45F8-BA03-ACCBB858F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8">
          <a:noFill/>
        </a:ln>
      </c:spPr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600270669291341E-2"/>
          <c:y val="4.6758422855135671E-2"/>
          <c:w val="0.6007768208661417"/>
          <c:h val="0.83547721218862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B-1911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effectLst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AE-4EFC-B652-EE5BAB588B63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B-1912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Лист1!$B$3</c:f>
              <c:numCache>
                <c:formatCode>General</c:formatCode>
                <c:ptCount val="1"/>
                <c:pt idx="0">
                  <c:v>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AE-4EFC-B652-EE5BAB588B63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B-1821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Лист1!$B$4</c:f>
              <c:numCache>
                <c:formatCode>General</c:formatCode>
                <c:ptCount val="1"/>
                <c:pt idx="0">
                  <c:v>7.49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AE-4EFC-B652-EE5BAB588B63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B-1822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Лист1!$B$5</c:f>
              <c:numCache>
                <c:formatCode>General</c:formatCode>
                <c:ptCount val="1"/>
                <c:pt idx="0">
                  <c:v>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AE-4EFC-B652-EE5BAB588B63}"/>
            </c:ext>
          </c:extLst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B-1731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Лист1!$B$6</c:f>
              <c:numCache>
                <c:formatCode>General</c:formatCode>
                <c:ptCount val="1"/>
                <c:pt idx="0">
                  <c:v>6.79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8A-4831-B405-6086EDF48340}"/>
            </c:ext>
          </c:extLst>
        </c:ser>
        <c:ser>
          <c:idx val="5"/>
          <c:order val="5"/>
          <c:tx>
            <c:strRef>
              <c:f>Лист1!$A$7</c:f>
              <c:strCache>
                <c:ptCount val="1"/>
                <c:pt idx="0">
                  <c:v>B-1732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Лист1!$B$7</c:f>
              <c:numCache>
                <c:formatCode>General</c:formatCode>
                <c:ptCount val="1"/>
                <c:pt idx="0">
                  <c:v>6.87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8A-4831-B405-6086EDF483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398224"/>
        <c:axId val="1"/>
      </c:barChart>
      <c:catAx>
        <c:axId val="184398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84398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148806594488187"/>
          <c:y val="8.728320112402306E-2"/>
          <c:w val="0.13153604822834647"/>
          <c:h val="0.4969404326317946"/>
        </c:manualLayout>
      </c:layout>
      <c:overlay val="0"/>
      <c:txPr>
        <a:bodyPr/>
        <a:lstStyle/>
        <a:p>
          <a:pPr>
            <a:defRPr b="1" i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825289199961114E-2"/>
          <c:y val="5.3279489911870682E-2"/>
          <c:w val="0.91211298240497718"/>
          <c:h val="0.4399167646752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Motivate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09522778845829E-3"/>
                  <c:y val="3.77842064721613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0B6-478B-995B-9427FDA7D072}"/>
                </c:ext>
              </c:extLst>
            </c:dLbl>
            <c:dLbl>
              <c:idx val="3"/>
              <c:layout>
                <c:manualLayout>
                  <c:x val="0"/>
                  <c:y val="3.606674254160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0B6-478B-995B-9427FDA7D0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B-1911</c:v>
                </c:pt>
                <c:pt idx="1">
                  <c:v>B-1912</c:v>
                </c:pt>
                <c:pt idx="2">
                  <c:v>B-1821</c:v>
                </c:pt>
                <c:pt idx="3">
                  <c:v>B-1822</c:v>
                </c:pt>
                <c:pt idx="4">
                  <c:v>B-1731</c:v>
                </c:pt>
                <c:pt idx="5">
                  <c:v>B-1732</c:v>
                </c:pt>
              </c:strCache>
            </c:strRef>
          </c:cat>
          <c:val>
            <c:numRef>
              <c:f>Лист1!$B$2:$B$7</c:f>
              <c:numCache>
                <c:formatCode>0</c:formatCode>
                <c:ptCount val="6"/>
                <c:pt idx="0">
                  <c:v>284</c:v>
                </c:pt>
                <c:pt idx="1">
                  <c:v>262</c:v>
                </c:pt>
                <c:pt idx="2">
                  <c:v>156</c:v>
                </c:pt>
                <c:pt idx="3">
                  <c:v>172</c:v>
                </c:pt>
                <c:pt idx="4">
                  <c:v>488</c:v>
                </c:pt>
                <c:pt idx="5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7-4C1B-8016-0692951975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Nemotivate</c:v>
                </c:pt>
              </c:strCache>
            </c:strRef>
          </c:tx>
          <c:invertIfNegative val="0"/>
          <c:dLbls>
            <c:dLbl>
              <c:idx val="3"/>
              <c:layout>
                <c:manualLayout>
                  <c:x val="-1.5547613894230355E-3"/>
                  <c:y val="6.86985572221116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0B6-478B-995B-9427FDA7D0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B-1911</c:v>
                </c:pt>
                <c:pt idx="1">
                  <c:v>B-1912</c:v>
                </c:pt>
                <c:pt idx="2">
                  <c:v>B-1821</c:v>
                </c:pt>
                <c:pt idx="3">
                  <c:v>B-1822</c:v>
                </c:pt>
                <c:pt idx="4">
                  <c:v>B-1731</c:v>
                </c:pt>
                <c:pt idx="5">
                  <c:v>B-1732</c:v>
                </c:pt>
              </c:strCache>
            </c:strRef>
          </c:cat>
          <c:val>
            <c:numRef>
              <c:f>Лист1!$C$2:$C$7</c:f>
              <c:numCache>
                <c:formatCode>0</c:formatCode>
                <c:ptCount val="6"/>
                <c:pt idx="0">
                  <c:v>284</c:v>
                </c:pt>
                <c:pt idx="1">
                  <c:v>520</c:v>
                </c:pt>
                <c:pt idx="2">
                  <c:v>276</c:v>
                </c:pt>
                <c:pt idx="3">
                  <c:v>196</c:v>
                </c:pt>
                <c:pt idx="4">
                  <c:v>882</c:v>
                </c:pt>
                <c:pt idx="5">
                  <c:v>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7-4C1B-8016-0692951975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B-1911</c:v>
                </c:pt>
                <c:pt idx="1">
                  <c:v>B-1912</c:v>
                </c:pt>
                <c:pt idx="2">
                  <c:v>B-1821</c:v>
                </c:pt>
                <c:pt idx="3">
                  <c:v>B-1822</c:v>
                </c:pt>
                <c:pt idx="4">
                  <c:v>B-1731</c:v>
                </c:pt>
                <c:pt idx="5">
                  <c:v>B-1732</c:v>
                </c:pt>
              </c:strCache>
            </c:strRef>
          </c:cat>
          <c:val>
            <c:numRef>
              <c:f>Лист1!$D$2:$D$7</c:f>
              <c:numCache>
                <c:formatCode>0</c:formatCode>
                <c:ptCount val="6"/>
                <c:pt idx="0">
                  <c:v>568</c:v>
                </c:pt>
                <c:pt idx="1">
                  <c:v>782</c:v>
                </c:pt>
                <c:pt idx="2">
                  <c:v>432</c:v>
                </c:pt>
                <c:pt idx="3">
                  <c:v>368</c:v>
                </c:pt>
                <c:pt idx="4">
                  <c:v>1370</c:v>
                </c:pt>
                <c:pt idx="5">
                  <c:v>1320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7-4C1B-8016-0692951975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118416"/>
        <c:axId val="1"/>
      </c:barChart>
      <c:catAx>
        <c:axId val="18411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1"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4118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57168004755887525"/>
          <c:w val="1"/>
          <c:h val="0.13276239603257717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825289199961114E-2"/>
          <c:y val="5.3279489911870682E-2"/>
          <c:w val="0.91211298240497718"/>
          <c:h val="0.4399167646752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B-1911</c:v>
                </c:pt>
                <c:pt idx="1">
                  <c:v>B-1912</c:v>
                </c:pt>
                <c:pt idx="2">
                  <c:v>B-1821</c:v>
                </c:pt>
                <c:pt idx="3">
                  <c:v>B-1822</c:v>
                </c:pt>
                <c:pt idx="4">
                  <c:v>B-1731</c:v>
                </c:pt>
                <c:pt idx="5">
                  <c:v>B-1732</c:v>
                </c:pt>
              </c:strCache>
            </c:strRef>
          </c:cat>
          <c:val>
            <c:numRef>
              <c:f>Лист1!$B$2:$B$7</c:f>
              <c:numCache>
                <c:formatCode>0</c:formatCode>
                <c:ptCount val="6"/>
                <c:pt idx="0">
                  <c:v>10</c:v>
                </c:pt>
                <c:pt idx="1">
                  <c:v>8.1875</c:v>
                </c:pt>
                <c:pt idx="2">
                  <c:v>5.2</c:v>
                </c:pt>
                <c:pt idx="3">
                  <c:v>6.1428571428571432</c:v>
                </c:pt>
                <c:pt idx="4">
                  <c:v>15.25</c:v>
                </c:pt>
                <c:pt idx="5">
                  <c:v>21.172413793103448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7-4C1B-8016-0692951975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Nemotivate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B-1911</c:v>
                </c:pt>
                <c:pt idx="1">
                  <c:v>B-1912</c:v>
                </c:pt>
                <c:pt idx="2">
                  <c:v>B-1821</c:v>
                </c:pt>
                <c:pt idx="3">
                  <c:v>B-1822</c:v>
                </c:pt>
                <c:pt idx="4">
                  <c:v>B-1731</c:v>
                </c:pt>
                <c:pt idx="5">
                  <c:v>B-1732</c:v>
                </c:pt>
              </c:strCache>
            </c:strRef>
          </c:cat>
          <c:val>
            <c:numRef>
              <c:f>Лист1!$C$2:$C$7</c:f>
              <c:numCache>
                <c:formatCode>0</c:formatCode>
                <c:ptCount val="6"/>
                <c:pt idx="0">
                  <c:v>10</c:v>
                </c:pt>
                <c:pt idx="1">
                  <c:v>16.25</c:v>
                </c:pt>
                <c:pt idx="2">
                  <c:v>9.1999999999999993</c:v>
                </c:pt>
                <c:pt idx="3">
                  <c:v>7</c:v>
                </c:pt>
                <c:pt idx="4">
                  <c:v>27.5625</c:v>
                </c:pt>
                <c:pt idx="5">
                  <c:v>24.344827586206897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7-4C1B-8016-0692951975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Лист1!$A$2:$A$7</c:f>
              <c:strCache>
                <c:ptCount val="6"/>
                <c:pt idx="0">
                  <c:v>B-1911</c:v>
                </c:pt>
                <c:pt idx="1">
                  <c:v>B-1912</c:v>
                </c:pt>
                <c:pt idx="2">
                  <c:v>B-1821</c:v>
                </c:pt>
                <c:pt idx="3">
                  <c:v>B-1822</c:v>
                </c:pt>
                <c:pt idx="4">
                  <c:v>B-1731</c:v>
                </c:pt>
                <c:pt idx="5">
                  <c:v>B-1732</c:v>
                </c:pt>
              </c:strCache>
            </c:strRef>
          </c:cat>
          <c:val>
            <c:numRef>
              <c:f>Лист1!$D$2:$D$7</c:f>
              <c:numCache>
                <c:formatCode>0</c:formatCode>
                <c:ptCount val="6"/>
                <c:pt idx="0">
                  <c:v>19.586206896551722</c:v>
                </c:pt>
                <c:pt idx="1">
                  <c:v>24.4375</c:v>
                </c:pt>
                <c:pt idx="2">
                  <c:v>14.4</c:v>
                </c:pt>
                <c:pt idx="3">
                  <c:v>13.142857142857142</c:v>
                </c:pt>
                <c:pt idx="4">
                  <c:v>42.8125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7-4C1B-8016-0692951975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118416"/>
        <c:axId val="1"/>
      </c:barChart>
      <c:catAx>
        <c:axId val="18411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1"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4118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57168004755887525"/>
          <c:w val="1"/>
          <c:h val="0.13276239603257717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20952-DF42-47B0-8527-041FCA24371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E164-15B9-49EA-81F7-2936D8B50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41D2-5345-4B16-A10D-8C6EB58699C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CEB4-CAF6-4E62-A197-67E9817D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83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4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40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7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26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3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4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622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5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5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20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27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/>
        </p:nvSpPr>
        <p:spPr>
          <a:xfrm>
            <a:off x="492174" y="462372"/>
            <a:ext cx="8072437" cy="4982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‘</a:t>
            </a:r>
            <a:r>
              <a:rPr lang="ro-MD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Administrarea Bazelor de Date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’ </a:t>
            </a:r>
            <a:endParaRPr lang="ro-MD" sz="3600" i="1" cap="none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>
              <a:defRPr/>
            </a:pPr>
            <a:r>
              <a:rPr lang="ro-MD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MD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sectiei didactică </a:t>
            </a: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</a:t>
            </a:r>
            <a:b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 </a:t>
            </a:r>
            <a:r>
              <a:rPr lang="en-US" sz="3600" i="1" cap="none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Centrului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 </a:t>
            </a:r>
            <a:r>
              <a:rPr lang="en-US" sz="3600" i="1" cap="none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Excelen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ță în Informatică și Tehnologii Informaționale</a:t>
            </a:r>
            <a:b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pentru </a:t>
            </a:r>
            <a:r>
              <a:rPr lang="ro-RO" sz="3600" i="1" cap="none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anul de studii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201</a:t>
            </a:r>
            <a:r>
              <a:rPr lang="ro-MD" sz="36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9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-2020</a:t>
            </a:r>
          </a:p>
          <a:p>
            <a:pPr algn="ctr">
              <a:defRPr/>
            </a:pP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Semestrul 1</a:t>
            </a:r>
            <a:endParaRPr lang="ro-RO" sz="3600" i="1" cap="none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>
              <a:defRPr/>
            </a:pPr>
            <a:endParaRPr lang="ru-RU" sz="3600" i="1" cap="none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7007" y="548680"/>
            <a:ext cx="7202760" cy="128089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Numărul de elevi pe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de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formare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ro-R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 la 1-01-2020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52006"/>
              </p:ext>
            </p:extLst>
          </p:nvPr>
        </p:nvGraphicFramePr>
        <p:xfrm>
          <a:off x="508000" y="1651000"/>
          <a:ext cx="8128000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9" y="624109"/>
            <a:ext cx="7130752" cy="192919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 medie pe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 a.s.201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sem.1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media 7.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544108"/>
              </p:ext>
            </p:extLst>
          </p:nvPr>
        </p:nvGraphicFramePr>
        <p:xfrm>
          <a:off x="905025" y="2553305"/>
          <a:ext cx="81280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7" y="624110"/>
            <a:ext cx="7058744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Frecvența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anul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studii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</a:t>
            </a:r>
            <a:r>
              <a:rPr lang="ro-MD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 semetrul 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996456"/>
              </p:ext>
            </p:extLst>
          </p:nvPr>
        </p:nvGraphicFramePr>
        <p:xfrm>
          <a:off x="467544" y="1651000"/>
          <a:ext cx="8168456" cy="739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7" y="624110"/>
            <a:ext cx="7058744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o-R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Frecvența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anul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studii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</a:t>
            </a:r>
            <a:r>
              <a:rPr lang="ro-MD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semetrul 1 pe un elev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22727"/>
              </p:ext>
            </p:extLst>
          </p:nvPr>
        </p:nvGraphicFramePr>
        <p:xfrm>
          <a:off x="467544" y="1651000"/>
          <a:ext cx="8168456" cy="739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5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3966</TotalTime>
  <Words>51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Century Gothic</vt:lpstr>
      <vt:lpstr>Wingdings 3</vt:lpstr>
      <vt:lpstr>Wisp</vt:lpstr>
      <vt:lpstr>PowerPoint Presentation</vt:lpstr>
      <vt:lpstr>Numărul de elevi pe program de formare profesională la 1-01-2020</vt:lpstr>
      <vt:lpstr>Nota medie pe program în a.s.2019-2020  sem.1                         media 7.04         </vt:lpstr>
      <vt:lpstr>Frecvența în anul de studii 2019-2020   semetrul 1</vt:lpstr>
      <vt:lpstr>     Frecvența în anul de studii  2019-2020 semetrul 1 pe un elev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Raportul de activitate educaţională a colegiului  pe anul de studii 2013-2014 şi perspectivele de activitate ale colectivului profesoral pentru anul de studii 2014-2015</dc:title>
  <dc:creator>Obada l-PC</dc:creator>
  <cp:lastModifiedBy>Pasecinic</cp:lastModifiedBy>
  <cp:revision>223</cp:revision>
  <cp:lastPrinted>2016-10-12T11:17:52Z</cp:lastPrinted>
  <dcterms:created xsi:type="dcterms:W3CDTF">2014-10-15T15:33:51Z</dcterms:created>
  <dcterms:modified xsi:type="dcterms:W3CDTF">2020-01-24T07:05:59Z</dcterms:modified>
</cp:coreProperties>
</file>