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2" r:id="rId4"/>
    <p:sldId id="264" r:id="rId5"/>
    <p:sldId id="324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0" autoAdjust="0"/>
    <p:restoredTop sz="94660"/>
  </p:normalViewPr>
  <p:slideViewPr>
    <p:cSldViewPr>
      <p:cViewPr varScale="1">
        <p:scale>
          <a:sx n="69" d="100"/>
          <a:sy n="69" d="100"/>
        </p:scale>
        <p:origin x="6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Numărul de elevi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208-45F8-BA03-ACCBB858F71A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9208-45F8-BA03-ACCBB858F71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9208-45F8-BA03-ACCBB858F71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208-45F8-BA03-ACCBB858F71A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9208-45F8-BA03-ACCBB858F71A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9208-45F8-BA03-ACCBB858F7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K-1641</c:v>
                </c:pt>
                <c:pt idx="1">
                  <c:v>K-1642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08-45F8-BA03-ACCBB858F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8">
          <a:noFill/>
        </a:ln>
      </c:spPr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162893700787402E-2"/>
          <c:y val="5.635040340741871E-2"/>
          <c:w val="0.85390182086614175"/>
          <c:h val="0.76193813806964128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Лист1!$A$2</c:f>
              <c:strCache>
                <c:ptCount val="1"/>
                <c:pt idx="0">
                  <c:v>K-1641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7,54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8A-4831-B405-6086EDF48340}"/>
            </c:ext>
          </c:extLst>
        </c:ser>
        <c:ser>
          <c:idx val="5"/>
          <c:order val="1"/>
          <c:tx>
            <c:strRef>
              <c:f>Лист1!$A$3</c:f>
              <c:strCache>
                <c:ptCount val="1"/>
                <c:pt idx="0">
                  <c:v>K-1642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Лист1!$B$1</c:f>
              <c:strCache>
                <c:ptCount val="1"/>
                <c:pt idx="0">
                  <c:v>Nota medie institutie 7,54</c:v>
                </c:pt>
              </c:strCache>
            </c:strRef>
          </c:cat>
          <c:val>
            <c:numRef>
              <c:f>Лист1!$B$3</c:f>
              <c:numCache>
                <c:formatCode>General</c:formatCode>
                <c:ptCount val="1"/>
                <c:pt idx="0">
                  <c:v>7.29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8A-4831-B405-6086EDF483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398224"/>
        <c:axId val="1"/>
      </c:barChart>
      <c:catAx>
        <c:axId val="184398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184398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904576771653544"/>
          <c:y val="0.83590367566884427"/>
          <c:w val="0.52314173228346461"/>
          <c:h val="0.108280910635570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825289199961114E-2"/>
          <c:y val="5.3279489911870682E-2"/>
          <c:w val="0.91211298240497718"/>
          <c:h val="0.4399167646752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Motivate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K-1641</c:v>
                </c:pt>
                <c:pt idx="1">
                  <c:v>K-1642</c:v>
                </c:pt>
              </c:strCache>
            </c:strRef>
          </c:cat>
          <c:val>
            <c:numRef>
              <c:f>Лист1!$B$2:$B$3</c:f>
              <c:numCache>
                <c:formatCode>0</c:formatCode>
                <c:ptCount val="2"/>
                <c:pt idx="0">
                  <c:v>186</c:v>
                </c:pt>
                <c:pt idx="1">
                  <c:v>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7-4C1B-8016-0692951975F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Nemotivate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K-1641</c:v>
                </c:pt>
                <c:pt idx="1">
                  <c:v>K-1642</c:v>
                </c:pt>
              </c:strCache>
            </c:strRef>
          </c:cat>
          <c:val>
            <c:numRef>
              <c:f>Лист1!$C$2:$C$3</c:f>
              <c:numCache>
                <c:formatCode>0</c:formatCode>
                <c:ptCount val="2"/>
                <c:pt idx="0">
                  <c:v>450</c:v>
                </c:pt>
                <c:pt idx="1">
                  <c:v>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7-4C1B-8016-0692951975F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K-1641</c:v>
                </c:pt>
                <c:pt idx="1">
                  <c:v>K-1642</c:v>
                </c:pt>
              </c:strCache>
            </c:strRef>
          </c:cat>
          <c:val>
            <c:numRef>
              <c:f>Лист1!$D$2:$D$3</c:f>
              <c:numCache>
                <c:formatCode>0</c:formatCode>
                <c:ptCount val="2"/>
                <c:pt idx="0">
                  <c:v>636</c:v>
                </c:pt>
                <c:pt idx="1">
                  <c:v>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07-4C1B-8016-0692951975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118416"/>
        <c:axId val="1"/>
      </c:barChart>
      <c:catAx>
        <c:axId val="184118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i="1"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841184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57168004755887525"/>
          <c:w val="1"/>
          <c:h val="0.13276239603257717"/>
        </c:manualLayout>
      </c:layout>
      <c:overlay val="0"/>
      <c:txPr>
        <a:bodyPr/>
        <a:lstStyle/>
        <a:p>
          <a:pPr>
            <a:defRPr sz="1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825289199961114E-2"/>
          <c:y val="5.3279489911870682E-2"/>
          <c:w val="0.91211298240497718"/>
          <c:h val="0.4399167646752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Motivate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K-1641</c:v>
                </c:pt>
                <c:pt idx="1">
                  <c:v>K-1642</c:v>
                </c:pt>
              </c:strCache>
            </c:strRef>
          </c:cat>
          <c:val>
            <c:numRef>
              <c:f>Лист1!$B$2:$B$3</c:f>
              <c:numCache>
                <c:formatCode>0</c:formatCode>
                <c:ptCount val="2"/>
                <c:pt idx="0">
                  <c:v>10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7-4C1B-8016-0692951975F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Nemotivate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K-1641</c:v>
                </c:pt>
                <c:pt idx="1">
                  <c:v>K-1642</c:v>
                </c:pt>
              </c:strCache>
            </c:strRef>
          </c:cat>
          <c:val>
            <c:numRef>
              <c:f>Лист1!$C$2:$C$3</c:f>
              <c:numCache>
                <c:formatCode>0</c:formatCode>
                <c:ptCount val="2"/>
                <c:pt idx="0">
                  <c:v>25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7-4C1B-8016-0692951975F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K-1641</c:v>
                </c:pt>
                <c:pt idx="1">
                  <c:v>K-1642</c:v>
                </c:pt>
              </c:strCache>
            </c:strRef>
          </c:cat>
          <c:val>
            <c:numRef>
              <c:f>Лист1!$D$2:$D$3</c:f>
              <c:numCache>
                <c:formatCode>0</c:formatCode>
                <c:ptCount val="2"/>
                <c:pt idx="0">
                  <c:v>35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07-4C1B-8016-0692951975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118416"/>
        <c:axId val="1"/>
      </c:barChart>
      <c:catAx>
        <c:axId val="184118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i="1"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841184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57168004755887525"/>
          <c:w val="1"/>
          <c:h val="0.13276239603257717"/>
        </c:manualLayout>
      </c:layout>
      <c:overlay val="0"/>
      <c:txPr>
        <a:bodyPr/>
        <a:lstStyle/>
        <a:p>
          <a:pPr>
            <a:defRPr sz="1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20952-DF42-47B0-8527-041FCA24371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BE164-15B9-49EA-81F7-2936D8B50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41D2-5345-4B16-A10D-8C6EB58699C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CEB4-CAF6-4E62-A197-67E9817D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83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54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40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17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26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3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4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622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6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5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5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20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27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A640FD-71D8-43FB-97F0-E0A1D5DB1A09}" type="datetimeFigureOut">
              <a:rPr lang="ru-RU" smtClean="0"/>
              <a:pPr>
                <a:defRPr/>
              </a:pPr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189F107-75EE-4D79-8F5B-90FBBAD587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4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/>
        </p:nvSpPr>
        <p:spPr>
          <a:xfrm>
            <a:off x="492174" y="462372"/>
            <a:ext cx="8072437" cy="49828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3600" i="1" cap="none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Calculatoare</a:t>
            </a: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endParaRPr lang="ro-MD" sz="3600" i="1" cap="none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algn="ctr">
              <a:defRPr/>
            </a:pPr>
            <a:r>
              <a:rPr lang="ro-MD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sectie didactic</a:t>
            </a:r>
            <a:r>
              <a:rPr lang="ro-MD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ă</a:t>
            </a: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</a:t>
            </a:r>
            <a:b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al </a:t>
            </a:r>
            <a:r>
              <a:rPr lang="en-US" sz="3600" i="1" cap="none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Centrului</a:t>
            </a: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</a:t>
            </a:r>
            <a:r>
              <a:rPr lang="en-US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 </a:t>
            </a:r>
            <a:r>
              <a:rPr lang="en-US" sz="3600" i="1" cap="none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Excelen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ță în Informatică și Tehnologii Informaționale</a:t>
            </a:r>
            <a:b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pentru </a:t>
            </a:r>
            <a:r>
              <a:rPr lang="ro-RO" sz="3600" i="1" cap="none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anul de studii 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201</a:t>
            </a:r>
            <a:r>
              <a:rPr lang="ro-MD" sz="3600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9</a:t>
            </a:r>
            <a:r>
              <a:rPr lang="ro-RO" sz="3600" i="1" cap="none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-2020</a:t>
            </a:r>
          </a:p>
          <a:p>
            <a:pPr algn="ctr">
              <a:defRPr/>
            </a:pPr>
            <a:r>
              <a:rPr lang="ro-RO" sz="36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Semestrul 1</a:t>
            </a:r>
            <a:endParaRPr lang="ro-RO" sz="3600" i="1" cap="none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algn="ctr">
              <a:defRPr/>
            </a:pPr>
            <a:endParaRPr lang="ru-RU" sz="3600" i="1" cap="none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135111" y="5661248"/>
            <a:ext cx="6786562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7007" y="548680"/>
            <a:ext cx="7202760" cy="128089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Numărul de elevi pe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de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formare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profesional</a:t>
            </a:r>
            <a:r>
              <a:rPr lang="ro-R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 la 1-01-2020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457369"/>
              </p:ext>
            </p:extLst>
          </p:nvPr>
        </p:nvGraphicFramePr>
        <p:xfrm>
          <a:off x="508000" y="1651000"/>
          <a:ext cx="8128000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9" y="624109"/>
            <a:ext cx="7130752" cy="192919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 medie pe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 a.s.201</a:t>
            </a:r>
            <a:r>
              <a:rPr lang="ro-M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ro-M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 sem.1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media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7.54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31443"/>
              </p:ext>
            </p:extLst>
          </p:nvPr>
        </p:nvGraphicFramePr>
        <p:xfrm>
          <a:off x="905025" y="2553305"/>
          <a:ext cx="8128000" cy="3972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1231" y="476672"/>
            <a:ext cx="5947073" cy="117432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o-RO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Frecvența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anul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studii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</a:t>
            </a:r>
            <a:r>
              <a:rPr lang="ro-MD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  semetrul 1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3397"/>
              </p:ext>
            </p:extLst>
          </p:nvPr>
        </p:nvGraphicFramePr>
        <p:xfrm>
          <a:off x="467544" y="1651000"/>
          <a:ext cx="8168456" cy="739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7" y="624110"/>
            <a:ext cx="7058744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o-R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Frecvența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anul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studii</a:t>
            </a:r>
            <a: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</a:t>
            </a:r>
            <a:r>
              <a:rPr lang="ro-MD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ro-M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semetrul 1 pe un elev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899323"/>
              </p:ext>
            </p:extLst>
          </p:nvPr>
        </p:nvGraphicFramePr>
        <p:xfrm>
          <a:off x="467544" y="1651000"/>
          <a:ext cx="8168456" cy="739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5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4003</TotalTime>
  <Words>38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Century Gothic</vt:lpstr>
      <vt:lpstr>Wingdings 3</vt:lpstr>
      <vt:lpstr>Wisp</vt:lpstr>
      <vt:lpstr>PowerPoint Presentation</vt:lpstr>
      <vt:lpstr>Numărul de elevi pe program de formare profesională la 1-01-2020</vt:lpstr>
      <vt:lpstr>Nota medie pe program în a.s.2019-2020  sem.1                         media 7.54          </vt:lpstr>
      <vt:lpstr>Frecvența în anul de studii       2019-2020   semetrul 1</vt:lpstr>
      <vt:lpstr>     Frecvența în anul de studii  2019-2020 semetrul 1 pe un elev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Raportul de activitate educaţională a colegiului  pe anul de studii 2013-2014 şi perspectivele de activitate ale colectivului profesoral pentru anul de studii 2014-2015</dc:title>
  <dc:creator>Obada l-PC</dc:creator>
  <cp:lastModifiedBy>Pasecinic</cp:lastModifiedBy>
  <cp:revision>230</cp:revision>
  <cp:lastPrinted>2016-10-12T11:17:52Z</cp:lastPrinted>
  <dcterms:created xsi:type="dcterms:W3CDTF">2014-10-15T15:33:51Z</dcterms:created>
  <dcterms:modified xsi:type="dcterms:W3CDTF">2020-01-24T07:00:38Z</dcterms:modified>
</cp:coreProperties>
</file>