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8" r:id="rId1"/>
  </p:sldMasterIdLst>
  <p:notesMasterIdLst>
    <p:notesMasterId r:id="rId7"/>
  </p:notesMasterIdLst>
  <p:handoutMasterIdLst>
    <p:handoutMasterId r:id="rId8"/>
  </p:handoutMasterIdLst>
  <p:sldIdLst>
    <p:sldId id="256" r:id="rId2"/>
    <p:sldId id="259" r:id="rId3"/>
    <p:sldId id="262" r:id="rId4"/>
    <p:sldId id="264" r:id="rId5"/>
    <p:sldId id="324" r:id="rId6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10" autoAdjust="0"/>
    <p:restoredTop sz="94660"/>
  </p:normalViewPr>
  <p:slideViewPr>
    <p:cSldViewPr>
      <p:cViewPr varScale="1">
        <p:scale>
          <a:sx n="69" d="100"/>
          <a:sy n="69" d="100"/>
        </p:scale>
        <p:origin x="141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Numărul de elevi</c:v>
                </c:pt>
              </c:strCache>
            </c:strRef>
          </c:tx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9208-45F8-BA03-ACCBB858F71A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1-9208-45F8-BA03-ACCBB858F71A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2-9208-45F8-BA03-ACCBB858F71A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3-9208-45F8-BA03-ACCBB858F71A}"/>
              </c:ext>
            </c:extLst>
          </c:dPt>
          <c:dPt>
            <c:idx val="4"/>
            <c:bubble3D val="0"/>
            <c:extLst>
              <c:ext xmlns:c16="http://schemas.microsoft.com/office/drawing/2014/chart" uri="{C3380CC4-5D6E-409C-BE32-E72D297353CC}">
                <c16:uniqueId val="{00000004-9208-45F8-BA03-ACCBB858F71A}"/>
              </c:ext>
            </c:extLst>
          </c:dPt>
          <c:dPt>
            <c:idx val="5"/>
            <c:bubble3D val="0"/>
            <c:extLst>
              <c:ext xmlns:c16="http://schemas.microsoft.com/office/drawing/2014/chart" uri="{C3380CC4-5D6E-409C-BE32-E72D297353CC}">
                <c16:uniqueId val="{00000005-9208-45F8-BA03-ACCBB858F71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en-US"/>
              </a:p>
            </c:txPr>
            <c:dLblPos val="outEnd"/>
            <c:showLegendKey val="1"/>
            <c:showVal val="1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Лист1!$A$2:$A$14</c:f>
              <c:strCache>
                <c:ptCount val="13"/>
                <c:pt idx="0">
                  <c:v>P-1911</c:v>
                </c:pt>
                <c:pt idx="1">
                  <c:v>P-1912</c:v>
                </c:pt>
                <c:pt idx="2">
                  <c:v>P-1913</c:v>
                </c:pt>
                <c:pt idx="3">
                  <c:v>P-1914R</c:v>
                </c:pt>
                <c:pt idx="4">
                  <c:v>P-1821</c:v>
                </c:pt>
                <c:pt idx="5">
                  <c:v>P-1822</c:v>
                </c:pt>
                <c:pt idx="6">
                  <c:v>P-1823</c:v>
                </c:pt>
                <c:pt idx="7">
                  <c:v>P-1824R</c:v>
                </c:pt>
                <c:pt idx="8">
                  <c:v>P-1731</c:v>
                </c:pt>
                <c:pt idx="9">
                  <c:v>P-1732</c:v>
                </c:pt>
                <c:pt idx="10">
                  <c:v>P-1733R</c:v>
                </c:pt>
                <c:pt idx="11">
                  <c:v>P-1641</c:v>
                </c:pt>
                <c:pt idx="12">
                  <c:v>P-1642R</c:v>
                </c:pt>
              </c:strCache>
            </c:strRef>
          </c:cat>
          <c:val>
            <c:numRef>
              <c:f>Лист1!$B$2:$B$14</c:f>
              <c:numCache>
                <c:formatCode>General</c:formatCode>
                <c:ptCount val="13"/>
                <c:pt idx="0">
                  <c:v>32</c:v>
                </c:pt>
                <c:pt idx="1">
                  <c:v>32</c:v>
                </c:pt>
                <c:pt idx="2">
                  <c:v>27</c:v>
                </c:pt>
                <c:pt idx="3">
                  <c:v>32</c:v>
                </c:pt>
                <c:pt idx="4">
                  <c:v>31</c:v>
                </c:pt>
                <c:pt idx="5">
                  <c:v>31</c:v>
                </c:pt>
                <c:pt idx="6">
                  <c:v>28</c:v>
                </c:pt>
                <c:pt idx="7">
                  <c:v>32</c:v>
                </c:pt>
                <c:pt idx="8">
                  <c:v>31</c:v>
                </c:pt>
                <c:pt idx="9">
                  <c:v>32</c:v>
                </c:pt>
                <c:pt idx="10">
                  <c:v>28</c:v>
                </c:pt>
                <c:pt idx="11">
                  <c:v>27</c:v>
                </c:pt>
                <c:pt idx="12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208-45F8-BA03-ACCBB858F7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398">
          <a:noFill/>
        </a:ln>
      </c:spPr>
    </c:plotArea>
    <c:legend>
      <c:legendPos val="r"/>
      <c:layout/>
      <c:overlay val="0"/>
    </c:legend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7162893700787402E-2"/>
          <c:y val="5.2659015330935179E-2"/>
          <c:w val="0.75546432086614168"/>
          <c:h val="0.8354772121886251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Лист1!$A$2</c:f>
              <c:strCache>
                <c:ptCount val="1"/>
                <c:pt idx="0">
                  <c:v>P-1911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-1.5625000000000036E-3"/>
                  <c:y val="0.1323420074349442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8367249015748024E-2"/>
                      <c:h val="8.2141263940520431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9-428A-4831-B405-6086EDF4834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600" b="1">
                    <a:effectLst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Лист1!$B$1</c:f>
              <c:strCache>
                <c:ptCount val="1"/>
                <c:pt idx="0">
                  <c:v>Nota medie institutie 7,66</c:v>
                </c:pt>
              </c:strCache>
            </c:strRef>
          </c:cat>
          <c:val>
            <c:numRef>
              <c:f>Лист1!$B$2</c:f>
              <c:numCache>
                <c:formatCode>General</c:formatCode>
                <c:ptCount val="1"/>
                <c:pt idx="0">
                  <c:v>7.32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AE-4EFC-B652-EE5BAB588B63}"/>
            </c:ext>
          </c:extLst>
        </c:ser>
        <c:ser>
          <c:idx val="1"/>
          <c:order val="1"/>
          <c:tx>
            <c:strRef>
              <c:f>Лист1!$A$3</c:f>
              <c:strCache>
                <c:ptCount val="1"/>
                <c:pt idx="0">
                  <c:v>P-1912</c:v>
                </c:pt>
              </c:strCache>
            </c:strRef>
          </c:tx>
          <c:invertIfNegative val="0"/>
          <c:dLbls>
            <c:dLbl>
              <c:idx val="0"/>
              <c:layout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8367249015748024E-2"/>
                      <c:h val="7.0245353159851295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A-428A-4831-B405-6086EDF4834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600" b="1"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Лист1!$B$1</c:f>
              <c:strCache>
                <c:ptCount val="1"/>
                <c:pt idx="0">
                  <c:v>Nota medie institutie 7,66</c:v>
                </c:pt>
              </c:strCache>
            </c:strRef>
          </c:cat>
          <c:val>
            <c:numRef>
              <c:f>Лист1!$B$3</c:f>
              <c:numCache>
                <c:formatCode>General</c:formatCode>
                <c:ptCount val="1"/>
                <c:pt idx="0">
                  <c:v>7.33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2AE-4EFC-B652-EE5BAB588B63}"/>
            </c:ext>
          </c:extLst>
        </c:ser>
        <c:ser>
          <c:idx val="2"/>
          <c:order val="2"/>
          <c:tx>
            <c:strRef>
              <c:f>Лист1!$A$4</c:f>
              <c:strCache>
                <c:ptCount val="1"/>
                <c:pt idx="0">
                  <c:v>P-1913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600" b="1"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Лист1!$B$1</c:f>
              <c:strCache>
                <c:ptCount val="1"/>
                <c:pt idx="0">
                  <c:v>Nota medie institutie 7,66</c:v>
                </c:pt>
              </c:strCache>
            </c:strRef>
          </c:cat>
          <c:val>
            <c:numRef>
              <c:f>Лист1!$B$4</c:f>
              <c:numCache>
                <c:formatCode>General</c:formatCode>
                <c:ptCount val="1"/>
                <c:pt idx="0">
                  <c:v>7.67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2AE-4EFC-B652-EE5BAB588B63}"/>
            </c:ext>
          </c:extLst>
        </c:ser>
        <c:ser>
          <c:idx val="3"/>
          <c:order val="3"/>
          <c:tx>
            <c:strRef>
              <c:f>Лист1!$A$5</c:f>
              <c:strCache>
                <c:ptCount val="1"/>
                <c:pt idx="0">
                  <c:v>P-1914R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600" b="1"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Лист1!$B$1</c:f>
              <c:strCache>
                <c:ptCount val="1"/>
                <c:pt idx="0">
                  <c:v>Nota medie institutie 7,66</c:v>
                </c:pt>
              </c:strCache>
            </c:strRef>
          </c:cat>
          <c:val>
            <c:numRef>
              <c:f>Лист1!$B$5</c:f>
              <c:numCache>
                <c:formatCode>General</c:formatCode>
                <c:ptCount val="1"/>
                <c:pt idx="0">
                  <c:v>7.99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2AE-4EFC-B652-EE5BAB588B63}"/>
            </c:ext>
          </c:extLst>
        </c:ser>
        <c:ser>
          <c:idx val="4"/>
          <c:order val="4"/>
          <c:tx>
            <c:strRef>
              <c:f>Лист1!$A$6</c:f>
              <c:strCache>
                <c:ptCount val="1"/>
                <c:pt idx="0">
                  <c:v>P-1821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Лист1!$B$1</c:f>
              <c:strCache>
                <c:ptCount val="1"/>
                <c:pt idx="0">
                  <c:v>Nota medie institutie 7,66</c:v>
                </c:pt>
              </c:strCache>
            </c:strRef>
          </c:cat>
          <c:val>
            <c:numRef>
              <c:f>Лист1!$B$6</c:f>
              <c:numCache>
                <c:formatCode>General</c:formatCode>
                <c:ptCount val="1"/>
                <c:pt idx="0">
                  <c:v>7.68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8A-4831-B405-6086EDF48340}"/>
            </c:ext>
          </c:extLst>
        </c:ser>
        <c:ser>
          <c:idx val="5"/>
          <c:order val="5"/>
          <c:tx>
            <c:strRef>
              <c:f>Лист1!$A$7</c:f>
              <c:strCache>
                <c:ptCount val="1"/>
                <c:pt idx="0">
                  <c:v>P-1822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Лист1!$B$1</c:f>
              <c:strCache>
                <c:ptCount val="1"/>
                <c:pt idx="0">
                  <c:v>Nota medie institutie 7,66</c:v>
                </c:pt>
              </c:strCache>
            </c:strRef>
          </c:cat>
          <c:val>
            <c:numRef>
              <c:f>Лист1!$B$7</c:f>
              <c:numCache>
                <c:formatCode>General</c:formatCode>
                <c:ptCount val="1"/>
                <c:pt idx="0">
                  <c:v>7.57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28A-4831-B405-6086EDF48340}"/>
            </c:ext>
          </c:extLst>
        </c:ser>
        <c:ser>
          <c:idx val="6"/>
          <c:order val="6"/>
          <c:tx>
            <c:strRef>
              <c:f>Лист1!$A$8</c:f>
              <c:strCache>
                <c:ptCount val="1"/>
                <c:pt idx="0">
                  <c:v>P-1823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Лист1!$B$1</c:f>
              <c:strCache>
                <c:ptCount val="1"/>
                <c:pt idx="0">
                  <c:v>Nota medie institutie 7,66</c:v>
                </c:pt>
              </c:strCache>
            </c:strRef>
          </c:cat>
          <c:val>
            <c:numRef>
              <c:f>Лист1!$B$8</c:f>
              <c:numCache>
                <c:formatCode>General</c:formatCode>
                <c:ptCount val="1"/>
                <c:pt idx="0">
                  <c:v>7.87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28A-4831-B405-6086EDF48340}"/>
            </c:ext>
          </c:extLst>
        </c:ser>
        <c:ser>
          <c:idx val="7"/>
          <c:order val="7"/>
          <c:tx>
            <c:strRef>
              <c:f>Лист1!$A$9</c:f>
              <c:strCache>
                <c:ptCount val="1"/>
                <c:pt idx="0">
                  <c:v>P-1824R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3.1250615157480304E-3"/>
                  <c:y val="9.516728624535311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noAutofit/>
                </a:bodyPr>
                <a:lstStyle/>
                <a:p>
                  <a:pPr>
                    <a:defRPr b="1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4492249015748029E-2"/>
                      <c:h val="6.860966542750929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B-428A-4831-B405-6086EDF4834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Лист1!$B$1</c:f>
              <c:strCache>
                <c:ptCount val="1"/>
                <c:pt idx="0">
                  <c:v>Nota medie institutie 7,66</c:v>
                </c:pt>
              </c:strCache>
            </c:strRef>
          </c:cat>
          <c:val>
            <c:numRef>
              <c:f>Лист1!$B$9</c:f>
              <c:numCache>
                <c:formatCode>General</c:formatCode>
                <c:ptCount val="1"/>
                <c:pt idx="0">
                  <c:v>7.89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28A-4831-B405-6086EDF48340}"/>
            </c:ext>
          </c:extLst>
        </c:ser>
        <c:ser>
          <c:idx val="8"/>
          <c:order val="8"/>
          <c:tx>
            <c:strRef>
              <c:f>Лист1!$A$10</c:f>
              <c:strCache>
                <c:ptCount val="1"/>
                <c:pt idx="0">
                  <c:v>P-1731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0"/>
                  <c:y val="5.353159851301115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C-428A-4831-B405-6086EDF4834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Лист1!$B$1</c:f>
              <c:strCache>
                <c:ptCount val="1"/>
                <c:pt idx="0">
                  <c:v>Nota medie institutie 7,66</c:v>
                </c:pt>
              </c:strCache>
            </c:strRef>
          </c:cat>
          <c:val>
            <c:numRef>
              <c:f>Лист1!$B$10</c:f>
              <c:numCache>
                <c:formatCode>General</c:formatCode>
                <c:ptCount val="1"/>
                <c:pt idx="0">
                  <c:v>7.6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28A-4831-B405-6086EDF48340}"/>
            </c:ext>
          </c:extLst>
        </c:ser>
        <c:ser>
          <c:idx val="9"/>
          <c:order val="9"/>
          <c:tx>
            <c:strRef>
              <c:f>Лист1!$A$11</c:f>
              <c:strCache>
                <c:ptCount val="1"/>
                <c:pt idx="0">
                  <c:v>P-1732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Лист1!$B$1</c:f>
              <c:strCache>
                <c:ptCount val="1"/>
                <c:pt idx="0">
                  <c:v>Nota medie institutie 7,66</c:v>
                </c:pt>
              </c:strCache>
            </c:strRef>
          </c:cat>
          <c:val>
            <c:numRef>
              <c:f>Лист1!$B$11</c:f>
              <c:numCache>
                <c:formatCode>General</c:formatCode>
                <c:ptCount val="1"/>
                <c:pt idx="0">
                  <c:v>7.74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28A-4831-B405-6086EDF48340}"/>
            </c:ext>
          </c:extLst>
        </c:ser>
        <c:ser>
          <c:idx val="10"/>
          <c:order val="10"/>
          <c:tx>
            <c:strRef>
              <c:f>Лист1!$A$12</c:f>
              <c:strCache>
                <c:ptCount val="1"/>
                <c:pt idx="0">
                  <c:v>P-1733R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1.5624999999999426E-3"/>
                  <c:y val="9.814126394052044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D-428A-4831-B405-6086EDF4834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Лист1!$B$1</c:f>
              <c:strCache>
                <c:ptCount val="1"/>
                <c:pt idx="0">
                  <c:v>Nota medie institutie 7,66</c:v>
                </c:pt>
              </c:strCache>
            </c:strRef>
          </c:cat>
          <c:val>
            <c:numRef>
              <c:f>Лист1!$B$12</c:f>
              <c:numCache>
                <c:formatCode>General</c:formatCode>
                <c:ptCount val="1"/>
                <c:pt idx="0">
                  <c:v>7.76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28A-4831-B405-6086EDF48340}"/>
            </c:ext>
          </c:extLst>
        </c:ser>
        <c:ser>
          <c:idx val="11"/>
          <c:order val="11"/>
          <c:tx>
            <c:strRef>
              <c:f>Лист1!$A$13</c:f>
              <c:strCache>
                <c:ptCount val="1"/>
                <c:pt idx="0">
                  <c:v>P-1641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Лист1!$B$1</c:f>
              <c:strCache>
                <c:ptCount val="1"/>
                <c:pt idx="0">
                  <c:v>Nota medie institutie 7,66</c:v>
                </c:pt>
              </c:strCache>
            </c:strRef>
          </c:cat>
          <c:val>
            <c:numRef>
              <c:f>Лист1!$B$13</c:f>
              <c:numCache>
                <c:formatCode>General</c:formatCode>
                <c:ptCount val="1"/>
                <c:pt idx="0">
                  <c:v>7.98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428A-4831-B405-6086EDF48340}"/>
            </c:ext>
          </c:extLst>
        </c:ser>
        <c:ser>
          <c:idx val="12"/>
          <c:order val="12"/>
          <c:tx>
            <c:strRef>
              <c:f>Лист1!$A$14</c:f>
              <c:strCache>
                <c:ptCount val="1"/>
                <c:pt idx="0">
                  <c:v>P-1642R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Лист1!$B$1</c:f>
              <c:strCache>
                <c:ptCount val="1"/>
                <c:pt idx="0">
                  <c:v>Nota medie institutie 7,66</c:v>
                </c:pt>
              </c:strCache>
            </c:strRef>
          </c:cat>
          <c:val>
            <c:numRef>
              <c:f>Лист1!$B$14</c:f>
              <c:numCache>
                <c:formatCode>General</c:formatCode>
                <c:ptCount val="1"/>
                <c:pt idx="0">
                  <c:v>8.5399999999999991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28A-4831-B405-6086EDF4834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84398224"/>
        <c:axId val="1"/>
      </c:barChart>
      <c:catAx>
        <c:axId val="18439822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b="0"/>
            </a:pPr>
            <a:endParaRPr lang="en-US"/>
          </a:p>
        </c:txPr>
        <c:crossAx val="18439822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3148806594488178"/>
          <c:y val="0"/>
          <c:w val="0.15822354822834644"/>
          <c:h val="0.90546252405803429"/>
        </c:manualLayout>
      </c:layout>
      <c:overlay val="0"/>
      <c:txPr>
        <a:bodyPr/>
        <a:lstStyle/>
        <a:p>
          <a:pPr>
            <a:defRPr b="1" i="1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7825289199961114E-2"/>
          <c:y val="5.3279489911870682E-2"/>
          <c:w val="0.91211298240497718"/>
          <c:h val="0.439916764675275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Motivate</c:v>
                </c:pt>
              </c:strCache>
            </c:strRef>
          </c:tx>
          <c:invertIfNegative val="0"/>
          <c:dLbls>
            <c:dLbl>
              <c:idx val="3"/>
              <c:layout>
                <c:manualLayout>
                  <c:x val="-1.5547613894230355E-3"/>
                  <c:y val="2.747942288884465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E590-4FA5-B729-8D5FFF8C57C5}"/>
                </c:ext>
              </c:extLst>
            </c:dLbl>
            <c:dLbl>
              <c:idx val="10"/>
              <c:layout>
                <c:manualLayout>
                  <c:x val="1.5547613894228076E-3"/>
                  <c:y val="2.747942288884465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E590-4FA5-B729-8D5FFF8C57C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Лист1!$A$2:$A$15</c:f>
              <c:strCache>
                <c:ptCount val="13"/>
                <c:pt idx="0">
                  <c:v>P-1911</c:v>
                </c:pt>
                <c:pt idx="1">
                  <c:v>P-1912</c:v>
                </c:pt>
                <c:pt idx="2">
                  <c:v>P-1913</c:v>
                </c:pt>
                <c:pt idx="3">
                  <c:v>P-1914R</c:v>
                </c:pt>
                <c:pt idx="4">
                  <c:v>P-1821</c:v>
                </c:pt>
                <c:pt idx="5">
                  <c:v>P-1822</c:v>
                </c:pt>
                <c:pt idx="6">
                  <c:v>P-1823</c:v>
                </c:pt>
                <c:pt idx="7">
                  <c:v>P-1824R</c:v>
                </c:pt>
                <c:pt idx="8">
                  <c:v>P-1731</c:v>
                </c:pt>
                <c:pt idx="9">
                  <c:v>P-1732</c:v>
                </c:pt>
                <c:pt idx="10">
                  <c:v>P-1733R</c:v>
                </c:pt>
                <c:pt idx="11">
                  <c:v>P-1641</c:v>
                </c:pt>
                <c:pt idx="12">
                  <c:v>P-1642R</c:v>
                </c:pt>
              </c:strCache>
            </c:strRef>
          </c:cat>
          <c:val>
            <c:numRef>
              <c:f>Лист1!$B$2:$B$15</c:f>
              <c:numCache>
                <c:formatCode>0</c:formatCode>
                <c:ptCount val="14"/>
                <c:pt idx="0">
                  <c:v>98</c:v>
                </c:pt>
                <c:pt idx="1">
                  <c:v>46</c:v>
                </c:pt>
                <c:pt idx="2">
                  <c:v>236</c:v>
                </c:pt>
                <c:pt idx="3">
                  <c:v>238</c:v>
                </c:pt>
                <c:pt idx="4">
                  <c:v>132</c:v>
                </c:pt>
                <c:pt idx="5">
                  <c:v>320</c:v>
                </c:pt>
                <c:pt idx="6">
                  <c:v>196</c:v>
                </c:pt>
                <c:pt idx="7">
                  <c:v>476</c:v>
                </c:pt>
                <c:pt idx="8">
                  <c:v>604</c:v>
                </c:pt>
                <c:pt idx="9">
                  <c:v>382</c:v>
                </c:pt>
                <c:pt idx="10">
                  <c:v>408</c:v>
                </c:pt>
                <c:pt idx="11">
                  <c:v>660</c:v>
                </c:pt>
                <c:pt idx="12">
                  <c:v>554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07-4C1B-8016-0692951975F4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Nemotivate</c:v>
                </c:pt>
              </c:strCache>
            </c:strRef>
          </c:tx>
          <c:invertIfNegative val="0"/>
          <c:dLbls>
            <c:dLbl>
              <c:idx val="3"/>
              <c:layout>
                <c:manualLayout>
                  <c:x val="1.5547613894229216E-3"/>
                  <c:y val="2.404449502773907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E590-4FA5-B729-8D5FFF8C57C5}"/>
                </c:ext>
              </c:extLst>
            </c:dLbl>
            <c:dLbl>
              <c:idx val="12"/>
              <c:layout>
                <c:manualLayout>
                  <c:x val="7.7738069471144939E-3"/>
                  <c:y val="4.637152612492535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E590-4FA5-B729-8D5FFF8C57C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Лист1!$A$2:$A$15</c:f>
              <c:strCache>
                <c:ptCount val="13"/>
                <c:pt idx="0">
                  <c:v>P-1911</c:v>
                </c:pt>
                <c:pt idx="1">
                  <c:v>P-1912</c:v>
                </c:pt>
                <c:pt idx="2">
                  <c:v>P-1913</c:v>
                </c:pt>
                <c:pt idx="3">
                  <c:v>P-1914R</c:v>
                </c:pt>
                <c:pt idx="4">
                  <c:v>P-1821</c:v>
                </c:pt>
                <c:pt idx="5">
                  <c:v>P-1822</c:v>
                </c:pt>
                <c:pt idx="6">
                  <c:v>P-1823</c:v>
                </c:pt>
                <c:pt idx="7">
                  <c:v>P-1824R</c:v>
                </c:pt>
                <c:pt idx="8">
                  <c:v>P-1731</c:v>
                </c:pt>
                <c:pt idx="9">
                  <c:v>P-1732</c:v>
                </c:pt>
                <c:pt idx="10">
                  <c:v>P-1733R</c:v>
                </c:pt>
                <c:pt idx="11">
                  <c:v>P-1641</c:v>
                </c:pt>
                <c:pt idx="12">
                  <c:v>P-1642R</c:v>
                </c:pt>
              </c:strCache>
            </c:strRef>
          </c:cat>
          <c:val>
            <c:numRef>
              <c:f>Лист1!$C$2:$C$15</c:f>
              <c:numCache>
                <c:formatCode>0</c:formatCode>
                <c:ptCount val="14"/>
                <c:pt idx="0">
                  <c:v>24</c:v>
                </c:pt>
                <c:pt idx="1">
                  <c:v>90</c:v>
                </c:pt>
                <c:pt idx="2">
                  <c:v>160</c:v>
                </c:pt>
                <c:pt idx="3">
                  <c:v>152</c:v>
                </c:pt>
                <c:pt idx="4">
                  <c:v>326</c:v>
                </c:pt>
                <c:pt idx="5">
                  <c:v>426</c:v>
                </c:pt>
                <c:pt idx="6">
                  <c:v>264</c:v>
                </c:pt>
                <c:pt idx="7">
                  <c:v>300</c:v>
                </c:pt>
                <c:pt idx="8">
                  <c:v>724</c:v>
                </c:pt>
                <c:pt idx="9">
                  <c:v>654</c:v>
                </c:pt>
                <c:pt idx="10">
                  <c:v>468</c:v>
                </c:pt>
                <c:pt idx="11">
                  <c:v>478</c:v>
                </c:pt>
                <c:pt idx="12">
                  <c:v>560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07-4C1B-8016-0692951975F4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Лист1!$A$2:$A$15</c:f>
              <c:strCache>
                <c:ptCount val="13"/>
                <c:pt idx="0">
                  <c:v>P-1911</c:v>
                </c:pt>
                <c:pt idx="1">
                  <c:v>P-1912</c:v>
                </c:pt>
                <c:pt idx="2">
                  <c:v>P-1913</c:v>
                </c:pt>
                <c:pt idx="3">
                  <c:v>P-1914R</c:v>
                </c:pt>
                <c:pt idx="4">
                  <c:v>P-1821</c:v>
                </c:pt>
                <c:pt idx="5">
                  <c:v>P-1822</c:v>
                </c:pt>
                <c:pt idx="6">
                  <c:v>P-1823</c:v>
                </c:pt>
                <c:pt idx="7">
                  <c:v>P-1824R</c:v>
                </c:pt>
                <c:pt idx="8">
                  <c:v>P-1731</c:v>
                </c:pt>
                <c:pt idx="9">
                  <c:v>P-1732</c:v>
                </c:pt>
                <c:pt idx="10">
                  <c:v>P-1733R</c:v>
                </c:pt>
                <c:pt idx="11">
                  <c:v>P-1641</c:v>
                </c:pt>
                <c:pt idx="12">
                  <c:v>P-1642R</c:v>
                </c:pt>
              </c:strCache>
            </c:strRef>
          </c:cat>
          <c:val>
            <c:numRef>
              <c:f>Лист1!$D$2:$D$15</c:f>
              <c:numCache>
                <c:formatCode>0</c:formatCode>
                <c:ptCount val="14"/>
                <c:pt idx="0">
                  <c:v>122</c:v>
                </c:pt>
                <c:pt idx="1">
                  <c:v>136</c:v>
                </c:pt>
                <c:pt idx="2">
                  <c:v>396</c:v>
                </c:pt>
                <c:pt idx="3">
                  <c:v>390</c:v>
                </c:pt>
                <c:pt idx="4">
                  <c:v>458</c:v>
                </c:pt>
                <c:pt idx="5">
                  <c:v>746</c:v>
                </c:pt>
                <c:pt idx="6">
                  <c:v>460</c:v>
                </c:pt>
                <c:pt idx="7">
                  <c:v>776</c:v>
                </c:pt>
                <c:pt idx="8">
                  <c:v>1328</c:v>
                </c:pt>
                <c:pt idx="9">
                  <c:v>1036</c:v>
                </c:pt>
                <c:pt idx="10">
                  <c:v>876</c:v>
                </c:pt>
                <c:pt idx="11">
                  <c:v>1138</c:v>
                </c:pt>
                <c:pt idx="12">
                  <c:v>1114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907-4C1B-8016-0692951975F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84118416"/>
        <c:axId val="1"/>
      </c:barChart>
      <c:catAx>
        <c:axId val="1841184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 b="1" i="1"/>
            </a:pPr>
            <a:endParaRPr lang="en-US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/>
        <c:numFmt formatCode="0" sourceLinked="1"/>
        <c:majorTickMark val="out"/>
        <c:minorTickMark val="none"/>
        <c:tickLblPos val="nextTo"/>
        <c:crossAx val="184118416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"/>
          <c:y val="0.57168004755887525"/>
          <c:w val="1"/>
          <c:h val="0.13276239603257717"/>
        </c:manualLayout>
      </c:layout>
      <c:overlay val="0"/>
      <c:txPr>
        <a:bodyPr/>
        <a:lstStyle/>
        <a:p>
          <a:pPr>
            <a:defRPr sz="16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7825289199961114E-2"/>
          <c:y val="5.3279489911870682E-2"/>
          <c:w val="0.91211298240497718"/>
          <c:h val="0.439916764675275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Motivate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Лист1!$A$2:$A$14</c:f>
              <c:strCache>
                <c:ptCount val="13"/>
                <c:pt idx="0">
                  <c:v>P-1911</c:v>
                </c:pt>
                <c:pt idx="1">
                  <c:v>P-1912</c:v>
                </c:pt>
                <c:pt idx="2">
                  <c:v>P-1913</c:v>
                </c:pt>
                <c:pt idx="3">
                  <c:v>P-1914R</c:v>
                </c:pt>
                <c:pt idx="4">
                  <c:v>P-1821</c:v>
                </c:pt>
                <c:pt idx="5">
                  <c:v>P-1822</c:v>
                </c:pt>
                <c:pt idx="6">
                  <c:v>P-1823</c:v>
                </c:pt>
                <c:pt idx="7">
                  <c:v>P-1824R</c:v>
                </c:pt>
                <c:pt idx="8">
                  <c:v>P-1731</c:v>
                </c:pt>
                <c:pt idx="9">
                  <c:v>P-1732</c:v>
                </c:pt>
                <c:pt idx="10">
                  <c:v>P-1733R</c:v>
                </c:pt>
                <c:pt idx="11">
                  <c:v>P-1641</c:v>
                </c:pt>
                <c:pt idx="12">
                  <c:v>P-1642R</c:v>
                </c:pt>
              </c:strCache>
            </c:strRef>
          </c:cat>
          <c:val>
            <c:numRef>
              <c:f>Лист1!$B$2:$B$14</c:f>
              <c:numCache>
                <c:formatCode>0</c:formatCode>
                <c:ptCount val="13"/>
                <c:pt idx="0">
                  <c:v>3.0625</c:v>
                </c:pt>
                <c:pt idx="1">
                  <c:v>1.4375</c:v>
                </c:pt>
                <c:pt idx="2">
                  <c:v>8.7407407407407405</c:v>
                </c:pt>
                <c:pt idx="3">
                  <c:v>7.4375</c:v>
                </c:pt>
                <c:pt idx="4">
                  <c:v>4.258064516129032</c:v>
                </c:pt>
                <c:pt idx="5">
                  <c:v>10.32258064516129</c:v>
                </c:pt>
                <c:pt idx="6">
                  <c:v>7</c:v>
                </c:pt>
                <c:pt idx="7">
                  <c:v>14.875</c:v>
                </c:pt>
                <c:pt idx="8">
                  <c:v>19.483870967741936</c:v>
                </c:pt>
                <c:pt idx="9">
                  <c:v>11.9375</c:v>
                </c:pt>
                <c:pt idx="10">
                  <c:v>14.571428571428571</c:v>
                </c:pt>
                <c:pt idx="11">
                  <c:v>24.444444444444443</c:v>
                </c:pt>
                <c:pt idx="12">
                  <c:v>18.466666666666665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07-4C1B-8016-0692951975F4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Nemotivate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Лист1!$A$2:$A$14</c:f>
              <c:strCache>
                <c:ptCount val="13"/>
                <c:pt idx="0">
                  <c:v>P-1911</c:v>
                </c:pt>
                <c:pt idx="1">
                  <c:v>P-1912</c:v>
                </c:pt>
                <c:pt idx="2">
                  <c:v>P-1913</c:v>
                </c:pt>
                <c:pt idx="3">
                  <c:v>P-1914R</c:v>
                </c:pt>
                <c:pt idx="4">
                  <c:v>P-1821</c:v>
                </c:pt>
                <c:pt idx="5">
                  <c:v>P-1822</c:v>
                </c:pt>
                <c:pt idx="6">
                  <c:v>P-1823</c:v>
                </c:pt>
                <c:pt idx="7">
                  <c:v>P-1824R</c:v>
                </c:pt>
                <c:pt idx="8">
                  <c:v>P-1731</c:v>
                </c:pt>
                <c:pt idx="9">
                  <c:v>P-1732</c:v>
                </c:pt>
                <c:pt idx="10">
                  <c:v>P-1733R</c:v>
                </c:pt>
                <c:pt idx="11">
                  <c:v>P-1641</c:v>
                </c:pt>
                <c:pt idx="12">
                  <c:v>P-1642R</c:v>
                </c:pt>
              </c:strCache>
            </c:strRef>
          </c:cat>
          <c:val>
            <c:numRef>
              <c:f>Лист1!$C$2:$C$14</c:f>
              <c:numCache>
                <c:formatCode>0</c:formatCode>
                <c:ptCount val="13"/>
                <c:pt idx="0" formatCode="0.00">
                  <c:v>0.62</c:v>
                </c:pt>
                <c:pt idx="1">
                  <c:v>2.8125</c:v>
                </c:pt>
                <c:pt idx="2">
                  <c:v>5.9259259259259256</c:v>
                </c:pt>
                <c:pt idx="3">
                  <c:v>4.75</c:v>
                </c:pt>
                <c:pt idx="4">
                  <c:v>10.516129032258064</c:v>
                </c:pt>
                <c:pt idx="5">
                  <c:v>13.741935483870968</c:v>
                </c:pt>
                <c:pt idx="6">
                  <c:v>9.4285714285714288</c:v>
                </c:pt>
                <c:pt idx="7">
                  <c:v>9.375</c:v>
                </c:pt>
                <c:pt idx="8">
                  <c:v>23.35483870967742</c:v>
                </c:pt>
                <c:pt idx="9">
                  <c:v>20.4375</c:v>
                </c:pt>
                <c:pt idx="10">
                  <c:v>16.714285714285715</c:v>
                </c:pt>
                <c:pt idx="11">
                  <c:v>17.703703703703702</c:v>
                </c:pt>
                <c:pt idx="12">
                  <c:v>18.666666666666668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07-4C1B-8016-0692951975F4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Лист1!$A$2:$A$14</c:f>
              <c:strCache>
                <c:ptCount val="13"/>
                <c:pt idx="0">
                  <c:v>P-1911</c:v>
                </c:pt>
                <c:pt idx="1">
                  <c:v>P-1912</c:v>
                </c:pt>
                <c:pt idx="2">
                  <c:v>P-1913</c:v>
                </c:pt>
                <c:pt idx="3">
                  <c:v>P-1914R</c:v>
                </c:pt>
                <c:pt idx="4">
                  <c:v>P-1821</c:v>
                </c:pt>
                <c:pt idx="5">
                  <c:v>P-1822</c:v>
                </c:pt>
                <c:pt idx="6">
                  <c:v>P-1823</c:v>
                </c:pt>
                <c:pt idx="7">
                  <c:v>P-1824R</c:v>
                </c:pt>
                <c:pt idx="8">
                  <c:v>P-1731</c:v>
                </c:pt>
                <c:pt idx="9">
                  <c:v>P-1732</c:v>
                </c:pt>
                <c:pt idx="10">
                  <c:v>P-1733R</c:v>
                </c:pt>
                <c:pt idx="11">
                  <c:v>P-1641</c:v>
                </c:pt>
                <c:pt idx="12">
                  <c:v>P-1642R</c:v>
                </c:pt>
              </c:strCache>
            </c:strRef>
          </c:cat>
          <c:val>
            <c:numRef>
              <c:f>Лист1!$D$2:$D$14</c:f>
              <c:numCache>
                <c:formatCode>0</c:formatCode>
                <c:ptCount val="13"/>
                <c:pt idx="0" formatCode="0.00">
                  <c:v>3.6825000000000001</c:v>
                </c:pt>
                <c:pt idx="1">
                  <c:v>4.25</c:v>
                </c:pt>
                <c:pt idx="2">
                  <c:v>14.666666666666666</c:v>
                </c:pt>
                <c:pt idx="3">
                  <c:v>12.1875</c:v>
                </c:pt>
                <c:pt idx="4">
                  <c:v>14.774193548387096</c:v>
                </c:pt>
                <c:pt idx="5">
                  <c:v>24.064516129032256</c:v>
                </c:pt>
                <c:pt idx="6">
                  <c:v>16.428571428571431</c:v>
                </c:pt>
                <c:pt idx="7">
                  <c:v>24.25</c:v>
                </c:pt>
                <c:pt idx="8">
                  <c:v>42.838709677419359</c:v>
                </c:pt>
                <c:pt idx="9">
                  <c:v>32.375</c:v>
                </c:pt>
                <c:pt idx="10">
                  <c:v>31.285714285714285</c:v>
                </c:pt>
                <c:pt idx="11">
                  <c:v>42.148148148148145</c:v>
                </c:pt>
                <c:pt idx="12">
                  <c:v>37.133333333333333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907-4C1B-8016-0692951975F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84118416"/>
        <c:axId val="1"/>
      </c:barChart>
      <c:catAx>
        <c:axId val="1841184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 b="1" i="1"/>
            </a:pPr>
            <a:endParaRPr lang="en-US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/>
        <c:numFmt formatCode="0" sourceLinked="1"/>
        <c:majorTickMark val="out"/>
        <c:minorTickMark val="none"/>
        <c:tickLblPos val="nextTo"/>
        <c:crossAx val="184118416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"/>
          <c:y val="0.57168004755887525"/>
          <c:w val="1"/>
          <c:h val="0.13276239603257717"/>
        </c:manualLayout>
      </c:layout>
      <c:overlay val="0"/>
      <c:txPr>
        <a:bodyPr/>
        <a:lstStyle/>
        <a:p>
          <a:pPr>
            <a:defRPr sz="16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20952-DF42-47B0-8527-041FCA24371E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CBE164-15B9-49EA-81F7-2936D8B50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97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4741D2-5345-4B16-A10D-8C6EB58699C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DCCEB4-CAF6-4E62-A197-67E9817D5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51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A640FD-71D8-43FB-97F0-E0A1D5DB1A09}" type="datetimeFigureOut">
              <a:rPr lang="ru-RU" smtClean="0"/>
              <a:pPr>
                <a:defRPr/>
              </a:pPr>
              <a:t>24.01.2020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pPr>
              <a:defRPr/>
            </a:pPr>
            <a:fld id="{D189F107-75EE-4D79-8F5B-90FBBAD5872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02830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A640FD-71D8-43FB-97F0-E0A1D5DB1A09}" type="datetimeFigureOut">
              <a:rPr lang="ru-RU" smtClean="0"/>
              <a:pPr>
                <a:defRPr/>
              </a:pPr>
              <a:t>24.01.2020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>
              <a:defRPr/>
            </a:pPr>
            <a:fld id="{D189F107-75EE-4D79-8F5B-90FBBAD5872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8548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A640FD-71D8-43FB-97F0-E0A1D5DB1A09}" type="datetimeFigureOut">
              <a:rPr lang="ru-RU" smtClean="0"/>
              <a:pPr>
                <a:defRPr/>
              </a:pPr>
              <a:t>24.01.2020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>
              <a:defRPr/>
            </a:pPr>
            <a:fld id="{D189F107-75EE-4D79-8F5B-90FBBAD5872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2401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A640FD-71D8-43FB-97F0-E0A1D5DB1A09}" type="datetimeFigureOut">
              <a:rPr lang="ru-RU" smtClean="0"/>
              <a:pPr>
                <a:defRPr/>
              </a:pPr>
              <a:t>24.01.2020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D189F107-75EE-4D79-8F5B-90FBBAD5872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7177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A640FD-71D8-43FB-97F0-E0A1D5DB1A09}" type="datetimeFigureOut">
              <a:rPr lang="ru-RU" smtClean="0"/>
              <a:pPr>
                <a:defRPr/>
              </a:pPr>
              <a:t>24.01.2020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D189F107-75EE-4D79-8F5B-90FBBAD5872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9263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A640FD-71D8-43FB-97F0-E0A1D5DB1A09}" type="datetimeFigureOut">
              <a:rPr lang="ru-RU" smtClean="0"/>
              <a:pPr>
                <a:defRPr/>
              </a:pPr>
              <a:t>24.01.2020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D189F107-75EE-4D79-8F5B-90FBBAD5872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634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A640FD-71D8-43FB-97F0-E0A1D5DB1A09}" type="datetimeFigureOut">
              <a:rPr lang="ru-RU" smtClean="0"/>
              <a:pPr>
                <a:defRPr/>
              </a:pPr>
              <a:t>24.01.2020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89F107-75EE-4D79-8F5B-90FBBAD5872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9646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A640FD-71D8-43FB-97F0-E0A1D5DB1A09}" type="datetimeFigureOut">
              <a:rPr lang="ru-RU" smtClean="0"/>
              <a:pPr>
                <a:defRPr/>
              </a:pPr>
              <a:t>24.01.2020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89F107-75EE-4D79-8F5B-90FBBAD5872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46223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A640FD-71D8-43FB-97F0-E0A1D5DB1A09}" type="datetimeFigureOut">
              <a:rPr lang="ru-RU" smtClean="0"/>
              <a:pPr>
                <a:defRPr/>
              </a:pPr>
              <a:t>24.01.2020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89F107-75EE-4D79-8F5B-90FBBAD5872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766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A640FD-71D8-43FB-97F0-E0A1D5DB1A09}" type="datetimeFigureOut">
              <a:rPr lang="ru-RU" smtClean="0"/>
              <a:pPr>
                <a:defRPr/>
              </a:pPr>
              <a:t>24.01.2020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>
              <a:defRPr/>
            </a:pPr>
            <a:fld id="{D189F107-75EE-4D79-8F5B-90FBBAD5872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974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A640FD-71D8-43FB-97F0-E0A1D5DB1A09}" type="datetimeFigureOut">
              <a:rPr lang="ru-RU" smtClean="0"/>
              <a:pPr>
                <a:defRPr/>
              </a:pPr>
              <a:t>24.01.2020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>
              <a:defRPr/>
            </a:pPr>
            <a:fld id="{D189F107-75EE-4D79-8F5B-90FBBAD5872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3575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A640FD-71D8-43FB-97F0-E0A1D5DB1A09}" type="datetimeFigureOut">
              <a:rPr lang="ru-RU" smtClean="0"/>
              <a:pPr>
                <a:defRPr/>
              </a:pPr>
              <a:t>24.01.2020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>
              <a:defRPr/>
            </a:pPr>
            <a:fld id="{D189F107-75EE-4D79-8F5B-90FBBAD5872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6283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A640FD-71D8-43FB-97F0-E0A1D5DB1A09}" type="datetimeFigureOut">
              <a:rPr lang="ru-RU" smtClean="0"/>
              <a:pPr>
                <a:defRPr/>
              </a:pPr>
              <a:t>24.01.2020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89F107-75EE-4D79-8F5B-90FBBAD5872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854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A640FD-71D8-43FB-97F0-E0A1D5DB1A09}" type="datetimeFigureOut">
              <a:rPr lang="ru-RU" smtClean="0"/>
              <a:pPr>
                <a:defRPr/>
              </a:pPr>
              <a:t>24.01.2020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89F107-75EE-4D79-8F5B-90FBBAD5872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30207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A640FD-71D8-43FB-97F0-E0A1D5DB1A09}" type="datetimeFigureOut">
              <a:rPr lang="ru-RU" smtClean="0"/>
              <a:pPr>
                <a:defRPr/>
              </a:pPr>
              <a:t>24.01.2020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89F107-75EE-4D79-8F5B-90FBBAD5872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56273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A640FD-71D8-43FB-97F0-E0A1D5DB1A09}" type="datetimeFigureOut">
              <a:rPr lang="ru-RU" smtClean="0"/>
              <a:pPr>
                <a:defRPr/>
              </a:pPr>
              <a:t>24.01.2020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D189F107-75EE-4D79-8F5B-90FBBAD5872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84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CA640FD-71D8-43FB-97F0-E0A1D5DB1A09}" type="datetimeFigureOut">
              <a:rPr lang="ru-RU" smtClean="0"/>
              <a:pPr>
                <a:defRPr/>
              </a:pPr>
              <a:t>24.01.2020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>
              <a:defRPr/>
            </a:pPr>
            <a:fld id="{D189F107-75EE-4D79-8F5B-90FBBAD5872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8439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  <p:sldLayoutId id="2147483823" r:id="rId15"/>
    <p:sldLayoutId id="21474838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/>
        </p:nvSpPr>
        <p:spPr>
          <a:xfrm>
            <a:off x="492173" y="548680"/>
            <a:ext cx="8072437" cy="49828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en-US" sz="3600" i="1" cap="none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‘</a:t>
            </a:r>
            <a:r>
              <a:rPr lang="ro-MD" sz="3600" i="1" cap="none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Programarea și analiza produselor program</a:t>
            </a:r>
            <a:r>
              <a:rPr lang="en-US" sz="3600" i="1" cap="none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’ </a:t>
            </a:r>
            <a:endParaRPr lang="ro-MD" sz="3600" i="1" cap="none" dirty="0" smtClean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  <a:p>
            <a:pPr algn="ctr">
              <a:defRPr/>
            </a:pPr>
            <a:r>
              <a:rPr lang="ro-MD" sz="3600" i="1" cap="none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</a:t>
            </a:r>
            <a:r>
              <a:rPr lang="ro-MD" sz="3600" i="1" cap="none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</a:t>
            </a:r>
            <a:r>
              <a:rPr lang="ro-RO" sz="3600" i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sectie didactică </a:t>
            </a:r>
            <a:r>
              <a:rPr lang="ro-RO" sz="3600" i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2</a:t>
            </a:r>
            <a:br>
              <a:rPr lang="ro-RO" sz="3600" i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</a:br>
            <a:r>
              <a:rPr lang="ro-RO" sz="3600" i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</a:t>
            </a:r>
            <a:r>
              <a:rPr lang="ro-RO" sz="3600" i="1" cap="none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al </a:t>
            </a:r>
            <a:r>
              <a:rPr lang="en-US" sz="3600" i="1" cap="none" dirty="0" err="1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Centrului</a:t>
            </a:r>
            <a:r>
              <a:rPr lang="en-US" sz="3600" i="1" cap="none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</a:t>
            </a:r>
            <a:r>
              <a:rPr lang="ro-RO" sz="3600" i="1" cap="none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d</a:t>
            </a:r>
            <a:r>
              <a:rPr lang="en-US" sz="3600" i="1" cap="none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e </a:t>
            </a:r>
            <a:r>
              <a:rPr lang="en-US" sz="3600" i="1" cap="none" dirty="0" err="1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Excelen</a:t>
            </a:r>
            <a:r>
              <a:rPr lang="ro-RO" sz="3600" i="1" cap="none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ță în Informatică și Tehnologii Informaționale</a:t>
            </a:r>
            <a:br>
              <a:rPr lang="ro-RO" sz="3600" i="1" cap="none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</a:br>
            <a:r>
              <a:rPr lang="ro-RO" sz="3600" i="1" cap="none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pentru </a:t>
            </a:r>
            <a:r>
              <a:rPr lang="ro-RO" sz="3600" i="1" cap="none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anul de studii </a:t>
            </a:r>
            <a:r>
              <a:rPr lang="ro-RO" sz="3600" i="1" cap="none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201</a:t>
            </a:r>
            <a:r>
              <a:rPr lang="ro-MD" sz="3600" i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9</a:t>
            </a:r>
            <a:r>
              <a:rPr lang="ro-RO" sz="3600" i="1" cap="none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-2020</a:t>
            </a:r>
          </a:p>
          <a:p>
            <a:pPr algn="ctr">
              <a:defRPr/>
            </a:pPr>
            <a:r>
              <a:rPr lang="ro-RO" sz="3600" i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Semestrul 1</a:t>
            </a:r>
            <a:endParaRPr lang="ro-RO" sz="3600" i="1" cap="none" dirty="0" smtClean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  <a:p>
            <a:pPr algn="ctr">
              <a:defRPr/>
            </a:pPr>
            <a:endParaRPr lang="ru-RU" sz="3600" i="1" cap="none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17007" y="548680"/>
            <a:ext cx="7202760" cy="128089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o-RO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Numărul de elevi pe 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 de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formare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profesional</a:t>
            </a:r>
            <a:r>
              <a:rPr lang="ro-RO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ă la 1-01-2020</a:t>
            </a:r>
            <a:endParaRPr lang="ru-RU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Содержимое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2929200"/>
              </p:ext>
            </p:extLst>
          </p:nvPr>
        </p:nvGraphicFramePr>
        <p:xfrm>
          <a:off x="508000" y="1651000"/>
          <a:ext cx="8128000" cy="5090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9" y="624109"/>
            <a:ext cx="7130752" cy="192919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o-R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Nota medie pe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 </a:t>
            </a:r>
            <a:r>
              <a:rPr lang="ro-R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în a.s.201</a:t>
            </a:r>
            <a:r>
              <a:rPr lang="ro-MD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r>
              <a:rPr lang="ro-R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-20</a:t>
            </a:r>
            <a:r>
              <a:rPr lang="ro-MD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  sem.1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media 7.</a:t>
            </a:r>
            <a:r>
              <a:rPr lang="ro-MD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76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Содержимое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1666043"/>
              </p:ext>
            </p:extLst>
          </p:nvPr>
        </p:nvGraphicFramePr>
        <p:xfrm>
          <a:off x="905025" y="2553305"/>
          <a:ext cx="8128000" cy="43046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75657" y="624110"/>
            <a:ext cx="7058744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o-RO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Frecvența </a:t>
            </a:r>
            <a:r>
              <a:rPr lang="en-US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în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anul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studii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</a:t>
            </a:r>
            <a:r>
              <a:rPr lang="ro-MD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-20</a:t>
            </a:r>
            <a:r>
              <a:rPr lang="ro-MD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   semetrul 1</a:t>
            </a:r>
            <a:endParaRPr lang="ru-RU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Содержимое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4594813"/>
              </p:ext>
            </p:extLst>
          </p:nvPr>
        </p:nvGraphicFramePr>
        <p:xfrm>
          <a:off x="467544" y="1651000"/>
          <a:ext cx="8168456" cy="7394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75657" y="624110"/>
            <a:ext cx="7058744" cy="128089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ro-RO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Frecvența </a:t>
            </a:r>
            <a:r>
              <a:rPr lang="en-US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în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anul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studii</a:t>
            </a:r>
            <a:r>
              <a:rPr lang="ro-MD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ro-MD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201</a:t>
            </a:r>
            <a:r>
              <a:rPr lang="ro-MD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-20</a:t>
            </a:r>
            <a:r>
              <a:rPr lang="ro-MD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 semetrul 1 pe un elev</a:t>
            </a:r>
            <a:endParaRPr lang="ru-RU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Содержимое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3910137"/>
              </p:ext>
            </p:extLst>
          </p:nvPr>
        </p:nvGraphicFramePr>
        <p:xfrm>
          <a:off x="467544" y="1651000"/>
          <a:ext cx="8168456" cy="7394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3155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4059</TotalTime>
  <Words>58</Words>
  <Application>Microsoft Office PowerPoint</Application>
  <PresentationFormat>On-screen Show (4:3)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Cambria</vt:lpstr>
      <vt:lpstr>Century Gothic</vt:lpstr>
      <vt:lpstr>Wingdings 3</vt:lpstr>
      <vt:lpstr>Wisp</vt:lpstr>
      <vt:lpstr>PowerPoint Presentation</vt:lpstr>
      <vt:lpstr>Numărul de elevi pe program de formare profesională la 1-01-2020</vt:lpstr>
      <vt:lpstr>Nota medie pe program în a.s.2019-2020  sem.1                         media 7.76        </vt:lpstr>
      <vt:lpstr>Frecvența în anul de studii 2019-2020   semetrul 1</vt:lpstr>
      <vt:lpstr>     Frecvența în anul de studii  2019-2020 semetrul 1 pe un elev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Raportul de activitate educaţională a colegiului  pe anul de studii 2013-2014 şi perspectivele de activitate ale colectivului profesoral pentru anul de studii 2014-2015</dc:title>
  <dc:creator>Obada l-PC</dc:creator>
  <cp:lastModifiedBy>Pasecinic</cp:lastModifiedBy>
  <cp:revision>235</cp:revision>
  <cp:lastPrinted>2016-10-12T11:17:52Z</cp:lastPrinted>
  <dcterms:created xsi:type="dcterms:W3CDTF">2014-10-15T15:33:51Z</dcterms:created>
  <dcterms:modified xsi:type="dcterms:W3CDTF">2020-01-24T07:08:05Z</dcterms:modified>
</cp:coreProperties>
</file>