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5" r:id="rId8"/>
    <p:sldId id="266" r:id="rId9"/>
    <p:sldId id="262" r:id="rId10"/>
    <p:sldId id="264"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6381" autoAdjust="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57826-7828-455B-873C-09546A074730}" type="datetimeFigureOut">
              <a:rPr lang="en-US" smtClean="0"/>
              <a:t>4/14/2023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60410-F6C4-4A65-BD84-F4F3474C5883}" type="slidenum">
              <a:rPr lang="en-US" smtClean="0"/>
              <a:t>‹#›</a:t>
            </a:fld>
            <a:endParaRPr lang="en-US"/>
          </a:p>
        </p:txBody>
      </p:sp>
    </p:spTree>
    <p:extLst>
      <p:ext uri="{BB962C8B-B14F-4D97-AF65-F5344CB8AC3E}">
        <p14:creationId xmlns:p14="http://schemas.microsoft.com/office/powerpoint/2010/main" val="251161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Descifrare</a:t>
            </a:r>
            <a:r>
              <a:rPr lang="en-US" dirty="0"/>
              <a:t> </a:t>
            </a:r>
            <a:r>
              <a:rPr lang="en-US" dirty="0" err="1"/>
              <a:t>pentru</a:t>
            </a:r>
            <a:r>
              <a:rPr lang="en-US" dirty="0"/>
              <a:t> http, WWW</a:t>
            </a:r>
          </a:p>
          <a:p>
            <a:r>
              <a:rPr lang="en-US" dirty="0" err="1"/>
              <a:t>Definitie</a:t>
            </a:r>
            <a:r>
              <a:rPr lang="en-US" dirty="0"/>
              <a:t> </a:t>
            </a:r>
            <a:r>
              <a:rPr lang="en-US" dirty="0" err="1"/>
              <a:t>pentru</a:t>
            </a:r>
            <a:r>
              <a:rPr lang="en-US" dirty="0"/>
              <a:t> protocol – </a:t>
            </a:r>
            <a:r>
              <a:rPr lang="en-US" b="0" i="0" dirty="0">
                <a:solidFill>
                  <a:srgbClr val="333333"/>
                </a:solidFill>
                <a:effectLst/>
                <a:latin typeface="Verdana" panose="020B0604030504040204" pitchFamily="34" charset="0"/>
              </a:rPr>
              <a:t>set de reguli bine definite pe care </a:t>
            </a:r>
            <a:r>
              <a:rPr lang="en-US" b="0" i="0" dirty="0" err="1">
                <a:solidFill>
                  <a:srgbClr val="333333"/>
                </a:solidFill>
                <a:effectLst/>
                <a:latin typeface="Verdana" panose="020B0604030504040204" pitchFamily="34" charset="0"/>
              </a:rPr>
              <a:t>interlocutorii</a:t>
            </a:r>
            <a:r>
              <a:rPr lang="en-US" b="0" i="0" dirty="0">
                <a:solidFill>
                  <a:srgbClr val="333333"/>
                </a:solidFill>
                <a:effectLst/>
                <a:latin typeface="Verdana" panose="020B0604030504040204" pitchFamily="34" charset="0"/>
              </a:rPr>
              <a:t> le </a:t>
            </a:r>
            <a:r>
              <a:rPr lang="en-US" b="0" i="0" dirty="0" err="1">
                <a:solidFill>
                  <a:srgbClr val="333333"/>
                </a:solidFill>
                <a:effectLst/>
                <a:latin typeface="Verdana" panose="020B0604030504040204" pitchFamily="34" charset="0"/>
              </a:rPr>
              <a:t>urmeaza</a:t>
            </a:r>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2</a:t>
            </a:fld>
            <a:endParaRPr lang="en-US"/>
          </a:p>
        </p:txBody>
      </p:sp>
    </p:spTree>
    <p:extLst>
      <p:ext uri="{BB962C8B-B14F-4D97-AF65-F5344CB8AC3E}">
        <p14:creationId xmlns:p14="http://schemas.microsoft.com/office/powerpoint/2010/main" val="3641418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Avem</a:t>
            </a:r>
            <a:r>
              <a:rPr lang="en-US" dirty="0"/>
              <a:t> </a:t>
            </a:r>
            <a:r>
              <a:rPr lang="en-US" dirty="0" err="1"/>
              <a:t>comunicarea</a:t>
            </a:r>
            <a:r>
              <a:rPr lang="en-US" dirty="0"/>
              <a:t> </a:t>
            </a:r>
            <a:r>
              <a:rPr lang="en-US" dirty="0" err="1"/>
              <a:t>intre</a:t>
            </a:r>
            <a:r>
              <a:rPr lang="en-US" dirty="0"/>
              <a:t> client (browser) </a:t>
            </a:r>
            <a:r>
              <a:rPr lang="en-US" dirty="0" err="1"/>
              <a:t>si</a:t>
            </a:r>
            <a:r>
              <a:rPr lang="en-US" dirty="0"/>
              <a:t> </a:t>
            </a:r>
            <a:r>
              <a:rPr lang="en-US" dirty="0" err="1"/>
              <a:t>serverul</a:t>
            </a:r>
            <a:r>
              <a:rPr lang="en-US" dirty="0"/>
              <a:t> (</a:t>
            </a:r>
            <a:r>
              <a:rPr lang="en-US" dirty="0" err="1"/>
              <a:t>unde</a:t>
            </a:r>
            <a:r>
              <a:rPr lang="en-US" dirty="0"/>
              <a:t> </a:t>
            </a:r>
            <a:r>
              <a:rPr lang="en-US" dirty="0" err="1"/>
              <a:t>ruleaza</a:t>
            </a:r>
            <a:r>
              <a:rPr lang="en-US" dirty="0"/>
              <a:t> </a:t>
            </a:r>
            <a:r>
              <a:rPr lang="en-US" dirty="0" err="1"/>
              <a:t>aplicatia</a:t>
            </a:r>
            <a:r>
              <a:rPr lang="en-US" dirty="0"/>
              <a:t>), </a:t>
            </a:r>
            <a:r>
              <a:rPr lang="en-US" dirty="0" err="1"/>
              <a:t>comunicarea</a:t>
            </a:r>
            <a:r>
              <a:rPr lang="en-US" dirty="0"/>
              <a:t> se face </a:t>
            </a:r>
            <a:r>
              <a:rPr lang="en-US" dirty="0" err="1"/>
              <a:t>peste</a:t>
            </a:r>
            <a:r>
              <a:rPr lang="en-US" dirty="0"/>
              <a:t> TCP (Transmission Control Protocol) </a:t>
            </a:r>
            <a:r>
              <a:rPr lang="en-US" dirty="0" err="1"/>
              <a:t>si</a:t>
            </a:r>
            <a:r>
              <a:rPr lang="en-US" dirty="0"/>
              <a:t> </a:t>
            </a:r>
            <a:r>
              <a:rPr lang="en-US" dirty="0" err="1"/>
              <a:t>peste</a:t>
            </a:r>
            <a:r>
              <a:rPr lang="en-US" dirty="0"/>
              <a:t> IP (Internet protocol </a:t>
            </a:r>
            <a:r>
              <a:rPr lang="en-US" dirty="0" err="1"/>
              <a:t>adress</a:t>
            </a:r>
            <a:r>
              <a:rPr lang="en-US" dirty="0"/>
              <a:t>)</a:t>
            </a:r>
          </a:p>
        </p:txBody>
      </p:sp>
      <p:sp>
        <p:nvSpPr>
          <p:cNvPr id="4" name="Slide Number Placeholder 3"/>
          <p:cNvSpPr>
            <a:spLocks noGrp="1"/>
          </p:cNvSpPr>
          <p:nvPr>
            <p:ph type="sldNum" sz="quarter" idx="5"/>
          </p:nvPr>
        </p:nvSpPr>
        <p:spPr/>
        <p:txBody>
          <a:bodyPr/>
          <a:lstStyle/>
          <a:p>
            <a:fld id="{20F60410-F6C4-4A65-BD84-F4F3474C5883}" type="slidenum">
              <a:rPr lang="en-US" smtClean="0"/>
              <a:t>4</a:t>
            </a:fld>
            <a:endParaRPr lang="en-US"/>
          </a:p>
        </p:txBody>
      </p:sp>
    </p:spTree>
    <p:extLst>
      <p:ext uri="{BB962C8B-B14F-4D97-AF65-F5344CB8AC3E}">
        <p14:creationId xmlns:p14="http://schemas.microsoft.com/office/powerpoint/2010/main" val="1870313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err="1">
                <a:solidFill>
                  <a:srgbClr val="333333"/>
                </a:solidFill>
                <a:effectLst/>
                <a:latin typeface="Verdana" panose="020B0604030504040204" pitchFamily="34" charset="0"/>
              </a:rPr>
              <a:t>Accesarea</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unei</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pagini</a:t>
            </a:r>
            <a:r>
              <a:rPr lang="en-US" b="0" i="0" dirty="0">
                <a:solidFill>
                  <a:srgbClr val="333333"/>
                </a:solidFill>
                <a:effectLst/>
                <a:latin typeface="Verdana" panose="020B0604030504040204" pitchFamily="34" charset="0"/>
              </a:rPr>
              <a:t> Web</a:t>
            </a:r>
          </a:p>
          <a:p>
            <a:pPr algn="just"/>
            <a:r>
              <a:rPr lang="en-US" b="0" i="0" dirty="0">
                <a:solidFill>
                  <a:srgbClr val="333333"/>
                </a:solidFill>
                <a:effectLst/>
                <a:latin typeface="Verdana" panose="020B0604030504040204" pitchFamily="34" charset="0"/>
              </a:rPr>
              <a:t>1. </a:t>
            </a:r>
            <a:r>
              <a:rPr lang="en-US" b="0" i="0" dirty="0" err="1">
                <a:solidFill>
                  <a:srgbClr val="333333"/>
                </a:solidFill>
                <a:effectLst/>
                <a:latin typeface="Verdana" panose="020B0604030504040204" pitchFamily="34" charset="0"/>
              </a:rPr>
              <a:t>În</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orice</a:t>
            </a:r>
            <a:r>
              <a:rPr lang="en-US" b="0" i="0" dirty="0">
                <a:solidFill>
                  <a:srgbClr val="333333"/>
                </a:solidFill>
                <a:effectLst/>
                <a:latin typeface="Verdana" panose="020B0604030504040204" pitchFamily="34" charset="0"/>
              </a:rPr>
              <a:t> browser </a:t>
            </a:r>
            <a:r>
              <a:rPr lang="en-US" b="0" i="0" dirty="0" err="1">
                <a:solidFill>
                  <a:srgbClr val="333333"/>
                </a:solidFill>
                <a:effectLst/>
                <a:latin typeface="Verdana" panose="020B0604030504040204" pitchFamily="34" charset="0"/>
              </a:rPr>
              <a:t>accesați</a:t>
            </a:r>
            <a:r>
              <a:rPr lang="en-US" b="0" i="0" dirty="0">
                <a:solidFill>
                  <a:srgbClr val="333333"/>
                </a:solidFill>
                <a:effectLst/>
                <a:latin typeface="Verdana" panose="020B0604030504040204" pitchFamily="34" charset="0"/>
              </a:rPr>
              <a:t> website-</a:t>
            </a:r>
            <a:r>
              <a:rPr lang="en-US" b="0" i="0" dirty="0" err="1">
                <a:solidFill>
                  <a:srgbClr val="333333"/>
                </a:solidFill>
                <a:effectLst/>
                <a:latin typeface="Verdana" panose="020B0604030504040204" pitchFamily="34" charset="0"/>
              </a:rPr>
              <a:t>ul</a:t>
            </a:r>
            <a:r>
              <a:rPr lang="en-US" b="0" i="0" dirty="0">
                <a:solidFill>
                  <a:srgbClr val="333333"/>
                </a:solidFill>
                <a:effectLst/>
                <a:latin typeface="Verdana" panose="020B0604030504040204" pitchFamily="34" charset="0"/>
              </a:rPr>
              <a:t> </a:t>
            </a:r>
            <a:r>
              <a:rPr lang="en-US" b="0" i="0" u="none" strike="noStrike" dirty="0">
                <a:solidFill>
                  <a:srgbClr val="436976"/>
                </a:solidFill>
                <a:effectLst/>
                <a:latin typeface="Verdana" panose="020B0604030504040204" pitchFamily="34" charset="0"/>
              </a:rPr>
              <a:t>http://info.cern.ch</a:t>
            </a:r>
            <a:endParaRPr lang="en-US" b="0" i="0" dirty="0">
              <a:solidFill>
                <a:srgbClr val="333333"/>
              </a:solidFill>
              <a:effectLst/>
              <a:latin typeface="Verdana" panose="020B0604030504040204" pitchFamily="34" charset="0"/>
            </a:endParaRPr>
          </a:p>
          <a:p>
            <a:pPr algn="just"/>
            <a:r>
              <a:rPr lang="en-US" b="0" i="0" dirty="0">
                <a:solidFill>
                  <a:srgbClr val="333333"/>
                </a:solidFill>
                <a:effectLst/>
                <a:latin typeface="Verdana" panose="020B0604030504040204" pitchFamily="34" charset="0"/>
              </a:rPr>
              <a:t>2. </a:t>
            </a:r>
            <a:r>
              <a:rPr lang="en-US" b="0" i="0" dirty="0" err="1">
                <a:solidFill>
                  <a:srgbClr val="333333"/>
                </a:solidFill>
                <a:effectLst/>
                <a:latin typeface="Verdana" panose="020B0604030504040204" pitchFamily="34" charset="0"/>
              </a:rPr>
              <a:t>Vom</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realiza</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același</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lucru</a:t>
            </a:r>
            <a:r>
              <a:rPr lang="en-US" b="0" i="0" dirty="0">
                <a:solidFill>
                  <a:srgbClr val="333333"/>
                </a:solidFill>
                <a:effectLst/>
                <a:latin typeface="Verdana" panose="020B0604030504040204" pitchFamily="34" charset="0"/>
              </a:rPr>
              <a:t> de </a:t>
            </a:r>
            <a:r>
              <a:rPr lang="en-US" b="0" i="0" dirty="0" err="1">
                <a:solidFill>
                  <a:srgbClr val="333333"/>
                </a:solidFill>
                <a:effectLst/>
                <a:latin typeface="Verdana" panose="020B0604030504040204" pitchFamily="34" charset="0"/>
              </a:rPr>
              <a:t>mână</a:t>
            </a:r>
            <a:r>
              <a:rPr lang="en-US" b="0" i="0" dirty="0">
                <a:solidFill>
                  <a:srgbClr val="333333"/>
                </a:solidFill>
                <a:effectLst/>
                <a:latin typeface="Verdana" panose="020B0604030504040204" pitchFamily="34" charset="0"/>
              </a:rPr>
              <a:t>:</a:t>
            </a:r>
          </a:p>
          <a:p>
            <a:pPr algn="just">
              <a:buFont typeface="Arial" panose="020B0604020202020204" pitchFamily="34" charset="0"/>
              <a:buChar char="•"/>
            </a:pPr>
            <a:r>
              <a:rPr lang="en-US" b="0" i="0" dirty="0">
                <a:solidFill>
                  <a:srgbClr val="333333"/>
                </a:solidFill>
                <a:effectLst/>
                <a:latin typeface="Verdana" panose="020B0604030504040204" pitchFamily="34" charset="0"/>
              </a:rPr>
              <a:t>Din CLI </a:t>
            </a:r>
            <a:r>
              <a:rPr lang="en-US" b="0" i="0" dirty="0" err="1">
                <a:solidFill>
                  <a:srgbClr val="333333"/>
                </a:solidFill>
                <a:effectLst/>
                <a:latin typeface="Verdana" panose="020B0604030504040204" pitchFamily="34" charset="0"/>
              </a:rPr>
              <a:t>rulați</a:t>
            </a:r>
            <a:r>
              <a:rPr lang="en-US" b="0" i="0" dirty="0">
                <a:solidFill>
                  <a:srgbClr val="333333"/>
                </a:solidFill>
                <a:effectLst/>
                <a:latin typeface="Verdana" panose="020B0604030504040204" pitchFamily="34" charset="0"/>
              </a:rPr>
              <a:t> telnet example.com http. </a:t>
            </a:r>
            <a:r>
              <a:rPr lang="en-US" b="0" i="0" dirty="0" err="1">
                <a:solidFill>
                  <a:srgbClr val="333333"/>
                </a:solidFill>
                <a:effectLst/>
                <a:latin typeface="Verdana" panose="020B0604030504040204" pitchFamily="34" charset="0"/>
              </a:rPr>
              <a:t>Această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comandă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deschide</a:t>
            </a:r>
            <a:r>
              <a:rPr lang="en-US" b="0" i="0" dirty="0">
                <a:solidFill>
                  <a:srgbClr val="333333"/>
                </a:solidFill>
                <a:effectLst/>
                <a:latin typeface="Verdana" panose="020B0604030504040204" pitchFamily="34" charset="0"/>
              </a:rPr>
              <a:t> o </a:t>
            </a:r>
            <a:r>
              <a:rPr lang="en-US" b="0" i="0" dirty="0" err="1">
                <a:solidFill>
                  <a:srgbClr val="333333"/>
                </a:solidFill>
                <a:effectLst/>
                <a:latin typeface="Verdana" panose="020B0604030504040204" pitchFamily="34" charset="0"/>
              </a:rPr>
              <a:t>conexiune</a:t>
            </a:r>
            <a:r>
              <a:rPr lang="en-US" b="0" i="0" dirty="0">
                <a:solidFill>
                  <a:srgbClr val="333333"/>
                </a:solidFill>
                <a:effectLst/>
                <a:latin typeface="Verdana" panose="020B0604030504040204" pitchFamily="34" charset="0"/>
              </a:rPr>
              <a:t> (flux de bytes) </a:t>
            </a:r>
            <a:r>
              <a:rPr lang="en-US" b="0" i="0" dirty="0" err="1">
                <a:solidFill>
                  <a:srgbClr val="333333"/>
                </a:solidFill>
                <a:effectLst/>
                <a:latin typeface="Verdana" panose="020B0604030504040204" pitchFamily="34" charset="0"/>
              </a:rPr>
              <a:t>către</a:t>
            </a:r>
            <a:r>
              <a:rPr lang="en-US" b="0" i="0" dirty="0">
                <a:solidFill>
                  <a:srgbClr val="333333"/>
                </a:solidFill>
                <a:effectLst/>
                <a:latin typeface="Verdana" panose="020B0604030504040204" pitchFamily="34" charset="0"/>
              </a:rPr>
              <a:t> un alt calculator (</a:t>
            </a:r>
            <a:r>
              <a:rPr lang="en-US" b="0" i="0" dirty="0" err="1">
                <a:solidFill>
                  <a:srgbClr val="333333"/>
                </a:solidFill>
                <a:effectLst/>
                <a:latin typeface="Verdana" panose="020B0604030504040204" pitchFamily="34" charset="0"/>
              </a:rPr>
              <a:t>numit</a:t>
            </a:r>
            <a:r>
              <a:rPr lang="en-US" b="0" i="0" dirty="0">
                <a:solidFill>
                  <a:srgbClr val="333333"/>
                </a:solidFill>
                <a:effectLst/>
                <a:latin typeface="Verdana" panose="020B0604030504040204" pitchFamily="34" charset="0"/>
              </a:rPr>
              <a:t> example.com) care </a:t>
            </a:r>
            <a:r>
              <a:rPr lang="en-US" b="0" i="0" dirty="0" err="1">
                <a:solidFill>
                  <a:srgbClr val="333333"/>
                </a:solidFill>
                <a:effectLst/>
                <a:latin typeface="Verdana" panose="020B0604030504040204" pitchFamily="34" charset="0"/>
              </a:rPr>
              <a:t>rulează</a:t>
            </a:r>
            <a:r>
              <a:rPr lang="en-US" b="0" i="0" dirty="0">
                <a:solidFill>
                  <a:srgbClr val="333333"/>
                </a:solidFill>
                <a:effectLst/>
                <a:latin typeface="Verdana" panose="020B0604030504040204" pitchFamily="34" charset="0"/>
              </a:rPr>
              <a:t> un </a:t>
            </a:r>
            <a:r>
              <a:rPr lang="en-US" b="0" i="0" dirty="0" err="1">
                <a:solidFill>
                  <a:srgbClr val="333333"/>
                </a:solidFill>
                <a:effectLst/>
                <a:latin typeface="Verdana" panose="020B0604030504040204" pitchFamily="34" charset="0"/>
              </a:rPr>
              <a:t>serviciu</a:t>
            </a:r>
            <a:r>
              <a:rPr lang="en-US" b="0" i="0" dirty="0">
                <a:solidFill>
                  <a:srgbClr val="333333"/>
                </a:solidFill>
                <a:effectLst/>
                <a:latin typeface="Verdana" panose="020B0604030504040204" pitchFamily="34" charset="0"/>
              </a:rPr>
              <a:t> http, </a:t>
            </a:r>
            <a:r>
              <a:rPr lang="en-US" b="0" i="0" dirty="0" err="1">
                <a:solidFill>
                  <a:srgbClr val="333333"/>
                </a:solidFill>
                <a:effectLst/>
                <a:latin typeface="Verdana" panose="020B0604030504040204" pitchFamily="34" charset="0"/>
              </a:rPr>
              <a:t>protocolul</a:t>
            </a:r>
            <a:r>
              <a:rPr lang="en-US" b="0" i="0" dirty="0">
                <a:solidFill>
                  <a:srgbClr val="333333"/>
                </a:solidFill>
                <a:effectLst/>
                <a:latin typeface="Verdana" panose="020B0604030504040204" pitchFamily="34" charset="0"/>
              </a:rPr>
              <a:t> Hyper-Text Transfer Protocol </a:t>
            </a:r>
            <a:r>
              <a:rPr lang="en-US" b="0" i="0" dirty="0" err="1">
                <a:solidFill>
                  <a:srgbClr val="333333"/>
                </a:solidFill>
                <a:effectLst/>
                <a:latin typeface="Verdana" panose="020B0604030504040204" pitchFamily="34" charset="0"/>
              </a:rPr>
              <a:t>folosit</a:t>
            </a:r>
            <a:r>
              <a:rPr lang="en-US" b="0" i="0" dirty="0">
                <a:solidFill>
                  <a:srgbClr val="333333"/>
                </a:solidFill>
                <a:effectLst/>
                <a:latin typeface="Verdana" panose="020B0604030504040204" pitchFamily="34" charset="0"/>
              </a:rPr>
              <a:t> de World Wide Web. </a:t>
            </a:r>
            <a:r>
              <a:rPr lang="en-US" b="0" i="0" dirty="0" err="1">
                <a:solidFill>
                  <a:srgbClr val="333333"/>
                </a:solidFill>
                <a:effectLst/>
                <a:latin typeface="Verdana" panose="020B0604030504040204" pitchFamily="34" charset="0"/>
              </a:rPr>
              <a:t>Dacă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totul</a:t>
            </a:r>
            <a:r>
              <a:rPr lang="en-US" b="0" i="0" dirty="0">
                <a:solidFill>
                  <a:srgbClr val="333333"/>
                </a:solidFill>
                <a:effectLst/>
                <a:latin typeface="Verdana" panose="020B0604030504040204" pitchFamily="34" charset="0"/>
              </a:rPr>
              <a:t> a </a:t>
            </a:r>
            <a:r>
              <a:rPr lang="en-US" b="0" i="0" dirty="0" err="1">
                <a:solidFill>
                  <a:srgbClr val="333333"/>
                </a:solidFill>
                <a:effectLst/>
                <a:latin typeface="Verdana" panose="020B0604030504040204" pitchFamily="34" charset="0"/>
              </a:rPr>
              <a:t>mers</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corect</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veți</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vedea</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următoarele</a:t>
            </a:r>
            <a:r>
              <a:rPr lang="en-US" b="0" i="0" dirty="0">
                <a:solidFill>
                  <a:srgbClr val="333333"/>
                </a:solidFill>
                <a:effectLst/>
                <a:latin typeface="Verdana" panose="020B0604030504040204" pitchFamily="34" charset="0"/>
              </a:rPr>
              <a:t>:</a:t>
            </a:r>
          </a:p>
          <a:p>
            <a:pPr algn="just">
              <a:buFont typeface="Arial" panose="020B0604020202020204" pitchFamily="34" charset="0"/>
              <a:buChar char="•"/>
            </a:pPr>
            <a:r>
              <a:rPr lang="en-US" b="0" i="0" dirty="0" err="1">
                <a:solidFill>
                  <a:srgbClr val="333333"/>
                </a:solidFill>
                <a:effectLst/>
                <a:latin typeface="Verdana" panose="020B0604030504040204" pitchFamily="34" charset="0"/>
              </a:rPr>
              <a:t>Scrieți</a:t>
            </a:r>
            <a:r>
              <a:rPr lang="en-US" b="0" i="0" dirty="0">
                <a:solidFill>
                  <a:srgbClr val="333333"/>
                </a:solidFill>
                <a:effectLst/>
                <a:latin typeface="Verdana" panose="020B0604030504040204" pitchFamily="34" charset="0"/>
              </a:rPr>
              <a:t> GET / HTTP/1.1 - Path-</a:t>
            </a:r>
            <a:r>
              <a:rPr lang="en-US" b="0" i="0" dirty="0" err="1">
                <a:solidFill>
                  <a:srgbClr val="333333"/>
                </a:solidFill>
                <a:effectLst/>
                <a:latin typeface="Verdana" panose="020B0604030504040204" pitchFamily="34" charset="0"/>
              </a:rPr>
              <a:t>ul</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către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resursa</a:t>
            </a:r>
            <a:r>
              <a:rPr lang="en-US" b="0" i="0" dirty="0">
                <a:solidFill>
                  <a:srgbClr val="333333"/>
                </a:solidFill>
                <a:effectLst/>
                <a:latin typeface="Verdana" panose="020B0604030504040204" pitchFamily="34" charset="0"/>
              </a:rPr>
              <a:t> pe care </a:t>
            </a:r>
            <a:r>
              <a:rPr lang="en-US" b="0" i="0" dirty="0" err="1">
                <a:solidFill>
                  <a:srgbClr val="333333"/>
                </a:solidFill>
                <a:effectLst/>
                <a:latin typeface="Verdana" panose="020B0604030504040204" pitchFamily="34" charset="0"/>
              </a:rPr>
              <a:t>vrem</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să</a:t>
            </a:r>
            <a:r>
              <a:rPr lang="en-US" b="0" i="0" dirty="0">
                <a:solidFill>
                  <a:srgbClr val="333333"/>
                </a:solidFill>
                <a:effectLst/>
                <a:latin typeface="Verdana" panose="020B0604030504040204" pitchFamily="34" charset="0"/>
              </a:rPr>
              <a:t> o </a:t>
            </a:r>
            <a:r>
              <a:rPr lang="en-US" b="0" i="0" dirty="0" err="1">
                <a:solidFill>
                  <a:srgbClr val="333333"/>
                </a:solidFill>
                <a:effectLst/>
                <a:latin typeface="Verdana" panose="020B0604030504040204" pitchFamily="34" charset="0"/>
              </a:rPr>
              <a:t>accesăm</a:t>
            </a:r>
            <a:endParaRPr lang="en-US" b="0" i="0" dirty="0">
              <a:solidFill>
                <a:srgbClr val="333333"/>
              </a:solidFill>
              <a:effectLst/>
              <a:latin typeface="Verdana" panose="020B0604030504040204" pitchFamily="34"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err="1">
                <a:solidFill>
                  <a:srgbClr val="333333"/>
                </a:solidFill>
                <a:effectLst/>
                <a:latin typeface="Verdana" panose="020B0604030504040204" pitchFamily="34" charset="0"/>
              </a:rPr>
              <a:t>Scrieți</a:t>
            </a:r>
            <a:r>
              <a:rPr lang="en-US" b="0" i="0" dirty="0">
                <a:solidFill>
                  <a:srgbClr val="333333"/>
                </a:solidFill>
                <a:effectLst/>
                <a:latin typeface="Verdana" panose="020B0604030504040204" pitchFamily="34" charset="0"/>
              </a:rPr>
              <a:t> Host: </a:t>
            </a:r>
            <a:r>
              <a:rPr lang="en-US" b="0" i="0" u="none" strike="noStrike" dirty="0">
                <a:solidFill>
                  <a:srgbClr val="436976"/>
                </a:solidFill>
                <a:effectLst/>
                <a:latin typeface="Verdana" panose="020B0604030504040204" pitchFamily="34" charset="0"/>
              </a:rPr>
              <a:t>info.cern.ch</a:t>
            </a:r>
            <a:r>
              <a:rPr lang="en-US" b="0" i="0" u="none" strike="noStrike" dirty="0">
                <a:solidFill>
                  <a:srgbClr val="333333"/>
                </a:solidFill>
                <a:effectLst/>
                <a:latin typeface="Verdana" panose="020B0604030504040204" pitchFamily="34" charset="0"/>
              </a:rPr>
              <a:t> </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Specifică</a:t>
            </a:r>
            <a:r>
              <a:rPr lang="en-US" b="0" i="0" dirty="0">
                <a:solidFill>
                  <a:srgbClr val="333333"/>
                </a:solidFill>
                <a:effectLst/>
                <a:latin typeface="Verdana" panose="020B0604030504040204" pitchFamily="34" charset="0"/>
              </a:rPr>
              <a:t> host-</a:t>
            </a:r>
            <a:r>
              <a:rPr lang="en-US" b="0" i="0" dirty="0" err="1">
                <a:solidFill>
                  <a:srgbClr val="333333"/>
                </a:solidFill>
                <a:effectLst/>
                <a:latin typeface="Verdana" panose="020B0604030504040204" pitchFamily="34" charset="0"/>
              </a:rPr>
              <a:t>ul</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partea</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după</a:t>
            </a:r>
            <a:r>
              <a:rPr lang="en-US" b="0" i="0" dirty="0">
                <a:solidFill>
                  <a:srgbClr val="333333"/>
                </a:solidFill>
                <a:effectLst/>
                <a:latin typeface="Verdana" panose="020B0604030504040204" pitchFamily="34" charset="0"/>
              </a:rPr>
              <a:t> http</a:t>
            </a:r>
          </a:p>
          <a:p>
            <a:pPr algn="just">
              <a:buFont typeface="Arial" panose="020B0604020202020204" pitchFamily="34" charset="0"/>
              <a:buChar char="•"/>
            </a:pPr>
            <a:r>
              <a:rPr lang="en-US" b="0" i="0" dirty="0" err="1">
                <a:solidFill>
                  <a:srgbClr val="333333"/>
                </a:solidFill>
                <a:effectLst/>
                <a:latin typeface="Verdana" panose="020B0604030504040204" pitchFamily="34" charset="0"/>
              </a:rPr>
              <a:t>Scrieți</a:t>
            </a:r>
            <a:r>
              <a:rPr lang="en-US" b="0" i="0" dirty="0">
                <a:solidFill>
                  <a:srgbClr val="333333"/>
                </a:solidFill>
                <a:effectLst/>
                <a:latin typeface="Verdana" panose="020B0604030504040204" pitchFamily="34" charset="0"/>
              </a:rPr>
              <a:t> Connection: close - </a:t>
            </a:r>
            <a:r>
              <a:rPr lang="en-US" b="0" i="0" dirty="0" err="1">
                <a:solidFill>
                  <a:srgbClr val="333333"/>
                </a:solidFill>
                <a:effectLst/>
                <a:latin typeface="Verdana" panose="020B0604030504040204" pitchFamily="34" charset="0"/>
              </a:rPr>
              <a:t>Specifică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serverului</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că</a:t>
            </a:r>
            <a:r>
              <a:rPr lang="en-US" b="0" i="0" dirty="0">
                <a:solidFill>
                  <a:srgbClr val="333333"/>
                </a:solidFill>
                <a:effectLst/>
                <a:latin typeface="Verdana" panose="020B0604030504040204" pitchFamily="34" charset="0"/>
              </a:rPr>
              <a:t> nu </a:t>
            </a:r>
            <a:r>
              <a:rPr lang="en-US" b="0" i="0" dirty="0" err="1">
                <a:solidFill>
                  <a:srgbClr val="333333"/>
                </a:solidFill>
                <a:effectLst/>
                <a:latin typeface="Verdana" panose="020B0604030504040204" pitchFamily="34" charset="0"/>
              </a:rPr>
              <a:t>vom</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mai</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trimite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cereri</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după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această</a:t>
            </a:r>
            <a:r>
              <a:rPr lang="en-US" b="0" i="0" dirty="0">
                <a:solidFill>
                  <a:srgbClr val="333333"/>
                </a:solidFill>
                <a:effectLst/>
                <a:latin typeface="Verdana" panose="020B0604030504040204" pitchFamily="34" charset="0"/>
              </a:rPr>
              <a:t>.</a:t>
            </a:r>
          </a:p>
          <a:p>
            <a:pPr algn="just">
              <a:buFont typeface="Arial" panose="020B0604020202020204" pitchFamily="34" charset="0"/>
              <a:buChar char="•"/>
            </a:pPr>
            <a:r>
              <a:rPr lang="en-US" b="0" i="0" dirty="0" err="1">
                <a:solidFill>
                  <a:srgbClr val="333333"/>
                </a:solidFill>
                <a:effectLst/>
                <a:latin typeface="Verdana" panose="020B0604030504040204" pitchFamily="34" charset="0"/>
              </a:rPr>
              <a:t>Apăsați</a:t>
            </a:r>
            <a:r>
              <a:rPr lang="en-US" b="0" i="0" dirty="0">
                <a:solidFill>
                  <a:srgbClr val="333333"/>
                </a:solidFill>
                <a:effectLst/>
                <a:latin typeface="Verdana" panose="020B0604030504040204" pitchFamily="34" charset="0"/>
              </a:rPr>
              <a:t> enter. </a:t>
            </a:r>
            <a:r>
              <a:rPr lang="en-US" b="0" i="0" dirty="0" err="1">
                <a:solidFill>
                  <a:srgbClr val="333333"/>
                </a:solidFill>
                <a:effectLst/>
                <a:latin typeface="Verdana" panose="020B0604030504040204" pitchFamily="34" charset="0"/>
              </a:rPr>
              <a:t>Acesta</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trimite</a:t>
            </a:r>
            <a:r>
              <a:rPr lang="en-US" b="0" i="0" dirty="0">
                <a:solidFill>
                  <a:srgbClr val="333333"/>
                </a:solidFill>
                <a:effectLst/>
                <a:latin typeface="Verdana" panose="020B0604030504040204" pitchFamily="34" charset="0"/>
              </a:rPr>
              <a:t> o </a:t>
            </a:r>
            <a:r>
              <a:rPr lang="en-US" b="0" i="0" dirty="0" err="1">
                <a:solidFill>
                  <a:srgbClr val="333333"/>
                </a:solidFill>
                <a:effectLst/>
                <a:latin typeface="Verdana" panose="020B0604030504040204" pitchFamily="34" charset="0"/>
              </a:rPr>
              <a:t>linie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goală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ce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reprezintă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faptul</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că</a:t>
            </a:r>
            <a:r>
              <a:rPr lang="en-US" b="0" i="0" dirty="0">
                <a:solidFill>
                  <a:srgbClr val="333333"/>
                </a:solidFill>
                <a:effectLst/>
                <a:latin typeface="Verdana" panose="020B0604030504040204" pitchFamily="34" charset="0"/>
              </a:rPr>
              <a:t> am </a:t>
            </a:r>
            <a:r>
              <a:rPr lang="en-US" b="0" i="0" dirty="0" err="1">
                <a:solidFill>
                  <a:srgbClr val="333333"/>
                </a:solidFill>
                <a:effectLst/>
                <a:latin typeface="Verdana" panose="020B0604030504040204" pitchFamily="34" charset="0"/>
              </a:rPr>
              <a:t>terminat</a:t>
            </a:r>
            <a:r>
              <a:rPr lang="en-US" b="0" i="0" dirty="0">
                <a:solidFill>
                  <a:srgbClr val="333333"/>
                </a:solidFill>
                <a:effectLst/>
                <a:latin typeface="Verdana" panose="020B0604030504040204" pitchFamily="34" charset="0"/>
              </a:rPr>
              <a:t> cu </a:t>
            </a:r>
            <a:r>
              <a:rPr lang="en-US" b="0" i="0" dirty="0" err="1">
                <a:solidFill>
                  <a:srgbClr val="333333"/>
                </a:solidFill>
                <a:effectLst/>
                <a:latin typeface="Verdana" panose="020B0604030504040204" pitchFamily="34" charset="0"/>
              </a:rPr>
              <a:t>cererea</a:t>
            </a:r>
            <a:r>
              <a:rPr lang="en-US" b="0" i="0" dirty="0">
                <a:solidFill>
                  <a:srgbClr val="333333"/>
                </a:solidFill>
                <a:effectLst/>
                <a:latin typeface="Verdana" panose="020B0604030504040204" pitchFamily="34" charset="0"/>
              </a:rPr>
              <a:t> HTTP.</a:t>
            </a:r>
          </a:p>
          <a:p>
            <a:pPr algn="just">
              <a:buFont typeface="Arial" panose="020B0604020202020204" pitchFamily="34" charset="0"/>
              <a:buChar char="•"/>
            </a:pPr>
            <a:r>
              <a:rPr lang="en-US" b="0" i="0" dirty="0" err="1">
                <a:solidFill>
                  <a:srgbClr val="333333"/>
                </a:solidFill>
                <a:effectLst/>
                <a:latin typeface="Verdana" panose="020B0604030504040204" pitchFamily="34" charset="0"/>
              </a:rPr>
              <a:t>Dacă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totul</a:t>
            </a:r>
            <a:r>
              <a:rPr lang="en-US" b="0" i="0" dirty="0">
                <a:solidFill>
                  <a:srgbClr val="333333"/>
                </a:solidFill>
                <a:effectLst/>
                <a:latin typeface="Verdana" panose="020B0604030504040204" pitchFamily="34" charset="0"/>
              </a:rPr>
              <a:t> a </a:t>
            </a:r>
            <a:r>
              <a:rPr lang="en-US" b="0" i="0" dirty="0" err="1">
                <a:solidFill>
                  <a:srgbClr val="333333"/>
                </a:solidFill>
                <a:effectLst/>
                <a:latin typeface="Verdana" panose="020B0604030504040204" pitchFamily="34" charset="0"/>
              </a:rPr>
              <a:t>mers</a:t>
            </a:r>
            <a:r>
              <a:rPr lang="en-US" b="0" i="0" dirty="0">
                <a:solidFill>
                  <a:srgbClr val="333333"/>
                </a:solidFill>
                <a:effectLst/>
                <a:latin typeface="Verdana" panose="020B0604030504040204" pitchFamily="34" charset="0"/>
              </a:rPr>
              <a:t> bine, </a:t>
            </a:r>
            <a:r>
              <a:rPr lang="en-US" b="0" i="0" dirty="0" err="1">
                <a:solidFill>
                  <a:srgbClr val="333333"/>
                </a:solidFill>
                <a:effectLst/>
                <a:latin typeface="Verdana" panose="020B0604030504040204" pitchFamily="34" charset="0"/>
              </a:rPr>
              <a:t>veți</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vedea</a:t>
            </a:r>
            <a:r>
              <a:rPr lang="en-US" b="0" i="0" dirty="0">
                <a:solidFill>
                  <a:srgbClr val="333333"/>
                </a:solidFill>
                <a:effectLst/>
                <a:latin typeface="Verdana" panose="020B0604030504040204" pitchFamily="34" charset="0"/>
              </a:rPr>
              <a:t> un </a:t>
            </a:r>
            <a:r>
              <a:rPr lang="en-US" b="0" i="0" dirty="0" err="1">
                <a:solidFill>
                  <a:srgbClr val="333333"/>
                </a:solidFill>
                <a:effectLst/>
                <a:latin typeface="Verdana" panose="020B0604030504040204" pitchFamily="34" charset="0"/>
              </a:rPr>
              <a:t>răspuns</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asemănător</a:t>
            </a:r>
            <a:r>
              <a:rPr lang="en-US" b="0" i="0" dirty="0">
                <a:solidFill>
                  <a:srgbClr val="333333"/>
                </a:solidFill>
                <a:effectLst/>
                <a:latin typeface="Verdana" panose="020B0604030504040204" pitchFamily="34" charset="0"/>
              </a:rPr>
              <a:t> cu </a:t>
            </a:r>
            <a:r>
              <a:rPr lang="en-US" b="0" i="0" dirty="0" err="1">
                <a:solidFill>
                  <a:srgbClr val="333333"/>
                </a:solidFill>
                <a:effectLst/>
                <a:latin typeface="Verdana" panose="020B0604030504040204" pitchFamily="34" charset="0"/>
              </a:rPr>
              <a:t>ce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ați</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văzut</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în</a:t>
            </a:r>
            <a:r>
              <a:rPr lang="en-US" b="0" i="0" dirty="0">
                <a:solidFill>
                  <a:srgbClr val="333333"/>
                </a:solidFill>
                <a:effectLst/>
                <a:latin typeface="Verdana" panose="020B0604030504040204" pitchFamily="34" charset="0"/>
              </a:rPr>
              <a:t> browser.</a:t>
            </a:r>
          </a:p>
          <a:p>
            <a:pPr algn="just"/>
            <a:r>
              <a:rPr lang="en-US" b="0" i="0" dirty="0">
                <a:solidFill>
                  <a:srgbClr val="333333"/>
                </a:solidFill>
                <a:effectLst/>
                <a:latin typeface="Verdana" panose="020B0604030504040204" pitchFamily="34" charset="0"/>
              </a:rPr>
              <a:t>Server </a:t>
            </a:r>
            <a:r>
              <a:rPr lang="en-US" b="0" i="0" dirty="0" err="1">
                <a:solidFill>
                  <a:srgbClr val="333333"/>
                </a:solidFill>
                <a:effectLst/>
                <a:latin typeface="Verdana" panose="020B0604030504040204" pitchFamily="34" charset="0"/>
              </a:rPr>
              <a:t>simplu</a:t>
            </a:r>
            <a:endParaRPr lang="en-US" b="0" i="0" dirty="0">
              <a:solidFill>
                <a:srgbClr val="333333"/>
              </a:solidFill>
              <a:effectLst/>
              <a:latin typeface="Verdana" panose="020B0604030504040204" pitchFamily="34" charset="0"/>
            </a:endParaRPr>
          </a:p>
          <a:p>
            <a:pPr algn="just"/>
            <a:r>
              <a:rPr lang="en-US" b="0" i="0" dirty="0">
                <a:solidFill>
                  <a:srgbClr val="333333"/>
                </a:solidFill>
                <a:effectLst/>
                <a:latin typeface="Verdana" panose="020B0604030504040204" pitchFamily="34" charset="0"/>
              </a:rPr>
              <a:t>Am </a:t>
            </a:r>
            <a:r>
              <a:rPr lang="en-US" b="0" i="0" dirty="0" err="1">
                <a:solidFill>
                  <a:srgbClr val="333333"/>
                </a:solidFill>
                <a:effectLst/>
                <a:latin typeface="Verdana" panose="020B0604030504040204" pitchFamily="34" charset="0"/>
              </a:rPr>
              <a:t>văzut</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că</a:t>
            </a:r>
            <a:r>
              <a:rPr lang="en-US" b="0" i="0" dirty="0">
                <a:solidFill>
                  <a:srgbClr val="333333"/>
                </a:solidFill>
                <a:effectLst/>
                <a:latin typeface="Verdana" panose="020B0604030504040204" pitchFamily="34" charset="0"/>
              </a:rPr>
              <a:t> </a:t>
            </a:r>
            <a:r>
              <a:rPr lang="en-US" b="1" i="0" dirty="0">
                <a:solidFill>
                  <a:srgbClr val="333333"/>
                </a:solidFill>
                <a:effectLst/>
                <a:latin typeface="Verdana" panose="020B0604030504040204" pitchFamily="34" charset="0"/>
              </a:rPr>
              <a:t>telnet</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poate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acționa</a:t>
            </a:r>
            <a:r>
              <a:rPr lang="en-US" b="0" i="0" dirty="0">
                <a:solidFill>
                  <a:srgbClr val="333333"/>
                </a:solidFill>
                <a:effectLst/>
                <a:latin typeface="Verdana" panose="020B0604030504040204" pitchFamily="34" charset="0"/>
              </a:rPr>
              <a:t> ca un </a:t>
            </a:r>
            <a:r>
              <a:rPr lang="en-US" b="1" i="0" dirty="0">
                <a:solidFill>
                  <a:srgbClr val="333333"/>
                </a:solidFill>
                <a:effectLst/>
                <a:latin typeface="Verdana" panose="020B0604030504040204" pitchFamily="34" charset="0"/>
              </a:rPr>
              <a:t>client</a:t>
            </a:r>
            <a:r>
              <a:rPr lang="en-US" b="0" i="0" dirty="0">
                <a:solidFill>
                  <a:srgbClr val="333333"/>
                </a:solidFill>
                <a:effectLst/>
                <a:latin typeface="Verdana" panose="020B0604030504040204" pitchFamily="34" charset="0"/>
              </a:rPr>
              <a:t> care se </a:t>
            </a:r>
            <a:r>
              <a:rPr lang="en-US" b="0" i="0" dirty="0" err="1">
                <a:solidFill>
                  <a:srgbClr val="333333"/>
                </a:solidFill>
                <a:effectLst/>
                <a:latin typeface="Verdana" panose="020B0604030504040204" pitchFamily="34" charset="0"/>
              </a:rPr>
              <a:t>conectează</a:t>
            </a:r>
            <a:r>
              <a:rPr lang="en-US" b="0" i="0" dirty="0">
                <a:solidFill>
                  <a:srgbClr val="333333"/>
                </a:solidFill>
                <a:effectLst/>
                <a:latin typeface="Verdana" panose="020B0604030504040204" pitchFamily="34" charset="0"/>
              </a:rPr>
              <a:t> la un server. </a:t>
            </a:r>
            <a:r>
              <a:rPr lang="en-US" b="0" i="0" dirty="0" err="1">
                <a:solidFill>
                  <a:srgbClr val="333333"/>
                </a:solidFill>
                <a:effectLst/>
                <a:latin typeface="Verdana" panose="020B0604030504040204" pitchFamily="34" charset="0"/>
              </a:rPr>
              <a:t>Vom</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vedea</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acuma</a:t>
            </a:r>
            <a:r>
              <a:rPr lang="en-US" b="0" i="0" dirty="0">
                <a:solidFill>
                  <a:srgbClr val="333333"/>
                </a:solidFill>
                <a:effectLst/>
                <a:latin typeface="Verdana" panose="020B0604030504040204" pitchFamily="34" charset="0"/>
              </a:rPr>
              <a:t> cum </a:t>
            </a:r>
            <a:r>
              <a:rPr lang="en-US" b="0" i="0" dirty="0" err="1">
                <a:solidFill>
                  <a:srgbClr val="333333"/>
                </a:solidFill>
                <a:effectLst/>
                <a:latin typeface="Verdana" panose="020B0604030504040204" pitchFamily="34" charset="0"/>
              </a:rPr>
              <a:t>este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să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fim</a:t>
            </a:r>
            <a:r>
              <a:rPr lang="en-US" b="0" i="0" dirty="0">
                <a:solidFill>
                  <a:srgbClr val="333333"/>
                </a:solidFill>
                <a:effectLst/>
                <a:latin typeface="Verdana" panose="020B0604030504040204" pitchFamily="34" charset="0"/>
              </a:rPr>
              <a:t> un server.</a:t>
            </a:r>
          </a:p>
          <a:p>
            <a:pPr algn="just">
              <a:buFont typeface="+mj-lt"/>
              <a:buAutoNum type="arabicPeriod"/>
            </a:pPr>
            <a:r>
              <a:rPr lang="en-US" b="0" i="0" dirty="0" err="1">
                <a:solidFill>
                  <a:srgbClr val="333333"/>
                </a:solidFill>
                <a:effectLst/>
                <a:latin typeface="Verdana" panose="020B0604030504040204" pitchFamily="34" charset="0"/>
              </a:rPr>
              <a:t>Într</a:t>
            </a:r>
            <a:r>
              <a:rPr lang="en-US" b="0" i="0" dirty="0">
                <a:solidFill>
                  <a:srgbClr val="333333"/>
                </a:solidFill>
                <a:effectLst/>
                <a:latin typeface="Verdana" panose="020B0604030504040204" pitchFamily="34" charset="0"/>
              </a:rPr>
              <a:t>-un terminal </a:t>
            </a:r>
            <a:r>
              <a:rPr lang="en-US" b="0" i="0" dirty="0" err="1">
                <a:solidFill>
                  <a:srgbClr val="333333"/>
                </a:solidFill>
                <a:effectLst/>
                <a:latin typeface="Verdana" panose="020B0604030504040204" pitchFamily="34" charset="0"/>
              </a:rPr>
              <a:t>vom</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rula</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netcat</a:t>
            </a:r>
            <a:r>
              <a:rPr lang="en-US" b="0" i="0" dirty="0">
                <a:solidFill>
                  <a:srgbClr val="333333"/>
                </a:solidFill>
                <a:effectLst/>
                <a:latin typeface="Verdana" panose="020B0604030504040204" pitchFamily="34" charset="0"/>
              </a:rPr>
              <a:t> -v -l -p 9090 </a:t>
            </a:r>
            <a:r>
              <a:rPr lang="en-US" b="0" i="0" dirty="0" err="1">
                <a:solidFill>
                  <a:srgbClr val="333333"/>
                </a:solidFill>
                <a:effectLst/>
                <a:latin typeface="Verdana" panose="020B0604030504040204" pitchFamily="34" charset="0"/>
              </a:rPr>
              <a:t>pentru</a:t>
            </a:r>
            <a:r>
              <a:rPr lang="en-US" b="0" i="0" dirty="0">
                <a:solidFill>
                  <a:srgbClr val="333333"/>
                </a:solidFill>
                <a:effectLst/>
                <a:latin typeface="Verdana" panose="020B0604030504040204" pitchFamily="34" charset="0"/>
              </a:rPr>
              <a:t> a </a:t>
            </a:r>
            <a:r>
              <a:rPr lang="en-US" b="0" i="0" dirty="0" err="1">
                <a:solidFill>
                  <a:srgbClr val="333333"/>
                </a:solidFill>
                <a:effectLst/>
                <a:latin typeface="Verdana" panose="020B0604030504040204" pitchFamily="34" charset="0"/>
              </a:rPr>
              <a:t>porni</a:t>
            </a:r>
            <a:r>
              <a:rPr lang="en-US" b="0" i="0" dirty="0">
                <a:solidFill>
                  <a:srgbClr val="333333"/>
                </a:solidFill>
                <a:effectLst/>
                <a:latin typeface="Verdana" panose="020B0604030504040204" pitchFamily="34" charset="0"/>
              </a:rPr>
              <a:t> un </a:t>
            </a:r>
            <a:r>
              <a:rPr lang="en-US" b="0" i="0" dirty="0" err="1">
                <a:solidFill>
                  <a:srgbClr val="333333"/>
                </a:solidFill>
                <a:effectLst/>
                <a:latin typeface="Verdana" panose="020B0604030504040204" pitchFamily="34" charset="0"/>
              </a:rPr>
              <a:t>simplu</a:t>
            </a:r>
            <a:r>
              <a:rPr lang="en-US" b="0" i="0" dirty="0">
                <a:solidFill>
                  <a:srgbClr val="333333"/>
                </a:solidFill>
                <a:effectLst/>
                <a:latin typeface="Verdana" panose="020B0604030504040204" pitchFamily="34" charset="0"/>
              </a:rPr>
              <a:t> server </a:t>
            </a:r>
            <a:r>
              <a:rPr lang="en-US" b="0" i="0" dirty="0" err="1">
                <a:solidFill>
                  <a:srgbClr val="333333"/>
                </a:solidFill>
                <a:effectLst/>
                <a:latin typeface="Verdana" panose="020B0604030504040204" pitchFamily="34" charset="0"/>
              </a:rPr>
              <a:t>ce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ascultă</a:t>
            </a:r>
            <a:r>
              <a:rPr lang="en-US" b="0" i="0" dirty="0">
                <a:solidFill>
                  <a:srgbClr val="333333"/>
                </a:solidFill>
                <a:effectLst/>
                <a:latin typeface="Verdana" panose="020B0604030504040204" pitchFamily="34" charset="0"/>
              </a:rPr>
              <a:t> pe </a:t>
            </a:r>
            <a:r>
              <a:rPr lang="en-US" b="0" i="0" dirty="0" err="1">
                <a:solidFill>
                  <a:srgbClr val="333333"/>
                </a:solidFill>
                <a:effectLst/>
                <a:latin typeface="Verdana" panose="020B0604030504040204" pitchFamily="34" charset="0"/>
              </a:rPr>
              <a:t>portul</a:t>
            </a:r>
            <a:r>
              <a:rPr lang="en-US" b="0" i="0" dirty="0">
                <a:solidFill>
                  <a:srgbClr val="333333"/>
                </a:solidFill>
                <a:effectLst/>
                <a:latin typeface="Verdana" panose="020B0604030504040204" pitchFamily="34" charset="0"/>
              </a:rPr>
              <a:t> 9090</a:t>
            </a:r>
          </a:p>
          <a:p>
            <a:pPr algn="just">
              <a:buFont typeface="+mj-lt"/>
              <a:buAutoNum type="arabicPeriod"/>
            </a:pPr>
            <a:r>
              <a:rPr lang="en-US" b="0" i="0" dirty="0" err="1">
                <a:solidFill>
                  <a:srgbClr val="333333"/>
                </a:solidFill>
                <a:effectLst/>
                <a:latin typeface="Verdana" panose="020B0604030504040204" pitchFamily="34" charset="0"/>
              </a:rPr>
              <a:t>În</a:t>
            </a:r>
            <a:r>
              <a:rPr lang="en-US" b="0" i="0" dirty="0">
                <a:solidFill>
                  <a:srgbClr val="333333"/>
                </a:solidFill>
                <a:effectLst/>
                <a:latin typeface="Verdana" panose="020B0604030504040204" pitchFamily="34" charset="0"/>
              </a:rPr>
              <a:t> alt terminal </a:t>
            </a:r>
            <a:r>
              <a:rPr lang="en-US" b="0" i="0" dirty="0" err="1">
                <a:solidFill>
                  <a:srgbClr val="333333"/>
                </a:solidFill>
                <a:effectLst/>
                <a:latin typeface="Verdana" panose="020B0604030504040204" pitchFamily="34" charset="0"/>
              </a:rPr>
              <a:t>rulăm</a:t>
            </a:r>
            <a:r>
              <a:rPr lang="en-US" b="0" i="0" dirty="0">
                <a:solidFill>
                  <a:srgbClr val="333333"/>
                </a:solidFill>
                <a:effectLst/>
                <a:latin typeface="Verdana" panose="020B0604030504040204" pitchFamily="34" charset="0"/>
              </a:rPr>
              <a:t> telnet localhost 9090 </a:t>
            </a:r>
            <a:r>
              <a:rPr lang="en-US" b="0" i="0" dirty="0" err="1">
                <a:solidFill>
                  <a:srgbClr val="333333"/>
                </a:solidFill>
                <a:effectLst/>
                <a:latin typeface="Verdana" panose="020B0604030504040204" pitchFamily="34" charset="0"/>
              </a:rPr>
              <a:t>pentru</a:t>
            </a:r>
            <a:r>
              <a:rPr lang="en-US" b="0" i="0" dirty="0">
                <a:solidFill>
                  <a:srgbClr val="333333"/>
                </a:solidFill>
                <a:effectLst/>
                <a:latin typeface="Verdana" panose="020B0604030504040204" pitchFamily="34" charset="0"/>
              </a:rPr>
              <a:t> a ne </a:t>
            </a:r>
            <a:r>
              <a:rPr lang="en-US" b="0" i="0" dirty="0" err="1">
                <a:solidFill>
                  <a:srgbClr val="333333"/>
                </a:solidFill>
                <a:effectLst/>
                <a:latin typeface="Verdana" panose="020B0604030504040204" pitchFamily="34" charset="0"/>
              </a:rPr>
              <a:t>conecta</a:t>
            </a:r>
            <a:r>
              <a:rPr lang="en-US" b="0" i="0" dirty="0">
                <a:solidFill>
                  <a:srgbClr val="333333"/>
                </a:solidFill>
                <a:effectLst/>
                <a:latin typeface="Verdana" panose="020B0604030504040204" pitchFamily="34" charset="0"/>
              </a:rPr>
              <a:t> local, pe calculator, la </a:t>
            </a:r>
            <a:r>
              <a:rPr lang="en-US" b="0" i="0" dirty="0" err="1">
                <a:solidFill>
                  <a:srgbClr val="333333"/>
                </a:solidFill>
                <a:effectLst/>
                <a:latin typeface="Verdana" panose="020B0604030504040204" pitchFamily="34" charset="0"/>
              </a:rPr>
              <a:t>serverul</a:t>
            </a:r>
            <a:r>
              <a:rPr lang="en-US" b="0" i="0" dirty="0">
                <a:solidFill>
                  <a:srgbClr val="333333"/>
                </a:solidFill>
                <a:effectLst/>
                <a:latin typeface="Verdana" panose="020B0604030504040204" pitchFamily="34" charset="0"/>
              </a:rPr>
              <a:t> care </a:t>
            </a:r>
            <a:r>
              <a:rPr lang="en-US" b="0" i="0" dirty="0" err="1">
                <a:solidFill>
                  <a:srgbClr val="333333"/>
                </a:solidFill>
                <a:effectLst/>
                <a:latin typeface="Verdana" panose="020B0604030504040204" pitchFamily="34" charset="0"/>
              </a:rPr>
              <a:t>rulează</a:t>
            </a:r>
            <a:r>
              <a:rPr lang="en-US" b="0" i="0" dirty="0">
                <a:solidFill>
                  <a:srgbClr val="333333"/>
                </a:solidFill>
                <a:effectLst/>
                <a:latin typeface="Verdana" panose="020B0604030504040204" pitchFamily="34" charset="0"/>
              </a:rPr>
              <a:t> pe </a:t>
            </a:r>
            <a:r>
              <a:rPr lang="en-US" b="0" i="0" dirty="0" err="1">
                <a:solidFill>
                  <a:srgbClr val="333333"/>
                </a:solidFill>
                <a:effectLst/>
                <a:latin typeface="Verdana" panose="020B0604030504040204" pitchFamily="34" charset="0"/>
              </a:rPr>
              <a:t>portul</a:t>
            </a:r>
            <a:r>
              <a:rPr lang="en-US" b="0" i="0" dirty="0">
                <a:solidFill>
                  <a:srgbClr val="333333"/>
                </a:solidFill>
                <a:effectLst/>
                <a:latin typeface="Verdana" panose="020B0604030504040204" pitchFamily="34" charset="0"/>
              </a:rPr>
              <a:t> 9090</a:t>
            </a:r>
          </a:p>
          <a:p>
            <a:pPr algn="just">
              <a:buFont typeface="+mj-lt"/>
              <a:buAutoNum type="arabicPeriod"/>
            </a:pPr>
            <a:r>
              <a:rPr lang="en-US" b="0" i="0" dirty="0" err="1">
                <a:solidFill>
                  <a:srgbClr val="333333"/>
                </a:solidFill>
                <a:effectLst/>
                <a:latin typeface="Verdana" panose="020B0604030504040204" pitchFamily="34" charset="0"/>
              </a:rPr>
              <a:t>Dacă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totul</a:t>
            </a:r>
            <a:r>
              <a:rPr lang="en-US" b="0" i="0" dirty="0">
                <a:solidFill>
                  <a:srgbClr val="333333"/>
                </a:solidFill>
                <a:effectLst/>
                <a:latin typeface="Verdana" panose="020B0604030504040204" pitchFamily="34" charset="0"/>
              </a:rPr>
              <a:t> a </a:t>
            </a:r>
            <a:r>
              <a:rPr lang="en-US" b="0" i="0" dirty="0" err="1">
                <a:solidFill>
                  <a:srgbClr val="333333"/>
                </a:solidFill>
                <a:effectLst/>
                <a:latin typeface="Verdana" panose="020B0604030504040204" pitchFamily="34" charset="0"/>
              </a:rPr>
              <a:t>mers</a:t>
            </a:r>
            <a:r>
              <a:rPr lang="en-US" b="0" i="0" dirty="0">
                <a:solidFill>
                  <a:srgbClr val="333333"/>
                </a:solidFill>
                <a:effectLst/>
                <a:latin typeface="Verdana" panose="020B0604030504040204" pitchFamily="34" charset="0"/>
              </a:rPr>
              <a:t> bine, </a:t>
            </a:r>
            <a:r>
              <a:rPr lang="en-US" b="0" i="0" dirty="0" err="1">
                <a:solidFill>
                  <a:srgbClr val="333333"/>
                </a:solidFill>
                <a:effectLst/>
                <a:latin typeface="Verdana" panose="020B0604030504040204" pitchFamily="34" charset="0"/>
              </a:rPr>
              <a:t>vom</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vedea</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în</a:t>
            </a:r>
            <a:r>
              <a:rPr lang="en-US" b="0" i="0" dirty="0">
                <a:solidFill>
                  <a:srgbClr val="333333"/>
                </a:solidFill>
                <a:effectLst/>
                <a:latin typeface="Verdana" panose="020B0604030504040204" pitchFamily="34" charset="0"/>
              </a:rPr>
              <a:t> al </a:t>
            </a:r>
            <a:r>
              <a:rPr lang="en-US" b="0" i="0" dirty="0" err="1">
                <a:solidFill>
                  <a:srgbClr val="333333"/>
                </a:solidFill>
                <a:effectLst/>
                <a:latin typeface="Verdana" panose="020B0604030504040204" pitchFamily="34" charset="0"/>
              </a:rPr>
              <a:t>doilea</a:t>
            </a:r>
            <a:r>
              <a:rPr lang="en-US" b="0" i="0" dirty="0">
                <a:solidFill>
                  <a:srgbClr val="333333"/>
                </a:solidFill>
                <a:effectLst/>
                <a:latin typeface="Verdana" panose="020B0604030504040204" pitchFamily="34" charset="0"/>
              </a:rPr>
              <a:t> terminal </a:t>
            </a:r>
            <a:r>
              <a:rPr lang="en-US" b="0" i="0" dirty="0" err="1">
                <a:solidFill>
                  <a:srgbClr val="333333"/>
                </a:solidFill>
                <a:effectLst/>
                <a:latin typeface="Verdana" panose="020B0604030504040204" pitchFamily="34" charset="0"/>
              </a:rPr>
              <a:t>următorul</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mesaj</a:t>
            </a:r>
            <a:r>
              <a:rPr lang="en-US" b="0" i="0" dirty="0">
                <a:solidFill>
                  <a:srgbClr val="333333"/>
                </a:solidFill>
                <a:effectLst/>
                <a:latin typeface="Verdana" panose="020B0604030504040204" pitchFamily="34" charset="0"/>
              </a:rPr>
              <a:t>: Connection from localhost 53500 received!</a:t>
            </a:r>
          </a:p>
          <a:p>
            <a:pPr algn="just">
              <a:buFont typeface="+mj-lt"/>
              <a:buAutoNum type="arabicPeriod"/>
            </a:pPr>
            <a:r>
              <a:rPr lang="en-US" b="0" i="0" dirty="0" err="1">
                <a:solidFill>
                  <a:srgbClr val="333333"/>
                </a:solidFill>
                <a:effectLst/>
                <a:latin typeface="Verdana" panose="020B0604030504040204" pitchFamily="34" charset="0"/>
              </a:rPr>
              <a:t>În</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oricare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dintre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ferestre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putem</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scrie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orice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și</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după</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ce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apăsăm</a:t>
            </a:r>
            <a:r>
              <a:rPr lang="en-US" b="0" i="0" dirty="0">
                <a:solidFill>
                  <a:srgbClr val="333333"/>
                </a:solidFill>
                <a:effectLst/>
                <a:latin typeface="Verdana" panose="020B0604030504040204" pitchFamily="34" charset="0"/>
              </a:rPr>
              <a:t> enter, </a:t>
            </a:r>
            <a:r>
              <a:rPr lang="en-US" b="0" i="0" dirty="0" err="1">
                <a:solidFill>
                  <a:srgbClr val="333333"/>
                </a:solidFill>
                <a:effectLst/>
                <a:latin typeface="Verdana" panose="020B0604030504040204" pitchFamily="34" charset="0"/>
              </a:rPr>
              <a:t>ajunge</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și</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în</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partea</a:t>
            </a:r>
            <a:r>
              <a:rPr lang="en-US" b="0" i="0" dirty="0">
                <a:solidFill>
                  <a:srgbClr val="333333"/>
                </a:solidFill>
                <a:effectLst/>
                <a:latin typeface="Verdana" panose="020B0604030504040204" pitchFamily="34" charset="0"/>
              </a:rPr>
              <a:t> </a:t>
            </a:r>
            <a:r>
              <a:rPr lang="en-US" b="0" i="0" dirty="0" err="1">
                <a:solidFill>
                  <a:srgbClr val="333333"/>
                </a:solidFill>
                <a:effectLst/>
                <a:latin typeface="Verdana" panose="020B0604030504040204" pitchFamily="34" charset="0"/>
              </a:rPr>
              <a:t>cealaltă</a:t>
            </a:r>
            <a:r>
              <a:rPr lang="en-US" b="0" i="0" dirty="0">
                <a:solidFill>
                  <a:srgbClr val="333333"/>
                </a:solidFill>
                <a:effectLst/>
                <a:latin typeface="Verdana" panose="020B0604030504040204" pitchFamily="34" charset="0"/>
              </a:rPr>
              <a:t>.</a:t>
            </a:r>
          </a:p>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5</a:t>
            </a:fld>
            <a:endParaRPr lang="en-US"/>
          </a:p>
        </p:txBody>
      </p:sp>
    </p:spTree>
    <p:extLst>
      <p:ext uri="{BB962C8B-B14F-4D97-AF65-F5344CB8AC3E}">
        <p14:creationId xmlns:p14="http://schemas.microsoft.com/office/powerpoint/2010/main" val="302097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dirty="0" err="1"/>
              <a:t>Orice</a:t>
            </a:r>
            <a:r>
              <a:rPr lang="en-US" dirty="0"/>
              <a:t> </a:t>
            </a:r>
            <a:r>
              <a:rPr lang="en-US" dirty="0" err="1"/>
              <a:t>mesaj</a:t>
            </a:r>
            <a:r>
              <a:rPr lang="en-US" dirty="0"/>
              <a:t> </a:t>
            </a:r>
            <a:r>
              <a:rPr lang="en-US" dirty="0" err="1"/>
              <a:t>encriptat</a:t>
            </a:r>
            <a:r>
              <a:rPr lang="en-US" dirty="0"/>
              <a:t> cu </a:t>
            </a:r>
            <a:r>
              <a:rPr lang="en-US" dirty="0" err="1"/>
              <a:t>cheia</a:t>
            </a:r>
            <a:r>
              <a:rPr lang="en-US" dirty="0"/>
              <a:t> publica a </a:t>
            </a:r>
            <a:r>
              <a:rPr lang="en-US" dirty="0" err="1"/>
              <a:t>lui</a:t>
            </a:r>
            <a:r>
              <a:rPr lang="en-US" dirty="0"/>
              <a:t> Bob, </a:t>
            </a:r>
            <a:r>
              <a:rPr lang="en-US" dirty="0" err="1"/>
              <a:t>poate</a:t>
            </a:r>
            <a:r>
              <a:rPr lang="en-US" dirty="0"/>
              <a:t> fi </a:t>
            </a:r>
            <a:r>
              <a:rPr lang="en-US" dirty="0" err="1"/>
              <a:t>decriptat</a:t>
            </a:r>
            <a:r>
              <a:rPr lang="en-US" dirty="0"/>
              <a:t> </a:t>
            </a:r>
            <a:r>
              <a:rPr lang="en-US" dirty="0" err="1"/>
              <a:t>doar</a:t>
            </a:r>
            <a:r>
              <a:rPr lang="en-US" dirty="0"/>
              <a:t> cu </a:t>
            </a:r>
            <a:r>
              <a:rPr lang="en-US" dirty="0" err="1"/>
              <a:t>cheia</a:t>
            </a:r>
            <a:r>
              <a:rPr lang="en-US" dirty="0"/>
              <a:t> private a </a:t>
            </a:r>
            <a:r>
              <a:rPr lang="en-US" dirty="0" err="1"/>
              <a:t>lui</a:t>
            </a:r>
            <a:r>
              <a:rPr lang="en-US" dirty="0"/>
              <a:t> Bob</a:t>
            </a:r>
          </a:p>
        </p:txBody>
      </p:sp>
      <p:sp>
        <p:nvSpPr>
          <p:cNvPr id="4" name="Slide Number Placeholder 3"/>
          <p:cNvSpPr>
            <a:spLocks noGrp="1"/>
          </p:cNvSpPr>
          <p:nvPr>
            <p:ph type="sldNum" sz="quarter" idx="5"/>
          </p:nvPr>
        </p:nvSpPr>
        <p:spPr/>
        <p:txBody>
          <a:bodyPr/>
          <a:lstStyle/>
          <a:p>
            <a:fld id="{20F60410-F6C4-4A65-BD84-F4F3474C5883}" type="slidenum">
              <a:rPr lang="en-US" smtClean="0"/>
              <a:t>6</a:t>
            </a:fld>
            <a:endParaRPr lang="en-US"/>
          </a:p>
        </p:txBody>
      </p:sp>
    </p:spTree>
    <p:extLst>
      <p:ext uri="{BB962C8B-B14F-4D97-AF65-F5344CB8AC3E}">
        <p14:creationId xmlns:p14="http://schemas.microsoft.com/office/powerpoint/2010/main" val="4192470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Encriptarea</a:t>
            </a:r>
            <a:r>
              <a:rPr lang="en-US" dirty="0"/>
              <a:t> </a:t>
            </a:r>
            <a:r>
              <a:rPr lang="en-US" dirty="0" err="1"/>
              <a:t>simpla</a:t>
            </a:r>
            <a:r>
              <a:rPr lang="en-US" dirty="0"/>
              <a:t> </a:t>
            </a:r>
            <a:r>
              <a:rPr lang="en-US" dirty="0" err="1"/>
              <a:t>necesita</a:t>
            </a:r>
            <a:r>
              <a:rPr lang="en-US" dirty="0"/>
              <a:t> </a:t>
            </a:r>
            <a:r>
              <a:rPr lang="en-US" dirty="0" err="1"/>
              <a:t>mai</a:t>
            </a:r>
            <a:r>
              <a:rPr lang="en-US" dirty="0"/>
              <a:t> multi </a:t>
            </a:r>
            <a:r>
              <a:rPr lang="en-US" dirty="0" err="1"/>
              <a:t>algoritmi</a:t>
            </a:r>
            <a:r>
              <a:rPr lang="en-US" dirty="0"/>
              <a:t> de </a:t>
            </a:r>
            <a:r>
              <a:rPr lang="en-US" dirty="0" err="1"/>
              <a:t>encriptare</a:t>
            </a:r>
            <a:r>
              <a:rPr lang="en-US" dirty="0"/>
              <a:t>. (</a:t>
            </a:r>
            <a:r>
              <a:rPr lang="en-US" dirty="0" err="1"/>
              <a:t>mai</a:t>
            </a:r>
            <a:r>
              <a:rPr lang="en-US" dirty="0"/>
              <a:t> </a:t>
            </a:r>
            <a:r>
              <a:rPr lang="en-US" dirty="0" err="1"/>
              <a:t>rapida</a:t>
            </a:r>
            <a:r>
              <a:rPr lang="en-US" dirty="0"/>
              <a:t>, buna </a:t>
            </a:r>
            <a:r>
              <a:rPr lang="en-US" dirty="0" err="1"/>
              <a:t>pentru</a:t>
            </a:r>
            <a:r>
              <a:rPr lang="en-US" dirty="0"/>
              <a:t> un set </a:t>
            </a:r>
            <a:r>
              <a:rPr lang="en-US" dirty="0" err="1"/>
              <a:t>mai</a:t>
            </a:r>
            <a:r>
              <a:rPr lang="en-US" dirty="0"/>
              <a:t> mare de date)</a:t>
            </a:r>
          </a:p>
          <a:p>
            <a:r>
              <a:rPr lang="en-US" dirty="0" err="1"/>
              <a:t>Encriptarea</a:t>
            </a:r>
            <a:r>
              <a:rPr lang="en-US" dirty="0"/>
              <a:t> </a:t>
            </a:r>
            <a:r>
              <a:rPr lang="en-US" dirty="0" err="1"/>
              <a:t>bazata</a:t>
            </a:r>
            <a:r>
              <a:rPr lang="en-US" dirty="0"/>
              <a:t> pe </a:t>
            </a:r>
            <a:r>
              <a:rPr lang="en-US" dirty="0" err="1"/>
              <a:t>cheie</a:t>
            </a:r>
            <a:r>
              <a:rPr lang="en-US" dirty="0"/>
              <a:t> </a:t>
            </a:r>
            <a:r>
              <a:rPr lang="en-US" dirty="0" err="1"/>
              <a:t>poate</a:t>
            </a:r>
            <a:r>
              <a:rPr lang="en-US" dirty="0"/>
              <a:t> </a:t>
            </a:r>
            <a:r>
              <a:rPr lang="en-US" dirty="0" err="1"/>
              <a:t>sa</a:t>
            </a:r>
            <a:r>
              <a:rPr lang="en-US" dirty="0"/>
              <a:t> </a:t>
            </a:r>
            <a:r>
              <a:rPr lang="en-US" dirty="0" err="1"/>
              <a:t>aiba</a:t>
            </a:r>
            <a:r>
              <a:rPr lang="en-US" dirty="0"/>
              <a:t> </a:t>
            </a:r>
            <a:r>
              <a:rPr lang="en-US" dirty="0" err="1"/>
              <a:t>doar</a:t>
            </a:r>
            <a:r>
              <a:rPr lang="en-US" dirty="0"/>
              <a:t> un alg. Care </a:t>
            </a:r>
            <a:r>
              <a:rPr lang="en-US" dirty="0" err="1"/>
              <a:t>este</a:t>
            </a:r>
            <a:r>
              <a:rPr lang="en-US" dirty="0"/>
              <a:t> </a:t>
            </a:r>
            <a:r>
              <a:rPr lang="en-US" dirty="0" err="1"/>
              <a:t>gandit</a:t>
            </a:r>
            <a:r>
              <a:rPr lang="en-US" dirty="0"/>
              <a:t> de </a:t>
            </a:r>
            <a:r>
              <a:rPr lang="en-US" dirty="0" err="1"/>
              <a:t>specialistii</a:t>
            </a:r>
            <a:r>
              <a:rPr lang="en-US" dirty="0"/>
              <a:t> in </a:t>
            </a:r>
            <a:r>
              <a:rPr lang="en-US" dirty="0" err="1"/>
              <a:t>domeniul</a:t>
            </a:r>
            <a:r>
              <a:rPr lang="en-US" dirty="0"/>
              <a:t> de Securitate </a:t>
            </a:r>
            <a:r>
              <a:rPr lang="en-US" dirty="0" err="1"/>
              <a:t>si</a:t>
            </a:r>
            <a:r>
              <a:rPr lang="en-US" dirty="0"/>
              <a:t> de la </a:t>
            </a:r>
            <a:r>
              <a:rPr lang="en-US" dirty="0" err="1"/>
              <a:t>caz</a:t>
            </a:r>
            <a:r>
              <a:rPr lang="en-US" dirty="0"/>
              <a:t> la </a:t>
            </a:r>
            <a:r>
              <a:rPr lang="en-US" dirty="0" err="1"/>
              <a:t>caz</a:t>
            </a:r>
            <a:r>
              <a:rPr lang="en-US" dirty="0"/>
              <a:t> </a:t>
            </a:r>
            <a:r>
              <a:rPr lang="en-US" dirty="0" err="1"/>
              <a:t>avem</a:t>
            </a:r>
            <a:r>
              <a:rPr lang="en-US" dirty="0"/>
              <a:t> </a:t>
            </a:r>
            <a:r>
              <a:rPr lang="en-US" dirty="0" err="1"/>
              <a:t>cheile</a:t>
            </a:r>
            <a:r>
              <a:rPr lang="en-US" dirty="0"/>
              <a:t> de </a:t>
            </a:r>
            <a:r>
              <a:rPr lang="en-US" dirty="0" err="1"/>
              <a:t>ecriptare</a:t>
            </a:r>
            <a:r>
              <a:rPr lang="en-US" dirty="0"/>
              <a:t> </a:t>
            </a:r>
            <a:r>
              <a:rPr lang="en-US" dirty="0" err="1"/>
              <a:t>diferite</a:t>
            </a:r>
            <a:r>
              <a:rPr lang="en-US" dirty="0"/>
              <a:t> (</a:t>
            </a:r>
            <a:r>
              <a:rPr lang="en-US" dirty="0" err="1"/>
              <a:t>lenta</a:t>
            </a:r>
            <a:r>
              <a:rPr lang="en-US" dirty="0"/>
              <a:t>, </a:t>
            </a:r>
            <a:r>
              <a:rPr lang="en-US" dirty="0" err="1"/>
              <a:t>consuma</a:t>
            </a:r>
            <a:r>
              <a:rPr lang="en-US" dirty="0"/>
              <a:t> </a:t>
            </a:r>
            <a:r>
              <a:rPr lang="en-US" dirty="0" err="1"/>
              <a:t>mult</a:t>
            </a:r>
            <a:r>
              <a:rPr lang="en-US" dirty="0"/>
              <a:t> </a:t>
            </a:r>
            <a:r>
              <a:rPr lang="en-US" dirty="0" err="1"/>
              <a:t>cpu</a:t>
            </a:r>
            <a:r>
              <a:rPr lang="en-US" dirty="0"/>
              <a:t>)</a:t>
            </a:r>
          </a:p>
        </p:txBody>
      </p:sp>
      <p:sp>
        <p:nvSpPr>
          <p:cNvPr id="4" name="Slide Number Placeholder 3"/>
          <p:cNvSpPr>
            <a:spLocks noGrp="1"/>
          </p:cNvSpPr>
          <p:nvPr>
            <p:ph type="sldNum" sz="quarter" idx="5"/>
          </p:nvPr>
        </p:nvSpPr>
        <p:spPr/>
        <p:txBody>
          <a:bodyPr/>
          <a:lstStyle/>
          <a:p>
            <a:fld id="{20F60410-F6C4-4A65-BD84-F4F3474C5883}" type="slidenum">
              <a:rPr lang="en-US" smtClean="0"/>
              <a:t>7</a:t>
            </a:fld>
            <a:endParaRPr lang="en-US"/>
          </a:p>
        </p:txBody>
      </p:sp>
    </p:spTree>
    <p:extLst>
      <p:ext uri="{BB962C8B-B14F-4D97-AF65-F5344CB8AC3E}">
        <p14:creationId xmlns:p14="http://schemas.microsoft.com/office/powerpoint/2010/main" val="3713316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SSL </a:t>
            </a:r>
            <a:r>
              <a:rPr lang="en-US" dirty="0" err="1"/>
              <a:t>primul</a:t>
            </a:r>
            <a:r>
              <a:rPr lang="en-US" dirty="0"/>
              <a:t> protocol </a:t>
            </a:r>
            <a:r>
              <a:rPr lang="en-US" dirty="0" err="1"/>
              <a:t>criptografic</a:t>
            </a:r>
            <a:r>
              <a:rPr lang="en-US" dirty="0"/>
              <a:t> </a:t>
            </a:r>
            <a:r>
              <a:rPr lang="en-US" dirty="0" err="1"/>
              <a:t>pentru</a:t>
            </a:r>
            <a:r>
              <a:rPr lang="en-US" dirty="0"/>
              <a:t> </a:t>
            </a:r>
            <a:r>
              <a:rPr lang="en-US" dirty="0" err="1"/>
              <a:t>transimerea</a:t>
            </a:r>
            <a:r>
              <a:rPr lang="en-US" dirty="0"/>
              <a:t> </a:t>
            </a:r>
            <a:r>
              <a:rPr lang="en-US" dirty="0" err="1"/>
              <a:t>datelor</a:t>
            </a:r>
            <a:r>
              <a:rPr lang="en-US" dirty="0"/>
              <a:t> </a:t>
            </a:r>
            <a:r>
              <a:rPr lang="en-US" dirty="0" err="1"/>
              <a:t>sensibile</a:t>
            </a:r>
            <a:r>
              <a:rPr lang="en-US" dirty="0"/>
              <a:t> </a:t>
            </a:r>
            <a:r>
              <a:rPr lang="en-US" dirty="0" err="1"/>
              <a:t>peste</a:t>
            </a:r>
            <a:r>
              <a:rPr lang="en-US" dirty="0"/>
              <a:t> </a:t>
            </a:r>
            <a:r>
              <a:rPr lang="en-US" dirty="0" err="1"/>
              <a:t>retea</a:t>
            </a:r>
            <a:r>
              <a:rPr lang="en-US" dirty="0"/>
              <a:t> </a:t>
            </a:r>
            <a:r>
              <a:rPr lang="en-US" dirty="0">
                <a:sym typeface="Wingdings" panose="05000000000000000000" pitchFamily="2" charset="2"/>
              </a:rPr>
              <a:t></a:t>
            </a:r>
          </a:p>
          <a:p>
            <a:r>
              <a:rPr lang="en-US" dirty="0">
                <a:sym typeface="Wingdings" panose="05000000000000000000" pitchFamily="2" charset="2"/>
              </a:rPr>
              <a:t> - </a:t>
            </a:r>
            <a:r>
              <a:rPr lang="en-US" dirty="0" err="1">
                <a:sym typeface="Wingdings" panose="05000000000000000000" pitchFamily="2" charset="2"/>
              </a:rPr>
              <a:t>el</a:t>
            </a:r>
            <a:r>
              <a:rPr lang="en-US" dirty="0">
                <a:sym typeface="Wingdings" panose="05000000000000000000" pitchFamily="2" charset="2"/>
              </a:rPr>
              <a:t> </a:t>
            </a:r>
            <a:r>
              <a:rPr lang="en-US" dirty="0" err="1">
                <a:sym typeface="Wingdings" panose="05000000000000000000" pitchFamily="2" charset="2"/>
              </a:rPr>
              <a:t>este</a:t>
            </a:r>
            <a:r>
              <a:rPr lang="en-US" dirty="0">
                <a:sym typeface="Wingdings" panose="05000000000000000000" pitchFamily="2" charset="2"/>
              </a:rPr>
              <a:t> un protocol care ne </a:t>
            </a:r>
            <a:r>
              <a:rPr lang="en-US" dirty="0" err="1">
                <a:sym typeface="Wingdings" panose="05000000000000000000" pitchFamily="2" charset="2"/>
              </a:rPr>
              <a:t>asigura</a:t>
            </a:r>
            <a:r>
              <a:rPr lang="en-US" dirty="0">
                <a:sym typeface="Wingdings" panose="05000000000000000000" pitchFamily="2" charset="2"/>
              </a:rPr>
              <a:t> ca </a:t>
            </a:r>
            <a:r>
              <a:rPr lang="en-US" dirty="0" err="1">
                <a:sym typeface="Wingdings" panose="05000000000000000000" pitchFamily="2" charset="2"/>
              </a:rPr>
              <a:t>nici</a:t>
            </a:r>
            <a:r>
              <a:rPr lang="en-US" dirty="0">
                <a:sym typeface="Wingdings" panose="05000000000000000000" pitchFamily="2" charset="2"/>
              </a:rPr>
              <a:t> un </a:t>
            </a:r>
            <a:r>
              <a:rPr lang="en-US" dirty="0" err="1">
                <a:sym typeface="Wingdings" panose="05000000000000000000" pitchFamily="2" charset="2"/>
              </a:rPr>
              <a:t>intermediar</a:t>
            </a:r>
            <a:r>
              <a:rPr lang="en-US" dirty="0">
                <a:sym typeface="Wingdings" panose="05000000000000000000" pitchFamily="2" charset="2"/>
              </a:rPr>
              <a:t> nu </a:t>
            </a:r>
            <a:r>
              <a:rPr lang="en-US" dirty="0" err="1">
                <a:sym typeface="Wingdings" panose="05000000000000000000" pitchFamily="2" charset="2"/>
              </a:rPr>
              <a:t>va</a:t>
            </a:r>
            <a:r>
              <a:rPr lang="en-US" dirty="0">
                <a:sym typeface="Wingdings" panose="05000000000000000000" pitchFamily="2" charset="2"/>
              </a:rPr>
              <a:t> </a:t>
            </a:r>
            <a:r>
              <a:rPr lang="en-US" dirty="0" err="1">
                <a:sym typeface="Wingdings" panose="05000000000000000000" pitchFamily="2" charset="2"/>
              </a:rPr>
              <a:t>putea</a:t>
            </a:r>
            <a:r>
              <a:rPr lang="en-US" dirty="0">
                <a:sym typeface="Wingdings" panose="05000000000000000000" pitchFamily="2" charset="2"/>
              </a:rPr>
              <a:t> </a:t>
            </a:r>
            <a:r>
              <a:rPr lang="en-US" dirty="0" err="1">
                <a:sym typeface="Wingdings" panose="05000000000000000000" pitchFamily="2" charset="2"/>
              </a:rPr>
              <a:t>citi</a:t>
            </a:r>
            <a:r>
              <a:rPr lang="en-US" dirty="0">
                <a:sym typeface="Wingdings" panose="05000000000000000000" pitchFamily="2" charset="2"/>
              </a:rPr>
              <a:t> </a:t>
            </a:r>
            <a:r>
              <a:rPr lang="en-US" dirty="0" err="1">
                <a:sym typeface="Wingdings" panose="05000000000000000000" pitchFamily="2" charset="2"/>
              </a:rPr>
              <a:t>informatia</a:t>
            </a:r>
            <a:r>
              <a:rPr lang="en-US" dirty="0">
                <a:sym typeface="Wingdings" panose="05000000000000000000" pitchFamily="2" charset="2"/>
              </a:rPr>
              <a:t> </a:t>
            </a:r>
            <a:r>
              <a:rPr lang="en-US" dirty="0" err="1">
                <a:sym typeface="Wingdings" panose="05000000000000000000" pitchFamily="2" charset="2"/>
              </a:rPr>
              <a:t>trimisa</a:t>
            </a:r>
            <a:r>
              <a:rPr lang="en-US" dirty="0">
                <a:sym typeface="Wingdings" panose="05000000000000000000" pitchFamily="2" charset="2"/>
              </a:rPr>
              <a:t> </a:t>
            </a:r>
            <a:r>
              <a:rPr lang="en-US" dirty="0" err="1">
                <a:sym typeface="Wingdings" panose="05000000000000000000" pitchFamily="2" charset="2"/>
              </a:rPr>
              <a:t>intre</a:t>
            </a:r>
            <a:r>
              <a:rPr lang="en-US" dirty="0">
                <a:sym typeface="Wingdings" panose="05000000000000000000" pitchFamily="2" charset="2"/>
              </a:rPr>
              <a:t> </a:t>
            </a:r>
            <a:r>
              <a:rPr lang="en-US" dirty="0" err="1">
                <a:sym typeface="Wingdings" panose="05000000000000000000" pitchFamily="2" charset="2"/>
              </a:rPr>
              <a:t>sursa</a:t>
            </a:r>
            <a:r>
              <a:rPr lang="en-US" dirty="0">
                <a:sym typeface="Wingdings" panose="05000000000000000000" pitchFamily="2" charset="2"/>
              </a:rPr>
              <a:t> </a:t>
            </a:r>
            <a:r>
              <a:rPr lang="en-US" dirty="0" err="1">
                <a:sym typeface="Wingdings" panose="05000000000000000000" pitchFamily="2" charset="2"/>
              </a:rPr>
              <a:t>si</a:t>
            </a:r>
            <a:r>
              <a:rPr lang="en-US" dirty="0">
                <a:sym typeface="Wingdings" panose="05000000000000000000" pitchFamily="2" charset="2"/>
              </a:rPr>
              <a:t> </a:t>
            </a:r>
            <a:r>
              <a:rPr lang="en-US" dirty="0" err="1">
                <a:sym typeface="Wingdings" panose="05000000000000000000" pitchFamily="2" charset="2"/>
              </a:rPr>
              <a:t>destinatie</a:t>
            </a:r>
            <a:r>
              <a:rPr lang="en-US" dirty="0">
                <a:sym typeface="Wingdings" panose="05000000000000000000" pitchFamily="2" charset="2"/>
              </a:rPr>
              <a:t> (client </a:t>
            </a:r>
            <a:r>
              <a:rPr lang="en-US" dirty="0" err="1">
                <a:sym typeface="Wingdings" panose="05000000000000000000" pitchFamily="2" charset="2"/>
              </a:rPr>
              <a:t>si</a:t>
            </a:r>
            <a:r>
              <a:rPr lang="en-US" dirty="0">
                <a:sym typeface="Wingdings" panose="05000000000000000000" pitchFamily="2" charset="2"/>
              </a:rPr>
              <a:t> server)</a:t>
            </a:r>
          </a:p>
          <a:p>
            <a:r>
              <a:rPr lang="en-US" dirty="0">
                <a:sym typeface="Wingdings" panose="05000000000000000000" pitchFamily="2" charset="2"/>
              </a:rPr>
              <a:t> - prima </a:t>
            </a:r>
            <a:r>
              <a:rPr lang="en-US" dirty="0" err="1">
                <a:sym typeface="Wingdings" panose="05000000000000000000" pitchFamily="2" charset="2"/>
              </a:rPr>
              <a:t>versiune</a:t>
            </a:r>
            <a:r>
              <a:rPr lang="en-US" dirty="0">
                <a:sym typeface="Wingdings" panose="05000000000000000000" pitchFamily="2" charset="2"/>
              </a:rPr>
              <a:t> SSL 1.0 </a:t>
            </a:r>
            <a:r>
              <a:rPr lang="en-US" dirty="0" err="1">
                <a:sym typeface="Wingdings" panose="05000000000000000000" pitchFamily="2" charset="2"/>
              </a:rPr>
              <a:t>si</a:t>
            </a:r>
            <a:r>
              <a:rPr lang="en-US" dirty="0">
                <a:sym typeface="Wingdings" panose="05000000000000000000" pitchFamily="2" charset="2"/>
              </a:rPr>
              <a:t> ultima 3.0</a:t>
            </a:r>
          </a:p>
          <a:p>
            <a:r>
              <a:rPr lang="en-US" dirty="0">
                <a:sym typeface="Wingdings" panose="05000000000000000000" pitchFamily="2" charset="2"/>
              </a:rPr>
              <a:t>TLS 1.0 nu </a:t>
            </a:r>
            <a:r>
              <a:rPr lang="en-US" dirty="0" err="1">
                <a:sym typeface="Wingdings" panose="05000000000000000000" pitchFamily="2" charset="2"/>
              </a:rPr>
              <a:t>este</a:t>
            </a:r>
            <a:r>
              <a:rPr lang="en-US" dirty="0">
                <a:sym typeface="Wingdings" panose="05000000000000000000" pitchFamily="2" charset="2"/>
              </a:rPr>
              <a:t> </a:t>
            </a:r>
            <a:r>
              <a:rPr lang="en-US" dirty="0" err="1">
                <a:sym typeface="Wingdings" panose="05000000000000000000" pitchFamily="2" charset="2"/>
              </a:rPr>
              <a:t>foarte</a:t>
            </a:r>
            <a:r>
              <a:rPr lang="en-US" dirty="0">
                <a:sym typeface="Wingdings" panose="05000000000000000000" pitchFamily="2" charset="2"/>
              </a:rPr>
              <a:t> </a:t>
            </a:r>
            <a:r>
              <a:rPr lang="en-US" dirty="0" err="1">
                <a:sym typeface="Wingdings" panose="05000000000000000000" pitchFamily="2" charset="2"/>
              </a:rPr>
              <a:t>diferit</a:t>
            </a:r>
            <a:r>
              <a:rPr lang="en-US" dirty="0">
                <a:sym typeface="Wingdings" panose="05000000000000000000" pitchFamily="2" charset="2"/>
              </a:rPr>
              <a:t> de SSL 3.0 pe </a:t>
            </a:r>
            <a:r>
              <a:rPr lang="en-US" dirty="0" err="1">
                <a:sym typeface="Wingdings" panose="05000000000000000000" pitchFamily="2" charset="2"/>
              </a:rPr>
              <a:t>langa</a:t>
            </a:r>
            <a:r>
              <a:rPr lang="en-US" dirty="0">
                <a:sym typeface="Wingdings" panose="05000000000000000000" pitchFamily="2" charset="2"/>
              </a:rPr>
              <a:t> </a:t>
            </a:r>
            <a:r>
              <a:rPr lang="en-US" dirty="0" err="1">
                <a:sym typeface="Wingdings" panose="05000000000000000000" pitchFamily="2" charset="2"/>
              </a:rPr>
              <a:t>niste</a:t>
            </a:r>
            <a:r>
              <a:rPr lang="en-US" dirty="0">
                <a:sym typeface="Wingdings" panose="05000000000000000000" pitchFamily="2" charset="2"/>
              </a:rPr>
              <a:t> </a:t>
            </a:r>
            <a:r>
              <a:rPr lang="en-US" dirty="0" err="1">
                <a:sym typeface="Wingdings" panose="05000000000000000000" pitchFamily="2" charset="2"/>
              </a:rPr>
              <a:t>upgraduri</a:t>
            </a:r>
            <a:r>
              <a:rPr lang="en-US" dirty="0">
                <a:sym typeface="Wingdings" panose="05000000000000000000" pitchFamily="2" charset="2"/>
              </a:rPr>
              <a:t> in Securitate </a:t>
            </a:r>
            <a:r>
              <a:rPr lang="en-US" dirty="0" err="1">
                <a:sym typeface="Wingdings" panose="05000000000000000000" pitchFamily="2" charset="2"/>
              </a:rPr>
              <a:t>sa</a:t>
            </a:r>
            <a:r>
              <a:rPr lang="en-US" dirty="0">
                <a:sym typeface="Wingdings" panose="05000000000000000000" pitchFamily="2" charset="2"/>
              </a:rPr>
              <a:t> </a:t>
            </a:r>
            <a:r>
              <a:rPr lang="en-US" dirty="0" err="1">
                <a:sym typeface="Wingdings" panose="05000000000000000000" pitchFamily="2" charset="2"/>
              </a:rPr>
              <a:t>schimbat</a:t>
            </a:r>
            <a:r>
              <a:rPr lang="en-US" dirty="0">
                <a:sym typeface="Wingdings" panose="05000000000000000000" pitchFamily="2" charset="2"/>
              </a:rPr>
              <a:t> </a:t>
            </a:r>
            <a:r>
              <a:rPr lang="en-US" dirty="0" err="1">
                <a:sym typeface="Wingdings" panose="05000000000000000000" pitchFamily="2" charset="2"/>
              </a:rPr>
              <a:t>si</a:t>
            </a:r>
            <a:r>
              <a:rPr lang="en-US" dirty="0">
                <a:sym typeface="Wingdings" panose="05000000000000000000" pitchFamily="2" charset="2"/>
              </a:rPr>
              <a:t> </a:t>
            </a:r>
            <a:r>
              <a:rPr lang="en-US" dirty="0" err="1">
                <a:sym typeface="Wingdings" panose="05000000000000000000" pitchFamily="2" charset="2"/>
              </a:rPr>
              <a:t>denumirea</a:t>
            </a:r>
            <a:r>
              <a:rPr lang="en-US" dirty="0">
                <a:sym typeface="Wingdings" panose="05000000000000000000" pitchFamily="2" charset="2"/>
              </a:rPr>
              <a:t>, </a:t>
            </a:r>
            <a:r>
              <a:rPr lang="en-US" dirty="0" err="1">
                <a:sym typeface="Wingdings" panose="05000000000000000000" pitchFamily="2" charset="2"/>
              </a:rPr>
              <a:t>dar</a:t>
            </a:r>
            <a:r>
              <a:rPr lang="en-US" dirty="0">
                <a:sym typeface="Wingdings" panose="05000000000000000000" pitchFamily="2" charset="2"/>
              </a:rPr>
              <a:t> </a:t>
            </a:r>
            <a:r>
              <a:rPr lang="en-US" dirty="0" err="1">
                <a:sym typeface="Wingdings" panose="05000000000000000000" pitchFamily="2" charset="2"/>
              </a:rPr>
              <a:t>doar</a:t>
            </a:r>
            <a:r>
              <a:rPr lang="en-US" dirty="0">
                <a:sym typeface="Wingdings" panose="05000000000000000000" pitchFamily="2" charset="2"/>
              </a:rPr>
              <a:t> ca </a:t>
            </a:r>
            <a:r>
              <a:rPr lang="en-US" dirty="0" err="1">
                <a:sym typeface="Wingdings" panose="05000000000000000000" pitchFamily="2" charset="2"/>
              </a:rPr>
              <a:t>este</a:t>
            </a:r>
            <a:r>
              <a:rPr lang="en-US" dirty="0">
                <a:sym typeface="Wingdings" panose="05000000000000000000" pitchFamily="2" charset="2"/>
              </a:rPr>
              <a:t> create de o </a:t>
            </a:r>
            <a:r>
              <a:rPr lang="en-US" dirty="0" err="1">
                <a:sym typeface="Wingdings" panose="05000000000000000000" pitchFamily="2" charset="2"/>
              </a:rPr>
              <a:t>alta</a:t>
            </a:r>
            <a:r>
              <a:rPr lang="en-US" dirty="0">
                <a:sym typeface="Wingdings" panose="05000000000000000000" pitchFamily="2" charset="2"/>
              </a:rPr>
              <a:t> </a:t>
            </a:r>
            <a:r>
              <a:rPr lang="en-US" dirty="0" err="1">
                <a:sym typeface="Wingdings" panose="05000000000000000000" pitchFamily="2" charset="2"/>
              </a:rPr>
              <a:t>companie</a:t>
            </a:r>
            <a:r>
              <a:rPr lang="en-US" dirty="0">
                <a:sym typeface="Wingdings" panose="05000000000000000000" pitchFamily="2" charset="2"/>
              </a:rPr>
              <a:t>.</a:t>
            </a:r>
          </a:p>
          <a:p>
            <a:r>
              <a:rPr lang="en-US" dirty="0">
                <a:sym typeface="Wingdings" panose="05000000000000000000" pitchFamily="2" charset="2"/>
              </a:rPr>
              <a:t> - </a:t>
            </a:r>
            <a:r>
              <a:rPr lang="en-US" dirty="0" err="1">
                <a:sym typeface="Wingdings" panose="05000000000000000000" pitchFamily="2" charset="2"/>
              </a:rPr>
              <a:t>avem</a:t>
            </a:r>
            <a:r>
              <a:rPr lang="en-US" dirty="0">
                <a:sym typeface="Wingdings" panose="05000000000000000000" pitchFamily="2" charset="2"/>
              </a:rPr>
              <a:t> </a:t>
            </a:r>
            <a:r>
              <a:rPr lang="en-US" dirty="0" err="1">
                <a:sym typeface="Wingdings" panose="05000000000000000000" pitchFamily="2" charset="2"/>
              </a:rPr>
              <a:t>clientul</a:t>
            </a:r>
            <a:r>
              <a:rPr lang="en-US" dirty="0">
                <a:sym typeface="Wingdings" panose="05000000000000000000" pitchFamily="2" charset="2"/>
              </a:rPr>
              <a:t> care </a:t>
            </a:r>
            <a:r>
              <a:rPr lang="en-US" dirty="0" err="1">
                <a:sym typeface="Wingdings" panose="05000000000000000000" pitchFamily="2" charset="2"/>
              </a:rPr>
              <a:t>autentifica</a:t>
            </a:r>
            <a:r>
              <a:rPr lang="en-US" dirty="0">
                <a:sym typeface="Wingdings" panose="05000000000000000000" pitchFamily="2" charset="2"/>
              </a:rPr>
              <a:t> </a:t>
            </a:r>
            <a:r>
              <a:rPr lang="en-US" dirty="0" err="1">
                <a:sym typeface="Wingdings" panose="05000000000000000000" pitchFamily="2" charset="2"/>
              </a:rPr>
              <a:t>serverul</a:t>
            </a:r>
            <a:r>
              <a:rPr lang="en-US" dirty="0">
                <a:sym typeface="Wingdings" panose="05000000000000000000" pitchFamily="2" charset="2"/>
              </a:rPr>
              <a:t> </a:t>
            </a:r>
            <a:r>
              <a:rPr lang="en-US" dirty="0" err="1">
                <a:sym typeface="Wingdings" panose="05000000000000000000" pitchFamily="2" charset="2"/>
              </a:rPr>
              <a:t>ptentru</a:t>
            </a:r>
            <a:r>
              <a:rPr lang="en-US" dirty="0">
                <a:sym typeface="Wingdings" panose="05000000000000000000" pitchFamily="2" charset="2"/>
              </a:rPr>
              <a:t> a </a:t>
            </a:r>
            <a:r>
              <a:rPr lang="en-US" dirty="0" err="1">
                <a:sym typeface="Wingdings" panose="05000000000000000000" pitchFamily="2" charset="2"/>
              </a:rPr>
              <a:t>avea</a:t>
            </a:r>
            <a:r>
              <a:rPr lang="en-US" dirty="0">
                <a:sym typeface="Wingdings" panose="05000000000000000000" pitchFamily="2" charset="2"/>
              </a:rPr>
              <a:t> o </a:t>
            </a:r>
            <a:r>
              <a:rPr lang="en-US" dirty="0" err="1">
                <a:sym typeface="Wingdings" panose="05000000000000000000" pitchFamily="2" charset="2"/>
              </a:rPr>
              <a:t>conexiune</a:t>
            </a:r>
            <a:r>
              <a:rPr lang="en-US" dirty="0">
                <a:sym typeface="Wingdings" panose="05000000000000000000" pitchFamily="2" charset="2"/>
              </a:rPr>
              <a:t> </a:t>
            </a:r>
            <a:r>
              <a:rPr lang="en-US" dirty="0" err="1">
                <a:sym typeface="Wingdings" panose="05000000000000000000" pitchFamily="2" charset="2"/>
              </a:rPr>
              <a:t>securizate</a:t>
            </a:r>
            <a:r>
              <a:rPr lang="en-US" dirty="0">
                <a:sym typeface="Wingdings" panose="05000000000000000000" pitchFamily="2" charset="2"/>
              </a:rPr>
              <a:t> </a:t>
            </a:r>
          </a:p>
          <a:p>
            <a:endParaRPr lang="en-US" dirty="0">
              <a:sym typeface="Wingdings" panose="05000000000000000000" pitchFamily="2" charset="2"/>
            </a:endParaRPr>
          </a:p>
          <a:p>
            <a:r>
              <a:rPr lang="en-US" dirty="0" err="1">
                <a:sym typeface="Wingdings" panose="05000000000000000000" pitchFamily="2" charset="2"/>
              </a:rPr>
              <a:t>mTLS</a:t>
            </a:r>
            <a:r>
              <a:rPr lang="en-US" dirty="0">
                <a:sym typeface="Wingdings" panose="05000000000000000000" pitchFamily="2" charset="2"/>
              </a:rPr>
              <a:t> </a:t>
            </a:r>
            <a:r>
              <a:rPr lang="en-US" dirty="0" err="1">
                <a:sym typeface="Wingdings" panose="05000000000000000000" pitchFamily="2" charset="2"/>
              </a:rPr>
              <a:t>este</a:t>
            </a:r>
            <a:r>
              <a:rPr lang="en-US" dirty="0">
                <a:sym typeface="Wingdings" panose="05000000000000000000" pitchFamily="2" charset="2"/>
              </a:rPr>
              <a:t> o </a:t>
            </a:r>
            <a:r>
              <a:rPr lang="en-US" dirty="0" err="1">
                <a:sym typeface="Wingdings" panose="05000000000000000000" pitchFamily="2" charset="2"/>
              </a:rPr>
              <a:t>extensie</a:t>
            </a:r>
            <a:r>
              <a:rPr lang="en-US" dirty="0">
                <a:sym typeface="Wingdings" panose="05000000000000000000" pitchFamily="2" charset="2"/>
              </a:rPr>
              <a:t> de la TLS care </a:t>
            </a:r>
            <a:r>
              <a:rPr lang="en-US" dirty="0" err="1">
                <a:sym typeface="Wingdings" panose="05000000000000000000" pitchFamily="2" charset="2"/>
              </a:rPr>
              <a:t>necesita</a:t>
            </a:r>
            <a:r>
              <a:rPr lang="en-US" dirty="0">
                <a:sym typeface="Wingdings" panose="05000000000000000000" pitchFamily="2" charset="2"/>
              </a:rPr>
              <a:t> </a:t>
            </a:r>
            <a:r>
              <a:rPr lang="en-US" dirty="0" err="1">
                <a:sym typeface="Wingdings" panose="05000000000000000000" pitchFamily="2" charset="2"/>
              </a:rPr>
              <a:t>autentificarea</a:t>
            </a:r>
            <a:r>
              <a:rPr lang="en-US" dirty="0">
                <a:sym typeface="Wingdings" panose="05000000000000000000" pitchFamily="2" charset="2"/>
              </a:rPr>
              <a:t> TLS </a:t>
            </a:r>
            <a:r>
              <a:rPr lang="en-US" dirty="0" err="1">
                <a:sym typeface="Wingdings" panose="05000000000000000000" pitchFamily="2" charset="2"/>
              </a:rPr>
              <a:t>si</a:t>
            </a:r>
            <a:r>
              <a:rPr lang="en-US" dirty="0">
                <a:sym typeface="Wingdings" panose="05000000000000000000" pitchFamily="2" charset="2"/>
              </a:rPr>
              <a:t> la client </a:t>
            </a:r>
            <a:r>
              <a:rPr lang="en-US" dirty="0" err="1">
                <a:sym typeface="Wingdings" panose="05000000000000000000" pitchFamily="2" charset="2"/>
              </a:rPr>
              <a:t>si</a:t>
            </a:r>
            <a:r>
              <a:rPr lang="en-US" dirty="0">
                <a:sym typeface="Wingdings" panose="05000000000000000000" pitchFamily="2" charset="2"/>
              </a:rPr>
              <a:t> la server</a:t>
            </a:r>
          </a:p>
          <a:p>
            <a:r>
              <a:rPr lang="en-US" dirty="0">
                <a:sym typeface="Wingdings" panose="05000000000000000000" pitchFamily="2" charset="2"/>
              </a:rPr>
              <a:t> - in </a:t>
            </a:r>
            <a:r>
              <a:rPr lang="en-US" dirty="0" err="1">
                <a:sym typeface="Wingdings" panose="05000000000000000000" pitchFamily="2" charset="2"/>
              </a:rPr>
              <a:t>alte</a:t>
            </a:r>
            <a:r>
              <a:rPr lang="en-US" dirty="0">
                <a:sym typeface="Wingdings" panose="05000000000000000000" pitchFamily="2" charset="2"/>
              </a:rPr>
              <a:t> </a:t>
            </a:r>
            <a:r>
              <a:rPr lang="en-US" dirty="0" err="1">
                <a:sym typeface="Wingdings" panose="05000000000000000000" pitchFamily="2" charset="2"/>
              </a:rPr>
              <a:t>cuvinte</a:t>
            </a:r>
            <a:r>
              <a:rPr lang="en-US" dirty="0">
                <a:sym typeface="Wingdings" panose="05000000000000000000" pitchFamily="2" charset="2"/>
              </a:rPr>
              <a:t> </a:t>
            </a:r>
            <a:r>
              <a:rPr lang="en-US" dirty="0" err="1">
                <a:sym typeface="Wingdings" panose="05000000000000000000" pitchFamily="2" charset="2"/>
              </a:rPr>
              <a:t>daca</a:t>
            </a:r>
            <a:r>
              <a:rPr lang="en-US" dirty="0">
                <a:sym typeface="Wingdings" panose="05000000000000000000" pitchFamily="2" charset="2"/>
              </a:rPr>
              <a:t> la TLS </a:t>
            </a:r>
            <a:r>
              <a:rPr lang="en-US" dirty="0" err="1">
                <a:sym typeface="Wingdings" panose="05000000000000000000" pitchFamily="2" charset="2"/>
              </a:rPr>
              <a:t>avem</a:t>
            </a:r>
            <a:r>
              <a:rPr lang="en-US" dirty="0">
                <a:sym typeface="Wingdings" panose="05000000000000000000" pitchFamily="2" charset="2"/>
              </a:rPr>
              <a:t> </a:t>
            </a:r>
            <a:r>
              <a:rPr lang="en-US" dirty="0" err="1">
                <a:sym typeface="Wingdings" panose="05000000000000000000" pitchFamily="2" charset="2"/>
              </a:rPr>
              <a:t>clientul</a:t>
            </a:r>
            <a:r>
              <a:rPr lang="en-US" dirty="0">
                <a:sym typeface="Wingdings" panose="05000000000000000000" pitchFamily="2" charset="2"/>
              </a:rPr>
              <a:t> care </a:t>
            </a:r>
            <a:r>
              <a:rPr lang="en-US" dirty="0" err="1">
                <a:sym typeface="Wingdings" panose="05000000000000000000" pitchFamily="2" charset="2"/>
              </a:rPr>
              <a:t>autentifica</a:t>
            </a:r>
            <a:r>
              <a:rPr lang="en-US" dirty="0">
                <a:sym typeface="Wingdings" panose="05000000000000000000" pitchFamily="2" charset="2"/>
              </a:rPr>
              <a:t> </a:t>
            </a:r>
            <a:r>
              <a:rPr lang="en-US" dirty="0" err="1">
                <a:sym typeface="Wingdings" panose="05000000000000000000" pitchFamily="2" charset="2"/>
              </a:rPr>
              <a:t>serverul</a:t>
            </a:r>
            <a:r>
              <a:rPr lang="en-US" dirty="0">
                <a:sym typeface="Wingdings" panose="05000000000000000000" pitchFamily="2" charset="2"/>
              </a:rPr>
              <a:t> </a:t>
            </a:r>
            <a:r>
              <a:rPr lang="en-US" dirty="0" err="1">
                <a:sym typeface="Wingdings" panose="05000000000000000000" pitchFamily="2" charset="2"/>
              </a:rPr>
              <a:t>ptentru</a:t>
            </a:r>
            <a:r>
              <a:rPr lang="en-US" dirty="0">
                <a:sym typeface="Wingdings" panose="05000000000000000000" pitchFamily="2" charset="2"/>
              </a:rPr>
              <a:t> a </a:t>
            </a:r>
            <a:r>
              <a:rPr lang="en-US" dirty="0" err="1">
                <a:sym typeface="Wingdings" panose="05000000000000000000" pitchFamily="2" charset="2"/>
              </a:rPr>
              <a:t>avea</a:t>
            </a:r>
            <a:r>
              <a:rPr lang="en-US" dirty="0">
                <a:sym typeface="Wingdings" panose="05000000000000000000" pitchFamily="2" charset="2"/>
              </a:rPr>
              <a:t> o </a:t>
            </a:r>
            <a:r>
              <a:rPr lang="en-US" dirty="0" err="1">
                <a:sym typeface="Wingdings" panose="05000000000000000000" pitchFamily="2" charset="2"/>
              </a:rPr>
              <a:t>conexiune</a:t>
            </a:r>
            <a:r>
              <a:rPr lang="en-US" dirty="0">
                <a:sym typeface="Wingdings" panose="05000000000000000000" pitchFamily="2" charset="2"/>
              </a:rPr>
              <a:t> </a:t>
            </a:r>
            <a:r>
              <a:rPr lang="en-US" dirty="0" err="1">
                <a:sym typeface="Wingdings" panose="05000000000000000000" pitchFamily="2" charset="2"/>
              </a:rPr>
              <a:t>securizate</a:t>
            </a:r>
            <a:r>
              <a:rPr lang="en-US" dirty="0">
                <a:sym typeface="Wingdings" panose="05000000000000000000" pitchFamily="2" charset="2"/>
              </a:rPr>
              <a:t>, </a:t>
            </a:r>
            <a:r>
              <a:rPr lang="en-US" dirty="0" err="1">
                <a:sym typeface="Wingdings" panose="05000000000000000000" pitchFamily="2" charset="2"/>
              </a:rPr>
              <a:t>aici</a:t>
            </a:r>
            <a:r>
              <a:rPr lang="en-US" dirty="0">
                <a:sym typeface="Wingdings" panose="05000000000000000000" pitchFamily="2" charset="2"/>
              </a:rPr>
              <a:t> </a:t>
            </a:r>
            <a:r>
              <a:rPr lang="en-US" dirty="0" err="1">
                <a:sym typeface="Wingdings" panose="05000000000000000000" pitchFamily="2" charset="2"/>
              </a:rPr>
              <a:t>si</a:t>
            </a:r>
            <a:r>
              <a:rPr lang="en-US" dirty="0">
                <a:sym typeface="Wingdings" panose="05000000000000000000" pitchFamily="2" charset="2"/>
              </a:rPr>
              <a:t> </a:t>
            </a:r>
            <a:r>
              <a:rPr lang="en-US" dirty="0" err="1">
                <a:sym typeface="Wingdings" panose="05000000000000000000" pitchFamily="2" charset="2"/>
              </a:rPr>
              <a:t>serverul</a:t>
            </a:r>
            <a:r>
              <a:rPr lang="en-US" dirty="0">
                <a:sym typeface="Wingdings" panose="05000000000000000000" pitchFamily="2" charset="2"/>
              </a:rPr>
              <a:t> face </a:t>
            </a:r>
            <a:r>
              <a:rPr lang="en-US" dirty="0" err="1">
                <a:sym typeface="Wingdings" panose="05000000000000000000" pitchFamily="2" charset="2"/>
              </a:rPr>
              <a:t>alelasi</a:t>
            </a:r>
            <a:r>
              <a:rPr lang="en-US" dirty="0">
                <a:sym typeface="Wingdings" panose="05000000000000000000" pitchFamily="2" charset="2"/>
              </a:rPr>
              <a:t> </a:t>
            </a:r>
            <a:r>
              <a:rPr lang="en-US" dirty="0" err="1">
                <a:sym typeface="Wingdings" panose="05000000000000000000" pitchFamily="2" charset="2"/>
              </a:rPr>
              <a:t>lucru</a:t>
            </a:r>
            <a:r>
              <a:rPr lang="en-US" dirty="0">
                <a:sym typeface="Wingdings" panose="05000000000000000000" pitchFamily="2" charset="2"/>
              </a:rPr>
              <a:t>,</a:t>
            </a:r>
          </a:p>
        </p:txBody>
      </p:sp>
      <p:sp>
        <p:nvSpPr>
          <p:cNvPr id="4" name="Slide Number Placeholder 3"/>
          <p:cNvSpPr>
            <a:spLocks noGrp="1"/>
          </p:cNvSpPr>
          <p:nvPr>
            <p:ph type="sldNum" sz="quarter" idx="5"/>
          </p:nvPr>
        </p:nvSpPr>
        <p:spPr/>
        <p:txBody>
          <a:bodyPr/>
          <a:lstStyle/>
          <a:p>
            <a:fld id="{20F60410-F6C4-4A65-BD84-F4F3474C5883}" type="slidenum">
              <a:rPr lang="en-US" smtClean="0"/>
              <a:t>9</a:t>
            </a:fld>
            <a:endParaRPr lang="en-US"/>
          </a:p>
        </p:txBody>
      </p:sp>
    </p:spTree>
    <p:extLst>
      <p:ext uri="{BB962C8B-B14F-4D97-AF65-F5344CB8AC3E}">
        <p14:creationId xmlns:p14="http://schemas.microsoft.com/office/powerpoint/2010/main" val="2437402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11</a:t>
            </a:fld>
            <a:endParaRPr lang="en-US"/>
          </a:p>
        </p:txBody>
      </p:sp>
    </p:spTree>
    <p:extLst>
      <p:ext uri="{BB962C8B-B14F-4D97-AF65-F5344CB8AC3E}">
        <p14:creationId xmlns:p14="http://schemas.microsoft.com/office/powerpoint/2010/main" val="318456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6D38-C0E9-B28F-71F5-57C7A9AEE3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8B2E2E-D25D-146B-0920-8E9945C32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A0CB13-8EFB-1E7D-8A10-8D8915902BE3}"/>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25C31784-4A81-D339-BF5B-8BD1E358F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A8EC8-A8C4-6DBF-83C0-6328A03216D9}"/>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94842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7BFC-B6C9-2D6D-A5FA-72B0CD9CC0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F0179F-31FE-9B0E-E205-AA3C7E0884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15903-297A-4305-6792-2757770B5006}"/>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0B63D56F-038F-C469-F5EF-4F080276F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73569-9E5D-0314-B4C1-9E2B7F6A1090}"/>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413034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A275C-8F47-485A-BF35-05739E6194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350142-58F1-69E1-8D5B-431DF49FF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1AFF6-0A0C-17F3-6F43-9CF5290968DD}"/>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2C79F691-D8B4-EFF4-77F1-4EFACE041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00079-C394-E2E6-D52A-F92241949C79}"/>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383186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5F45-96ED-CAF1-57CA-3D65FBBD58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2BA92E-51DD-CADF-2110-626A47BAEB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98A24-E2A0-7DB8-71F8-4B889648DF0C}"/>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4EEAD5A6-22CF-7889-0528-5AB3CC626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5EECC-1C64-E9C4-D93E-7AA6740B02E4}"/>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997756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6D93-5322-64E1-7B50-7EB59DD25D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080655-8B58-EEA6-6E1B-86890B11C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B9547C-AF99-B97B-B5F1-1A66C933B5E3}"/>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9DC53934-5419-117E-C967-28EDA3547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000B3-EC43-7EFB-9E25-8A662439E731}"/>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340212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8BED-00DF-E34B-CBC4-E7F8AC18B7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CFA866-1055-2AB5-A384-BB323CC03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D8B33-5122-F91F-F78D-607089E5E3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805B91-2E50-42E4-F2EB-49327E9D51E1}"/>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6" name="Footer Placeholder 5">
            <a:extLst>
              <a:ext uri="{FF2B5EF4-FFF2-40B4-BE49-F238E27FC236}">
                <a16:creationId xmlns:a16="http://schemas.microsoft.com/office/drawing/2014/main" id="{8E898D96-1233-1FC4-EB34-5177F7F60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A33AB-3DDE-71F1-795C-78201436041F}"/>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337477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F2D9-049F-CA0E-4918-E71B44429A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4448D6-920B-784F-9FC8-8C0AB945F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3F0F-6DE3-779E-63B1-4ABDFB5897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1987CC-5D26-B42D-9C08-CA50DDED4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CA58B4-1BE1-4F63-6C63-C1AA0A3A6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E490BD-B20B-4D97-38EA-73786F621A90}"/>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8" name="Footer Placeholder 7">
            <a:extLst>
              <a:ext uri="{FF2B5EF4-FFF2-40B4-BE49-F238E27FC236}">
                <a16:creationId xmlns:a16="http://schemas.microsoft.com/office/drawing/2014/main" id="{421B68A3-DE1D-5D26-E532-D68CC3767E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7F8C50-67FB-BE3E-C559-8FD7FF3C7B21}"/>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251397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6EBF-1781-B19A-C41B-C36A840904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62EB0-6997-EDBE-BE00-68D847B74D1D}"/>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4" name="Footer Placeholder 3">
            <a:extLst>
              <a:ext uri="{FF2B5EF4-FFF2-40B4-BE49-F238E27FC236}">
                <a16:creationId xmlns:a16="http://schemas.microsoft.com/office/drawing/2014/main" id="{37FB23B6-AB31-ABEF-D8D5-C21E4EA9F5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741FB0-924B-69E8-839D-90C600B245EE}"/>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8167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3E2E3B-3D2E-E3AF-C095-36599505C2CA}"/>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3" name="Footer Placeholder 2">
            <a:extLst>
              <a:ext uri="{FF2B5EF4-FFF2-40B4-BE49-F238E27FC236}">
                <a16:creationId xmlns:a16="http://schemas.microsoft.com/office/drawing/2014/main" id="{DD33EB9A-37D0-24EE-647A-52C254E654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20469D-A4E8-D8F9-E54F-58C2BE6EC0CD}"/>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56239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088E-76DB-E426-59D0-DB6CAA7DD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5B940-F118-1A86-7DDB-C5561ED6F2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C81E6E-E6C8-9E68-43F1-C203E8561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689C0-3612-F397-5B14-E85F0CABA840}"/>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6" name="Footer Placeholder 5">
            <a:extLst>
              <a:ext uri="{FF2B5EF4-FFF2-40B4-BE49-F238E27FC236}">
                <a16:creationId xmlns:a16="http://schemas.microsoft.com/office/drawing/2014/main" id="{2F7C43F8-0480-4C6D-8348-CA1CD6F8C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3608C9-2E4E-B14B-E8ED-100EA1F73DAF}"/>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92001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9AC3-D464-0109-B22D-B75D08D3B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212D22-86DF-4B73-53FB-9FF5976C3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FA042B-EE6F-E954-8E5D-227C3BB80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E464A9-3D1D-82A4-D5AD-A21E6D47B21E}"/>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6" name="Footer Placeholder 5">
            <a:extLst>
              <a:ext uri="{FF2B5EF4-FFF2-40B4-BE49-F238E27FC236}">
                <a16:creationId xmlns:a16="http://schemas.microsoft.com/office/drawing/2014/main" id="{06D236ED-2BC2-5F9C-05EE-7BFF249E6C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7BCBA-B0F8-FA21-3ABF-E44F620F175E}"/>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383352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D63335-7B70-D71F-69BC-AF3FB0466A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B698F7-76F6-22AB-4149-AE8746926D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9880C-502B-769C-EB6A-6BB91C9541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FFE5F7AD-8F1F-88AF-1F96-2EF8809616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70BB9E-C09B-EE05-BB99-6ADB93F27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73C22-FBF7-4C8F-B997-927A03E9FFFB}" type="slidenum">
              <a:rPr lang="en-US" smtClean="0"/>
              <a:t>‹#›</a:t>
            </a:fld>
            <a:endParaRPr lang="en-US"/>
          </a:p>
        </p:txBody>
      </p:sp>
    </p:spTree>
    <p:extLst>
      <p:ext uri="{BB962C8B-B14F-4D97-AF65-F5344CB8AC3E}">
        <p14:creationId xmlns:p14="http://schemas.microsoft.com/office/powerpoint/2010/main" val="225005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835AB1-0DB3-D769-4513-C430C5F5FC19}"/>
              </a:ext>
            </a:extLst>
          </p:cNvPr>
          <p:cNvSpPr>
            <a:spLocks noGrp="1"/>
          </p:cNvSpPr>
          <p:nvPr>
            <p:ph type="ctrTitle"/>
          </p:nvPr>
        </p:nvSpPr>
        <p:spPr>
          <a:xfrm>
            <a:off x="3107111" y="2451217"/>
            <a:ext cx="8889404" cy="2751086"/>
          </a:xfrm>
        </p:spPr>
        <p:txBody>
          <a:bodyPr>
            <a:normAutofit/>
          </a:bodyPr>
          <a:lstStyle/>
          <a:p>
            <a:pPr algn="r"/>
            <a:r>
              <a:rPr lang="en-US" dirty="0"/>
              <a:t>Tests in Java &amp; Spring Boot</a:t>
            </a:r>
          </a:p>
        </p:txBody>
      </p:sp>
    </p:spTree>
    <p:extLst>
      <p:ext uri="{BB962C8B-B14F-4D97-AF65-F5344CB8AC3E}">
        <p14:creationId xmlns:p14="http://schemas.microsoft.com/office/powerpoint/2010/main" val="412428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7" name="Rectangle 410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3B3E0-6C7C-EC3C-F4C5-75228A6F221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err="1">
                <a:solidFill>
                  <a:srgbClr val="FFFFFF"/>
                </a:solidFill>
              </a:rPr>
              <a:t>Cerere</a:t>
            </a:r>
            <a:r>
              <a:rPr lang="en-US" sz="5400" dirty="0">
                <a:solidFill>
                  <a:srgbClr val="FFFFFF"/>
                </a:solidFill>
              </a:rPr>
              <a:t> </a:t>
            </a:r>
            <a:r>
              <a:rPr lang="en-US" sz="5400" dirty="0" err="1">
                <a:solidFill>
                  <a:srgbClr val="FFFFFF"/>
                </a:solidFill>
              </a:rPr>
              <a:t>si</a:t>
            </a:r>
            <a:r>
              <a:rPr lang="en-US" sz="5400" dirty="0">
                <a:solidFill>
                  <a:srgbClr val="FFFFFF"/>
                </a:solidFill>
              </a:rPr>
              <a:t> </a:t>
            </a:r>
            <a:r>
              <a:rPr lang="en-US" sz="5400" dirty="0" err="1">
                <a:solidFill>
                  <a:srgbClr val="FFFFFF"/>
                </a:solidFill>
              </a:rPr>
              <a:t>raspuns</a:t>
            </a:r>
            <a:r>
              <a:rPr lang="en-US" sz="5400" dirty="0">
                <a:solidFill>
                  <a:srgbClr val="FFFFFF"/>
                </a:solidFill>
              </a:rPr>
              <a:t> HTTP</a:t>
            </a:r>
          </a:p>
        </p:txBody>
      </p:sp>
      <p:cxnSp>
        <p:nvCxnSpPr>
          <p:cNvPr id="4109" name="Straight Connector 410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D47241C3-2AF6-FBDF-823A-FC899FF00F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79758" y="3313413"/>
            <a:ext cx="5455917" cy="2069218"/>
          </a:xfrm>
          <a:prstGeom prst="rect">
            <a:avLst/>
          </a:prstGeom>
          <a:noFill/>
          <a:extLst>
            <a:ext uri="{909E8E84-426E-40DD-AFC4-6F175D3DCCD1}">
              <a14:hiddenFill xmlns:a14="http://schemas.microsoft.com/office/drawing/2010/main">
                <a:solidFill>
                  <a:srgbClr val="FFFFFF"/>
                </a:solidFill>
              </a14:hiddenFill>
            </a:ext>
          </a:extLst>
        </p:spPr>
      </p:pic>
      <p:cxnSp>
        <p:nvCxnSpPr>
          <p:cNvPr id="4111" name="Straight Connector 411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102" name="Picture 6">
            <a:extLst>
              <a:ext uri="{FF2B5EF4-FFF2-40B4-BE49-F238E27FC236}">
                <a16:creationId xmlns:a16="http://schemas.microsoft.com/office/drawing/2014/main" id="{A0232404-5704-CBB6-AE6A-6AA484278B6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6882" y="3429000"/>
            <a:ext cx="5455917" cy="183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44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4F82D-3173-B4A5-2322-B04E4982A7AD}"/>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Tipuri de cereri HTTP</a:t>
            </a:r>
          </a:p>
        </p:txBody>
      </p:sp>
      <p:cxnSp>
        <p:nvCxnSpPr>
          <p:cNvPr id="42" name="Straight Connector 41">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81D812A4-F6C7-BD7C-298C-400233F03D21}"/>
              </a:ext>
            </a:extLst>
          </p:cNvPr>
          <p:cNvGraphicFramePr>
            <a:graphicFrameLocks noGrp="1"/>
          </p:cNvGraphicFramePr>
          <p:nvPr>
            <p:extLst>
              <p:ext uri="{D42A27DB-BD31-4B8C-83A1-F6EECF244321}">
                <p14:modId xmlns:p14="http://schemas.microsoft.com/office/powerpoint/2010/main" val="1662876874"/>
              </p:ext>
            </p:extLst>
          </p:nvPr>
        </p:nvGraphicFramePr>
        <p:xfrm>
          <a:off x="378775" y="2705968"/>
          <a:ext cx="11431273" cy="3384233"/>
        </p:xfrm>
        <a:graphic>
          <a:graphicData uri="http://schemas.openxmlformats.org/drawingml/2006/table">
            <a:tbl>
              <a:tblPr firstRow="1" bandRow="1"/>
              <a:tblGrid>
                <a:gridCol w="612635">
                  <a:extLst>
                    <a:ext uri="{9D8B030D-6E8A-4147-A177-3AD203B41FA5}">
                      <a16:colId xmlns:a16="http://schemas.microsoft.com/office/drawing/2014/main" val="767317464"/>
                    </a:ext>
                  </a:extLst>
                </a:gridCol>
                <a:gridCol w="1536529">
                  <a:extLst>
                    <a:ext uri="{9D8B030D-6E8A-4147-A177-3AD203B41FA5}">
                      <a16:colId xmlns:a16="http://schemas.microsoft.com/office/drawing/2014/main" val="2337770688"/>
                    </a:ext>
                  </a:extLst>
                </a:gridCol>
                <a:gridCol w="5102719">
                  <a:extLst>
                    <a:ext uri="{9D8B030D-6E8A-4147-A177-3AD203B41FA5}">
                      <a16:colId xmlns:a16="http://schemas.microsoft.com/office/drawing/2014/main" val="3110670471"/>
                    </a:ext>
                  </a:extLst>
                </a:gridCol>
                <a:gridCol w="4179390">
                  <a:extLst>
                    <a:ext uri="{9D8B030D-6E8A-4147-A177-3AD203B41FA5}">
                      <a16:colId xmlns:a16="http://schemas.microsoft.com/office/drawing/2014/main" val="1301275695"/>
                    </a:ext>
                  </a:extLst>
                </a:gridCol>
              </a:tblGrid>
              <a:tr h="369387">
                <a:tc>
                  <a:txBody>
                    <a:bodyPr/>
                    <a:lstStyle/>
                    <a:p>
                      <a:pPr algn="l" fontAlgn="b"/>
                      <a:r>
                        <a:rPr lang="en-US" sz="1300" b="1" dirty="0">
                          <a:effectLst/>
                        </a:rPr>
                        <a:t>HTTP Verb</a:t>
                      </a:r>
                    </a:p>
                  </a:txBody>
                  <a:tcPr marL="57449" marR="57449" marT="57449" marB="57449"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tcPr>
                </a:tc>
                <a:tc>
                  <a:txBody>
                    <a:bodyPr/>
                    <a:lstStyle/>
                    <a:p>
                      <a:pPr algn="l" fontAlgn="b"/>
                      <a:r>
                        <a:rPr lang="en-US" sz="1300" b="1">
                          <a:effectLst/>
                        </a:rPr>
                        <a:t>CRUD</a:t>
                      </a:r>
                    </a:p>
                  </a:txBody>
                  <a:tcPr marL="57449" marR="57449" marT="57449" marB="57449"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tcPr>
                </a:tc>
                <a:tc>
                  <a:txBody>
                    <a:bodyPr/>
                    <a:lstStyle/>
                    <a:p>
                      <a:pPr algn="l" fontAlgn="b"/>
                      <a:r>
                        <a:rPr lang="en-US" sz="1300" b="1" dirty="0">
                          <a:effectLst/>
                        </a:rPr>
                        <a:t>Entire Collection (e.g. /customers)</a:t>
                      </a:r>
                    </a:p>
                  </a:txBody>
                  <a:tcPr marL="57449" marR="57449" marT="57449" marB="57449"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tcPr>
                </a:tc>
                <a:tc>
                  <a:txBody>
                    <a:bodyPr/>
                    <a:lstStyle/>
                    <a:p>
                      <a:pPr algn="l" fontAlgn="b"/>
                      <a:r>
                        <a:rPr lang="en-US" sz="1300" b="1" dirty="0">
                          <a:effectLst/>
                        </a:rPr>
                        <a:t>Specific Item (e.g. /customers/{id})</a:t>
                      </a:r>
                    </a:p>
                  </a:txBody>
                  <a:tcPr marL="57449" marR="57449" marT="57449" marB="57449" anchor="b">
                    <a:lnL w="9525" cap="flat" cmpd="sng" algn="ctr">
                      <a:solidFill>
                        <a:srgbClr val="DDDDDD"/>
                      </a:solidFill>
                      <a:prstDash val="solid"/>
                      <a:round/>
                      <a:headEnd type="none" w="med" len="med"/>
                      <a:tailEnd type="none" w="med" len="med"/>
                    </a:lnL>
                    <a:lnR>
                      <a:noFill/>
                    </a:lnR>
                    <a:lnT>
                      <a:noFill/>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38119218"/>
                  </a:ext>
                </a:extLst>
              </a:tr>
              <a:tr h="574619">
                <a:tc>
                  <a:txBody>
                    <a:bodyPr/>
                    <a:lstStyle/>
                    <a:p>
                      <a:pPr algn="l" fontAlgn="t"/>
                      <a:r>
                        <a:rPr lang="en-US" sz="1300" dirty="0">
                          <a:effectLst/>
                        </a:rPr>
                        <a:t>POST</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Create</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201 (Created), 'Location' header with link to /customers/{id} containing new ID.</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404 (Not Found), 409 (Conflict) if resource already exists..</a:t>
                      </a:r>
                    </a:p>
                  </a:txBody>
                  <a:tcPr marL="57449" marR="57449" marT="57449" marB="57449">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29153217"/>
                  </a:ext>
                </a:extLst>
              </a:tr>
              <a:tr h="574619">
                <a:tc>
                  <a:txBody>
                    <a:bodyPr/>
                    <a:lstStyle/>
                    <a:p>
                      <a:pPr algn="l" fontAlgn="t"/>
                      <a:r>
                        <a:rPr lang="en-US" sz="1300">
                          <a:effectLst/>
                        </a:rPr>
                        <a:t>GET</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300" dirty="0">
                          <a:effectLst/>
                        </a:rPr>
                        <a:t>Read</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300">
                          <a:effectLst/>
                        </a:rPr>
                        <a:t>200 (OK), list of customers. Use pagination, sorting and filtering to navigate big lists.</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300" dirty="0">
                          <a:effectLst/>
                        </a:rPr>
                        <a:t>200 (OK), single customer. 404 (Not Found), if ID not found or invalid.</a:t>
                      </a:r>
                    </a:p>
                  </a:txBody>
                  <a:tcPr marL="57449" marR="57449" marT="57449" marB="57449">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00978208"/>
                  </a:ext>
                </a:extLst>
              </a:tr>
              <a:tr h="574619">
                <a:tc>
                  <a:txBody>
                    <a:bodyPr/>
                    <a:lstStyle/>
                    <a:p>
                      <a:pPr algn="l" fontAlgn="t"/>
                      <a:r>
                        <a:rPr lang="en-US" sz="1300">
                          <a:effectLst/>
                        </a:rPr>
                        <a:t>PUT</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Update/Replace</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405 (Method Not Allowed), unless you want to update/replace every resource in the entire collection.</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200 (OK) or 204 (No Content). 404 (Not Found), if ID not found or invalid.</a:t>
                      </a:r>
                    </a:p>
                  </a:txBody>
                  <a:tcPr marL="57449" marR="57449" marT="57449" marB="57449">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29414642"/>
                  </a:ext>
                </a:extLst>
              </a:tr>
              <a:tr h="574619">
                <a:tc>
                  <a:txBody>
                    <a:bodyPr/>
                    <a:lstStyle/>
                    <a:p>
                      <a:pPr algn="l" fontAlgn="t"/>
                      <a:r>
                        <a:rPr lang="en-US" sz="1300" dirty="0">
                          <a:effectLst/>
                        </a:rPr>
                        <a:t>PATCH</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300" dirty="0">
                          <a:effectLst/>
                        </a:rPr>
                        <a:t>Update/Modify</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300">
                          <a:effectLst/>
                        </a:rPr>
                        <a:t>405 (Method Not Allowed), unless you want to modify the collection itself.</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300">
                          <a:effectLst/>
                        </a:rPr>
                        <a:t>200 (OK) or 204 (No Content). 404 (Not Found), if ID not found or invalid.</a:t>
                      </a:r>
                    </a:p>
                  </a:txBody>
                  <a:tcPr marL="57449" marR="57449" marT="57449" marB="57449">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23104451"/>
                  </a:ext>
                </a:extLst>
              </a:tr>
              <a:tr h="574619">
                <a:tc>
                  <a:txBody>
                    <a:bodyPr/>
                    <a:lstStyle/>
                    <a:p>
                      <a:pPr algn="l" fontAlgn="t"/>
                      <a:r>
                        <a:rPr lang="en-US" sz="1300">
                          <a:effectLst/>
                        </a:rPr>
                        <a:t>DELETE</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300" dirty="0">
                          <a:effectLst/>
                        </a:rPr>
                        <a:t>Delete</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300">
                          <a:effectLst/>
                        </a:rPr>
                        <a:t>405 (Method Not Allowed), unless you want to delete the whole collection—not often desirable.</a:t>
                      </a:r>
                    </a:p>
                  </a:txBody>
                  <a:tcPr marL="57449" marR="57449" marT="57449" marB="574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300" dirty="0">
                          <a:effectLst/>
                        </a:rPr>
                        <a:t>200 (OK). 404 (Not Found), if ID not found or invalid.</a:t>
                      </a:r>
                    </a:p>
                  </a:txBody>
                  <a:tcPr marL="57449" marR="57449" marT="57449" marB="57449">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4040378184"/>
                  </a:ext>
                </a:extLst>
              </a:tr>
            </a:tbl>
          </a:graphicData>
        </a:graphic>
      </p:graphicFrame>
      <p:sp>
        <p:nvSpPr>
          <p:cNvPr id="29" name="TextBox 28">
            <a:extLst>
              <a:ext uri="{FF2B5EF4-FFF2-40B4-BE49-F238E27FC236}">
                <a16:creationId xmlns:a16="http://schemas.microsoft.com/office/drawing/2014/main" id="{3374DC33-3272-D105-6F50-E19210CBD9BF}"/>
              </a:ext>
            </a:extLst>
          </p:cNvPr>
          <p:cNvSpPr txBox="1"/>
          <p:nvPr/>
        </p:nvSpPr>
        <p:spPr>
          <a:xfrm>
            <a:off x="291948" y="6304738"/>
            <a:ext cx="6114360" cy="369332"/>
          </a:xfrm>
          <a:prstGeom prst="rect">
            <a:avLst/>
          </a:prstGeom>
          <a:noFill/>
        </p:spPr>
        <p:txBody>
          <a:bodyPr wrap="square">
            <a:spAutoFit/>
          </a:bodyPr>
          <a:lstStyle/>
          <a:p>
            <a:r>
              <a:rPr lang="en-US" dirty="0"/>
              <a:t>https://www.restapitutorial.com/index.html</a:t>
            </a:r>
          </a:p>
        </p:txBody>
      </p:sp>
    </p:spTree>
    <p:extLst>
      <p:ext uri="{BB962C8B-B14F-4D97-AF65-F5344CB8AC3E}">
        <p14:creationId xmlns:p14="http://schemas.microsoft.com/office/powerpoint/2010/main" val="1512343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Isosceles Triangle 3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13ACC00A-699A-9851-A81B-02D517A2228A}"/>
              </a:ext>
            </a:extLst>
          </p:cNvPr>
          <p:cNvGraphicFramePr>
            <a:graphicFrameLocks noGrp="1"/>
          </p:cNvGraphicFramePr>
          <p:nvPr>
            <p:extLst>
              <p:ext uri="{D42A27DB-BD31-4B8C-83A1-F6EECF244321}">
                <p14:modId xmlns:p14="http://schemas.microsoft.com/office/powerpoint/2010/main" val="3730440420"/>
              </p:ext>
            </p:extLst>
          </p:nvPr>
        </p:nvGraphicFramePr>
        <p:xfrm>
          <a:off x="643467" y="1092803"/>
          <a:ext cx="10905067" cy="4672396"/>
        </p:xfrm>
        <a:graphic>
          <a:graphicData uri="http://schemas.openxmlformats.org/drawingml/2006/table">
            <a:tbl>
              <a:tblPr firstRow="1" bandRow="1">
                <a:solidFill>
                  <a:schemeClr val="bg1"/>
                </a:solidFill>
              </a:tblPr>
              <a:tblGrid>
                <a:gridCol w="2287348">
                  <a:extLst>
                    <a:ext uri="{9D8B030D-6E8A-4147-A177-3AD203B41FA5}">
                      <a16:colId xmlns:a16="http://schemas.microsoft.com/office/drawing/2014/main" val="563788349"/>
                    </a:ext>
                  </a:extLst>
                </a:gridCol>
                <a:gridCol w="2111939">
                  <a:extLst>
                    <a:ext uri="{9D8B030D-6E8A-4147-A177-3AD203B41FA5}">
                      <a16:colId xmlns:a16="http://schemas.microsoft.com/office/drawing/2014/main" val="4189938686"/>
                    </a:ext>
                  </a:extLst>
                </a:gridCol>
                <a:gridCol w="6505780">
                  <a:extLst>
                    <a:ext uri="{9D8B030D-6E8A-4147-A177-3AD203B41FA5}">
                      <a16:colId xmlns:a16="http://schemas.microsoft.com/office/drawing/2014/main" val="2141737548"/>
                    </a:ext>
                  </a:extLst>
                </a:gridCol>
              </a:tblGrid>
              <a:tr h="427500">
                <a:tc>
                  <a:txBody>
                    <a:bodyPr/>
                    <a:lstStyle/>
                    <a:p>
                      <a:pPr algn="ctr"/>
                      <a:r>
                        <a:rPr lang="en-US" sz="1400" b="0" cap="none" spc="0">
                          <a:solidFill>
                            <a:schemeClr val="bg1"/>
                          </a:solidFill>
                          <a:effectLst/>
                        </a:rPr>
                        <a:t>FAMILIE DE CODURI</a:t>
                      </a:r>
                    </a:p>
                  </a:txBody>
                  <a:tcPr marL="117412" marR="12350" marT="90317" marB="90317"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a:r>
                        <a:rPr lang="en-US" sz="1400" b="0" cap="none" spc="0">
                          <a:solidFill>
                            <a:schemeClr val="bg1"/>
                          </a:solidFill>
                          <a:effectLst/>
                        </a:rPr>
                        <a:t>SEMNIFICAȚIE</a:t>
                      </a:r>
                    </a:p>
                  </a:txBody>
                  <a:tcPr marL="117412" marR="12350" marT="90317" marB="90317"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a:r>
                        <a:rPr lang="en-US" sz="1400" b="0" cap="none" spc="0">
                          <a:solidFill>
                            <a:schemeClr val="bg1"/>
                          </a:solidFill>
                          <a:effectLst/>
                        </a:rPr>
                        <a:t>DESCRIERE</a:t>
                      </a:r>
                    </a:p>
                  </a:txBody>
                  <a:tcPr marL="117412" marR="12350" marT="90317" marB="90317"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288472469"/>
                  </a:ext>
                </a:extLst>
              </a:tr>
              <a:tr h="848979">
                <a:tc>
                  <a:txBody>
                    <a:bodyPr/>
                    <a:lstStyle/>
                    <a:p>
                      <a:r>
                        <a:rPr lang="en-US" sz="1400" cap="none" spc="0">
                          <a:solidFill>
                            <a:schemeClr val="tx1"/>
                          </a:solidFill>
                          <a:effectLst/>
                        </a:rPr>
                        <a:t>1xx</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400" cap="none" spc="0">
                          <a:solidFill>
                            <a:schemeClr val="tx1"/>
                          </a:solidFill>
                          <a:effectLst/>
                        </a:rPr>
                        <a:t>Informație</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400" cap="none" spc="0">
                          <a:solidFill>
                            <a:schemeClr val="tx1"/>
                          </a:solidFill>
                          <a:effectLst/>
                        </a:rPr>
                        <a:t>răspuns provizoriu, constând din linia de stare și alte antete (fără conținut, terminat de o linie vidă), indicând faptul că cererea a fost primită, procesarea sa fiind încă în desfășurare; nu este utilizată în HTTP/1.0</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344130662"/>
                  </a:ext>
                </a:extLst>
              </a:tr>
              <a:tr h="638240">
                <a:tc>
                  <a:txBody>
                    <a:bodyPr/>
                    <a:lstStyle/>
                    <a:p>
                      <a:r>
                        <a:rPr lang="en-US" sz="1400" cap="none" spc="0">
                          <a:solidFill>
                            <a:schemeClr val="tx1"/>
                          </a:solidFill>
                          <a:effectLst/>
                        </a:rPr>
                        <a:t>2xx</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400" cap="none" spc="0">
                          <a:solidFill>
                            <a:schemeClr val="tx1"/>
                          </a:solidFill>
                          <a:effectLst/>
                        </a:rPr>
                        <a:t>Succes</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400" cap="none" spc="0">
                          <a:solidFill>
                            <a:schemeClr val="tx1"/>
                          </a:solidFill>
                          <a:effectLst/>
                        </a:rPr>
                        <a:t>răspuns ce indică faptul că cererea a fost primită, înțeleasă, acceptată și procesată cu succes</a:t>
                      </a:r>
                    </a:p>
                  </a:txBody>
                  <a:tcPr marL="117412" marR="12350" marT="90317" marB="90317"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72840787"/>
                  </a:ext>
                </a:extLst>
              </a:tr>
              <a:tr h="1059719">
                <a:tc>
                  <a:txBody>
                    <a:bodyPr/>
                    <a:lstStyle/>
                    <a:p>
                      <a:r>
                        <a:rPr lang="en-US" sz="1400" cap="none" spc="0">
                          <a:solidFill>
                            <a:schemeClr val="tx1"/>
                          </a:solidFill>
                          <a:effectLst/>
                        </a:rPr>
                        <a:t>3xx</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400" cap="none" spc="0">
                          <a:solidFill>
                            <a:schemeClr val="tx1"/>
                          </a:solidFill>
                          <a:effectLst/>
                        </a:rPr>
                        <a:t>Redirectare</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400" cap="none" spc="0">
                          <a:solidFill>
                            <a:schemeClr val="tx1"/>
                          </a:solidFill>
                          <a:effectLst/>
                        </a:rPr>
                        <a:t>răspuns transmis de serverul web ce indică faptul că trebuie realizate acțiuni suplimentare din partea clientului (cu sau fără interacțiunea utilizatorului, în funcție de metoda folosită) pentru ca cererea să poată fi îndeplinită; în cazul în care redirectarea se repetă de mai multe ori, se poate suspecta o buclă infinită</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044624114"/>
                  </a:ext>
                </a:extLst>
              </a:tr>
              <a:tr h="848979">
                <a:tc>
                  <a:txBody>
                    <a:bodyPr/>
                    <a:lstStyle/>
                    <a:p>
                      <a:r>
                        <a:rPr lang="en-US" sz="1400" cap="none" spc="0">
                          <a:solidFill>
                            <a:schemeClr val="tx1"/>
                          </a:solidFill>
                          <a:effectLst/>
                        </a:rPr>
                        <a:t>4xx</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400" cap="none" spc="0">
                          <a:solidFill>
                            <a:schemeClr val="tx1"/>
                          </a:solidFill>
                          <a:effectLst/>
                        </a:rPr>
                        <a:t>Eroare la client</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400" cap="none" spc="0">
                          <a:solidFill>
                            <a:schemeClr val="tx1"/>
                          </a:solidFill>
                          <a:effectLst/>
                        </a:rPr>
                        <a:t>răspuns transmis de serverul web ce indică faptul că cererea nu a putut fi îndeplinită, datorită unei erori la nivelul clientului; mesajul include și o entitate ce conține o descriere a situației, inclusiv tipul acesteia (permanentă sau temporară)</a:t>
                      </a:r>
                    </a:p>
                  </a:txBody>
                  <a:tcPr marL="117412" marR="12350" marT="90317" marB="90317"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420765106"/>
                  </a:ext>
                </a:extLst>
              </a:tr>
              <a:tr h="848979">
                <a:tc>
                  <a:txBody>
                    <a:bodyPr/>
                    <a:lstStyle/>
                    <a:p>
                      <a:r>
                        <a:rPr lang="en-US" sz="1400" cap="none" spc="0">
                          <a:solidFill>
                            <a:schemeClr val="tx1"/>
                          </a:solidFill>
                          <a:effectLst/>
                        </a:rPr>
                        <a:t>5xx</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r>
                        <a:rPr lang="en-US" sz="1400" cap="none" spc="0">
                          <a:solidFill>
                            <a:schemeClr val="tx1"/>
                          </a:solidFill>
                          <a:effectLst/>
                        </a:rPr>
                        <a:t>Eroare la server</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r>
                        <a:rPr lang="en-US" sz="1400" cap="none" spc="0">
                          <a:solidFill>
                            <a:schemeClr val="tx1"/>
                          </a:solidFill>
                          <a:effectLst/>
                        </a:rPr>
                        <a:t>cod de răspuns ce indică clientului faptul că cererea nu a putut fi îndeplinită, datorită unei erori la nivelul serverului web; mesajul include și o entitate ce conține o descriere a situației, inclusiv tipul acesteia (permanentă sau temporară)</a:t>
                      </a:r>
                    </a:p>
                  </a:txBody>
                  <a:tcPr marL="117412" marR="12350" marT="90317" marB="90317"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844907768"/>
                  </a:ext>
                </a:extLst>
              </a:tr>
            </a:tbl>
          </a:graphicData>
        </a:graphic>
      </p:graphicFrame>
    </p:spTree>
    <p:extLst>
      <p:ext uri="{BB962C8B-B14F-4D97-AF65-F5344CB8AC3E}">
        <p14:creationId xmlns:p14="http://schemas.microsoft.com/office/powerpoint/2010/main" val="3346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1AD621-3432-7B5B-8246-E889CE72412C}"/>
              </a:ext>
            </a:extLst>
          </p:cNvPr>
          <p:cNvSpPr>
            <a:spLocks noGrp="1"/>
          </p:cNvSpPr>
          <p:nvPr>
            <p:ph type="title"/>
          </p:nvPr>
        </p:nvSpPr>
        <p:spPr>
          <a:xfrm>
            <a:off x="686834" y="1153572"/>
            <a:ext cx="3200400" cy="4461163"/>
          </a:xfrm>
          <a:prstGeom prst="ellipse">
            <a:avLst/>
          </a:prstGeom>
        </p:spPr>
        <p:txBody>
          <a:bodyPr>
            <a:normAutofit/>
          </a:bodyPr>
          <a:lstStyle/>
          <a:p>
            <a:r>
              <a:rPr lang="en-US" dirty="0">
                <a:solidFill>
                  <a:srgbClr val="FFFFFF"/>
                </a:solidFill>
              </a:rPr>
              <a:t>What we need?</a:t>
            </a:r>
          </a:p>
        </p:txBody>
      </p:sp>
      <p:sp>
        <p:nvSpPr>
          <p:cNvPr id="41" name="Arc 4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Content Placeholder 2">
            <a:extLst>
              <a:ext uri="{FF2B5EF4-FFF2-40B4-BE49-F238E27FC236}">
                <a16:creationId xmlns:a16="http://schemas.microsoft.com/office/drawing/2014/main" id="{3671B82C-B888-1942-DAFF-C34B730DEB04}"/>
              </a:ext>
            </a:extLst>
          </p:cNvPr>
          <p:cNvSpPr>
            <a:spLocks noGrp="1"/>
          </p:cNvSpPr>
          <p:nvPr>
            <p:ph idx="1"/>
          </p:nvPr>
        </p:nvSpPr>
        <p:spPr>
          <a:xfrm>
            <a:off x="4447308" y="591344"/>
            <a:ext cx="6906491" cy="5585619"/>
          </a:xfrm>
        </p:spPr>
        <p:txBody>
          <a:bodyPr anchor="ctr">
            <a:normAutofit fontScale="92500"/>
          </a:bodyPr>
          <a:lstStyle/>
          <a:p>
            <a:pPr marL="0" indent="0">
              <a:buNone/>
            </a:pPr>
            <a:r>
              <a:rPr lang="en-US" dirty="0">
                <a:sym typeface="Wingdings" panose="05000000000000000000" pitchFamily="2" charset="2"/>
              </a:rPr>
              <a:t>Spring Boot dependencies for testing </a:t>
            </a:r>
          </a:p>
          <a:p>
            <a:r>
              <a:rPr lang="en-US" dirty="0">
                <a:sym typeface="Wingdings" panose="05000000000000000000" pitchFamily="2" charset="2"/>
              </a:rPr>
              <a:t>By default, start.spring.io creates a Spring Boot project with the starter test dependency</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r>
              <a:rPr lang="en-US" dirty="0">
                <a:sym typeface="Wingdings" panose="05000000000000000000" pitchFamily="2" charset="2"/>
              </a:rPr>
              <a:t>This several test libraries</a:t>
            </a:r>
          </a:p>
          <a:p>
            <a:pPr lvl="1"/>
            <a:r>
              <a:rPr lang="en-US" dirty="0">
                <a:sym typeface="Wingdings" panose="05000000000000000000" pitchFamily="2" charset="2"/>
              </a:rPr>
              <a:t>Junit </a:t>
            </a:r>
          </a:p>
          <a:p>
            <a:pPr lvl="1"/>
            <a:r>
              <a:rPr lang="en-US" dirty="0">
                <a:sym typeface="Wingdings" panose="05000000000000000000" pitchFamily="2" charset="2"/>
              </a:rPr>
              <a:t>Mockito</a:t>
            </a:r>
          </a:p>
          <a:p>
            <a:pPr lvl="1"/>
            <a:r>
              <a:rPr lang="en-US" dirty="0">
                <a:sym typeface="Wingdings" panose="05000000000000000000" pitchFamily="2" charset="2"/>
              </a:rPr>
              <a:t>Spring Test &amp; Spring Boot Test – Utilities and integration test support for Spring Boot applications </a:t>
            </a:r>
          </a:p>
          <a:p>
            <a:pPr lvl="1"/>
            <a:r>
              <a:rPr lang="en-US" dirty="0" err="1">
                <a:sym typeface="Wingdings" panose="05000000000000000000" pitchFamily="2" charset="2"/>
              </a:rPr>
              <a:t>JSONassert</a:t>
            </a:r>
            <a:r>
              <a:rPr lang="en-US" dirty="0">
                <a:sym typeface="Wingdings" panose="05000000000000000000" pitchFamily="2" charset="2"/>
              </a:rPr>
              <a:t>: An assertion library for JSON</a:t>
            </a:r>
          </a:p>
          <a:p>
            <a:pPr lvl="1"/>
            <a:r>
              <a:rPr lang="en-US" dirty="0">
                <a:sym typeface="Wingdings" panose="05000000000000000000" pitchFamily="2" charset="2"/>
              </a:rPr>
              <a:t>…. and more</a:t>
            </a:r>
          </a:p>
        </p:txBody>
      </p:sp>
      <p:pic>
        <p:nvPicPr>
          <p:cNvPr id="8" name="Picture 7">
            <a:extLst>
              <a:ext uri="{FF2B5EF4-FFF2-40B4-BE49-F238E27FC236}">
                <a16:creationId xmlns:a16="http://schemas.microsoft.com/office/drawing/2014/main" id="{16D1AF1E-056F-A2AF-3C77-CEF13641D389}"/>
              </a:ext>
            </a:extLst>
          </p:cNvPr>
          <p:cNvPicPr>
            <a:picLocks noChangeAspect="1"/>
          </p:cNvPicPr>
          <p:nvPr/>
        </p:nvPicPr>
        <p:blipFill>
          <a:blip r:embed="rId3"/>
          <a:stretch>
            <a:fillRect/>
          </a:stretch>
        </p:blipFill>
        <p:spPr>
          <a:xfrm>
            <a:off x="4727487" y="2136391"/>
            <a:ext cx="5478050" cy="1299362"/>
          </a:xfrm>
          <a:prstGeom prst="rect">
            <a:avLst/>
          </a:prstGeom>
        </p:spPr>
      </p:pic>
    </p:spTree>
    <p:extLst>
      <p:ext uri="{BB962C8B-B14F-4D97-AF65-F5344CB8AC3E}">
        <p14:creationId xmlns:p14="http://schemas.microsoft.com/office/powerpoint/2010/main" val="116110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04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31F5F5-3CA7-D704-3D64-B4FDAA7E76E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Suita de protocoale in Internet</a:t>
            </a:r>
          </a:p>
        </p:txBody>
      </p:sp>
      <p:cxnSp>
        <p:nvCxnSpPr>
          <p:cNvPr id="1057" name="Straight Connector 104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Diagram&#10;&#10;Description automatically generated">
            <a:extLst>
              <a:ext uri="{FF2B5EF4-FFF2-40B4-BE49-F238E27FC236}">
                <a16:creationId xmlns:a16="http://schemas.microsoft.com/office/drawing/2014/main" id="{65E74E41-BE09-9E8E-496F-B503A538F4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82443" y="2509911"/>
            <a:ext cx="8372014"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13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Diagram&#10;&#10;Description automatically generated">
            <a:extLst>
              <a:ext uri="{FF2B5EF4-FFF2-40B4-BE49-F238E27FC236}">
                <a16:creationId xmlns:a16="http://schemas.microsoft.com/office/drawing/2014/main" id="{71187198-E6D5-3AEC-C702-7D2D478AC96E}"/>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093" r="1"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736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2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00A1-BFC7-C37B-DBC7-E520C0357A7A}"/>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Accesarea unei pagini web</a:t>
            </a:r>
          </a:p>
        </p:txBody>
      </p:sp>
      <p:cxnSp>
        <p:nvCxnSpPr>
          <p:cNvPr id="25" name="Straight Connector 2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D504AD6-2801-D845-769C-9EFFBEDD5C80}"/>
              </a:ext>
            </a:extLst>
          </p:cNvPr>
          <p:cNvPicPr>
            <a:picLocks noChangeAspect="1"/>
          </p:cNvPicPr>
          <p:nvPr/>
        </p:nvPicPr>
        <p:blipFill>
          <a:blip r:embed="rId3"/>
          <a:stretch>
            <a:fillRect/>
          </a:stretch>
        </p:blipFill>
        <p:spPr>
          <a:xfrm>
            <a:off x="320040" y="2629982"/>
            <a:ext cx="11496821" cy="3592755"/>
          </a:xfrm>
          <a:prstGeom prst="rect">
            <a:avLst/>
          </a:prstGeom>
        </p:spPr>
      </p:pic>
    </p:spTree>
    <p:extLst>
      <p:ext uri="{BB962C8B-B14F-4D97-AF65-F5344CB8AC3E}">
        <p14:creationId xmlns:p14="http://schemas.microsoft.com/office/powerpoint/2010/main" val="1838132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F750B-FCB0-45D2-C6A1-607EF4C10C32}"/>
              </a:ext>
            </a:extLst>
          </p:cNvPr>
          <p:cNvSpPr>
            <a:spLocks noGrp="1"/>
          </p:cNvSpPr>
          <p:nvPr>
            <p:ph type="title"/>
          </p:nvPr>
        </p:nvSpPr>
        <p:spPr>
          <a:xfrm>
            <a:off x="1285240" y="1050595"/>
            <a:ext cx="8074815" cy="1618489"/>
          </a:xfrm>
        </p:spPr>
        <p:txBody>
          <a:bodyPr anchor="ctr">
            <a:normAutofit/>
          </a:bodyPr>
          <a:lstStyle/>
          <a:p>
            <a:r>
              <a:rPr lang="en-US" sz="7200"/>
              <a:t>HTTPS (HTTP Secure)</a:t>
            </a:r>
          </a:p>
        </p:txBody>
      </p:sp>
      <p:sp>
        <p:nvSpPr>
          <p:cNvPr id="20" name="Content Placeholder 2">
            <a:extLst>
              <a:ext uri="{FF2B5EF4-FFF2-40B4-BE49-F238E27FC236}">
                <a16:creationId xmlns:a16="http://schemas.microsoft.com/office/drawing/2014/main" id="{00CEF3AB-7840-7B42-9FFB-EFDF4AFB72EA}"/>
              </a:ext>
            </a:extLst>
          </p:cNvPr>
          <p:cNvSpPr>
            <a:spLocks noGrp="1"/>
          </p:cNvSpPr>
          <p:nvPr>
            <p:ph idx="1"/>
          </p:nvPr>
        </p:nvSpPr>
        <p:spPr>
          <a:xfrm>
            <a:off x="1285240" y="2969469"/>
            <a:ext cx="8074815" cy="2800395"/>
          </a:xfrm>
        </p:spPr>
        <p:txBody>
          <a:bodyPr anchor="t">
            <a:normAutofit/>
          </a:bodyPr>
          <a:lstStyle/>
          <a:p>
            <a:r>
              <a:rPr lang="en-US" sz="2400" dirty="0"/>
              <a:t>Este o </a:t>
            </a:r>
            <a:r>
              <a:rPr lang="en-US" sz="2400" dirty="0" err="1"/>
              <a:t>combinatie</a:t>
            </a:r>
            <a:r>
              <a:rPr lang="en-US" sz="2400" dirty="0"/>
              <a:t> </a:t>
            </a:r>
            <a:r>
              <a:rPr lang="en-US" sz="2400" dirty="0" err="1"/>
              <a:t>intre</a:t>
            </a:r>
            <a:r>
              <a:rPr lang="en-US" sz="2400" dirty="0"/>
              <a:t> 2 </a:t>
            </a:r>
            <a:r>
              <a:rPr lang="en-US" sz="2400" dirty="0" err="1"/>
              <a:t>protocoale</a:t>
            </a:r>
            <a:r>
              <a:rPr lang="en-US" sz="2400" dirty="0"/>
              <a:t> </a:t>
            </a:r>
            <a:r>
              <a:rPr lang="en-US" sz="2400" dirty="0" err="1"/>
              <a:t>diferite</a:t>
            </a:r>
            <a:r>
              <a:rPr lang="en-US" sz="2400" dirty="0"/>
              <a:t>, HTTP </a:t>
            </a:r>
            <a:r>
              <a:rPr lang="en-US" sz="2400" dirty="0" err="1"/>
              <a:t>si</a:t>
            </a:r>
            <a:r>
              <a:rPr lang="en-US" sz="2400" dirty="0"/>
              <a:t> SSL/TLS</a:t>
            </a:r>
          </a:p>
          <a:p>
            <a:r>
              <a:rPr lang="en-US" sz="2400" dirty="0" err="1"/>
              <a:t>Cripteaza</a:t>
            </a:r>
            <a:r>
              <a:rPr lang="en-US" sz="2400" dirty="0"/>
              <a:t> </a:t>
            </a:r>
            <a:r>
              <a:rPr lang="en-US" sz="2400" dirty="0" err="1"/>
              <a:t>datele</a:t>
            </a:r>
            <a:r>
              <a:rPr lang="en-US" sz="2400" dirty="0"/>
              <a:t>, </a:t>
            </a:r>
            <a:r>
              <a:rPr lang="en-US" sz="2400" dirty="0" err="1"/>
              <a:t>astfel</a:t>
            </a:r>
            <a:r>
              <a:rPr lang="en-US" sz="2400" dirty="0"/>
              <a:t> ne </a:t>
            </a:r>
            <a:r>
              <a:rPr lang="en-US" sz="2400" dirty="0" err="1"/>
              <a:t>asigura</a:t>
            </a:r>
            <a:r>
              <a:rPr lang="en-US" sz="2400" dirty="0"/>
              <a:t> </a:t>
            </a:r>
            <a:r>
              <a:rPr lang="en-US" sz="2400" dirty="0" err="1"/>
              <a:t>siguranta</a:t>
            </a:r>
            <a:r>
              <a:rPr lang="en-US" sz="2400" dirty="0"/>
              <a:t> lor</a:t>
            </a:r>
          </a:p>
          <a:p>
            <a:r>
              <a:rPr lang="en-US" sz="2400" dirty="0"/>
              <a:t>Este </a:t>
            </a:r>
            <a:r>
              <a:rPr lang="en-US" sz="2400" dirty="0" err="1"/>
              <a:t>mult</a:t>
            </a:r>
            <a:r>
              <a:rPr lang="en-US" sz="2400" dirty="0"/>
              <a:t> </a:t>
            </a:r>
            <a:r>
              <a:rPr lang="en-US" sz="2400" dirty="0" err="1"/>
              <a:t>mai</a:t>
            </a:r>
            <a:r>
              <a:rPr lang="en-US" sz="2400" dirty="0"/>
              <a:t> </a:t>
            </a:r>
            <a:r>
              <a:rPr lang="en-US" sz="2400" dirty="0" err="1"/>
              <a:t>greu</a:t>
            </a:r>
            <a:r>
              <a:rPr lang="en-US" sz="2400" dirty="0"/>
              <a:t> de </a:t>
            </a:r>
            <a:r>
              <a:rPr lang="en-US" sz="2400" dirty="0" err="1"/>
              <a:t>aflat</a:t>
            </a:r>
            <a:r>
              <a:rPr lang="en-US" sz="2400" dirty="0"/>
              <a:t> </a:t>
            </a:r>
            <a:r>
              <a:rPr lang="en-US" sz="2400" dirty="0" err="1"/>
              <a:t>datele</a:t>
            </a:r>
            <a:r>
              <a:rPr lang="en-US" sz="2400" dirty="0"/>
              <a:t> care sunt </a:t>
            </a:r>
            <a:r>
              <a:rPr lang="en-US" sz="2400" dirty="0" err="1"/>
              <a:t>trimise</a:t>
            </a:r>
            <a:r>
              <a:rPr lang="en-US" sz="2400" dirty="0"/>
              <a:t>.</a:t>
            </a:r>
          </a:p>
          <a:p>
            <a:r>
              <a:rPr lang="en-US" sz="2400" dirty="0"/>
              <a:t>Un hacker </a:t>
            </a:r>
            <a:r>
              <a:rPr lang="en-US" sz="2400" dirty="0" err="1"/>
              <a:t>poate</a:t>
            </a:r>
            <a:r>
              <a:rPr lang="en-US" sz="2400" dirty="0"/>
              <a:t> </a:t>
            </a:r>
            <a:r>
              <a:rPr lang="en-US" sz="2400" dirty="0" err="1"/>
              <a:t>oricum</a:t>
            </a:r>
            <a:r>
              <a:rPr lang="en-US" sz="2400" dirty="0"/>
              <a:t> </a:t>
            </a:r>
            <a:r>
              <a:rPr lang="en-US" sz="2400" dirty="0" err="1"/>
              <a:t>sa</a:t>
            </a:r>
            <a:r>
              <a:rPr lang="en-US" sz="2400" dirty="0"/>
              <a:t> </a:t>
            </a:r>
            <a:r>
              <a:rPr lang="en-US" sz="2400" dirty="0" err="1"/>
              <a:t>intercepteze</a:t>
            </a:r>
            <a:r>
              <a:rPr lang="en-US" sz="2400" dirty="0"/>
              <a:t> </a:t>
            </a:r>
            <a:r>
              <a:rPr lang="en-US" sz="2400" dirty="0" err="1"/>
              <a:t>mesajul</a:t>
            </a:r>
            <a:r>
              <a:rPr lang="en-US" sz="2400" dirty="0"/>
              <a:t>, </a:t>
            </a:r>
            <a:r>
              <a:rPr lang="en-US" sz="2400" dirty="0" err="1"/>
              <a:t>dar</a:t>
            </a:r>
            <a:r>
              <a:rPr lang="en-US" sz="2400" dirty="0"/>
              <a:t> </a:t>
            </a:r>
            <a:r>
              <a:rPr lang="en-US" sz="2400" dirty="0" err="1"/>
              <a:t>acum</a:t>
            </a:r>
            <a:r>
              <a:rPr lang="en-US" sz="2400" dirty="0"/>
              <a:t> nu il </a:t>
            </a:r>
            <a:r>
              <a:rPr lang="en-US" sz="2400" dirty="0" err="1"/>
              <a:t>mai</a:t>
            </a:r>
            <a:r>
              <a:rPr lang="en-US" sz="2400" dirty="0"/>
              <a:t> </a:t>
            </a:r>
            <a:r>
              <a:rPr lang="en-US" sz="2400" dirty="0" err="1"/>
              <a:t>poate</a:t>
            </a:r>
            <a:r>
              <a:rPr lang="en-US" sz="2400" dirty="0"/>
              <a:t> </a:t>
            </a:r>
            <a:r>
              <a:rPr lang="en-US" sz="2400" dirty="0" err="1"/>
              <a:t>citi</a:t>
            </a:r>
            <a:r>
              <a:rPr lang="en-US" sz="2400" dirty="0"/>
              <a:t> </a:t>
            </a:r>
            <a:r>
              <a:rPr lang="en-US" sz="2400" dirty="0" err="1"/>
              <a:t>deoarece</a:t>
            </a:r>
            <a:r>
              <a:rPr lang="en-US" sz="2400" dirty="0"/>
              <a:t> </a:t>
            </a:r>
            <a:r>
              <a:rPr lang="en-US" sz="2400" dirty="0" err="1"/>
              <a:t>el</a:t>
            </a:r>
            <a:r>
              <a:rPr lang="en-US" sz="2400" dirty="0"/>
              <a:t> </a:t>
            </a:r>
            <a:r>
              <a:rPr lang="en-US" sz="2400" dirty="0" err="1"/>
              <a:t>este</a:t>
            </a:r>
            <a:r>
              <a:rPr lang="en-US" sz="2400" dirty="0"/>
              <a:t> </a:t>
            </a:r>
            <a:r>
              <a:rPr lang="en-US" sz="2400" dirty="0" err="1"/>
              <a:t>criptat</a:t>
            </a:r>
            <a:r>
              <a:rPr lang="en-US" sz="2400" dirty="0"/>
              <a:t> cu </a:t>
            </a:r>
            <a:r>
              <a:rPr lang="en-US" sz="2400" dirty="0" err="1"/>
              <a:t>cheia</a:t>
            </a:r>
            <a:r>
              <a:rPr lang="en-US" sz="2400" dirty="0"/>
              <a:t> publica </a:t>
            </a:r>
            <a:r>
              <a:rPr lang="en-US" sz="2400" dirty="0" err="1"/>
              <a:t>si</a:t>
            </a:r>
            <a:r>
              <a:rPr lang="en-US" sz="2400" dirty="0"/>
              <a:t> </a:t>
            </a:r>
            <a:r>
              <a:rPr lang="en-US" sz="2400" dirty="0" err="1"/>
              <a:t>poate</a:t>
            </a:r>
            <a:r>
              <a:rPr lang="en-US" sz="2400" dirty="0"/>
              <a:t> fi </a:t>
            </a:r>
            <a:r>
              <a:rPr lang="en-US" sz="2400" dirty="0" err="1"/>
              <a:t>decriptat</a:t>
            </a:r>
            <a:r>
              <a:rPr lang="en-US" sz="2400" dirty="0"/>
              <a:t> </a:t>
            </a:r>
            <a:r>
              <a:rPr lang="en-US" sz="2400" dirty="0" err="1"/>
              <a:t>doar</a:t>
            </a:r>
            <a:r>
              <a:rPr lang="en-US" sz="2400" dirty="0"/>
              <a:t> cu </a:t>
            </a:r>
            <a:r>
              <a:rPr lang="en-US" sz="2400" dirty="0" err="1"/>
              <a:t>cheia</a:t>
            </a:r>
            <a:r>
              <a:rPr lang="en-US" sz="2400" dirty="0"/>
              <a:t> </a:t>
            </a:r>
            <a:r>
              <a:rPr lang="en-US" sz="2400" dirty="0" err="1"/>
              <a:t>privata</a:t>
            </a:r>
            <a:r>
              <a:rPr lang="en-US" sz="2400" dirty="0"/>
              <a:t>.</a:t>
            </a:r>
          </a:p>
          <a:p>
            <a:endParaRPr lang="en-US" sz="2400" dirty="0"/>
          </a:p>
          <a:p>
            <a:endParaRPr lang="en-US" sz="2400" dirty="0"/>
          </a:p>
        </p:txBody>
      </p:sp>
    </p:spTree>
    <p:extLst>
      <p:ext uri="{BB962C8B-B14F-4D97-AF65-F5344CB8AC3E}">
        <p14:creationId xmlns:p14="http://schemas.microsoft.com/office/powerpoint/2010/main" val="2398761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59C6B72-F8E6-4281-8F3E-93FC0DC98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D5F70-8AF3-2B45-26FB-D1BBA655939D}"/>
              </a:ext>
            </a:extLst>
          </p:cNvPr>
          <p:cNvSpPr>
            <a:spLocks noGrp="1"/>
          </p:cNvSpPr>
          <p:nvPr>
            <p:ph type="title"/>
          </p:nvPr>
        </p:nvSpPr>
        <p:spPr>
          <a:xfrm>
            <a:off x="457200" y="365125"/>
            <a:ext cx="7445829" cy="1439418"/>
          </a:xfrm>
        </p:spPr>
        <p:txBody>
          <a:bodyPr anchor="b">
            <a:normAutofit/>
          </a:bodyPr>
          <a:lstStyle/>
          <a:p>
            <a:r>
              <a:rPr lang="en-US" sz="5400" dirty="0"/>
              <a:t>Encryption &amp; Decryption</a:t>
            </a:r>
          </a:p>
        </p:txBody>
      </p:sp>
      <p:pic>
        <p:nvPicPr>
          <p:cNvPr id="9" name="Picture 8">
            <a:extLst>
              <a:ext uri="{FF2B5EF4-FFF2-40B4-BE49-F238E27FC236}">
                <a16:creationId xmlns:a16="http://schemas.microsoft.com/office/drawing/2014/main" id="{8EA7B39B-8C22-47DC-7129-D974C76B7447}"/>
              </a:ext>
            </a:extLst>
          </p:cNvPr>
          <p:cNvPicPr>
            <a:picLocks noChangeAspect="1"/>
          </p:cNvPicPr>
          <p:nvPr/>
        </p:nvPicPr>
        <p:blipFill>
          <a:blip r:embed="rId3"/>
          <a:stretch>
            <a:fillRect/>
          </a:stretch>
        </p:blipFill>
        <p:spPr>
          <a:xfrm>
            <a:off x="6096000" y="5435496"/>
            <a:ext cx="5573486" cy="595154"/>
          </a:xfrm>
          <a:prstGeom prst="rect">
            <a:avLst/>
          </a:prstGeom>
        </p:spPr>
      </p:pic>
      <p:pic>
        <p:nvPicPr>
          <p:cNvPr id="7" name="Picture 6">
            <a:extLst>
              <a:ext uri="{FF2B5EF4-FFF2-40B4-BE49-F238E27FC236}">
                <a16:creationId xmlns:a16="http://schemas.microsoft.com/office/drawing/2014/main" id="{B6A604FF-BCFD-91BA-32F5-E7ED5AACEF20}"/>
              </a:ext>
            </a:extLst>
          </p:cNvPr>
          <p:cNvPicPr>
            <a:picLocks noChangeAspect="1"/>
          </p:cNvPicPr>
          <p:nvPr/>
        </p:nvPicPr>
        <p:blipFill>
          <a:blip r:embed="rId4"/>
          <a:stretch>
            <a:fillRect/>
          </a:stretch>
        </p:blipFill>
        <p:spPr>
          <a:xfrm>
            <a:off x="6520312" y="3651002"/>
            <a:ext cx="5295016" cy="478165"/>
          </a:xfrm>
          <a:prstGeom prst="rect">
            <a:avLst/>
          </a:prstGeom>
        </p:spPr>
      </p:pic>
      <p:sp>
        <p:nvSpPr>
          <p:cNvPr id="33" name="sketch line">
            <a:extLst>
              <a:ext uri="{FF2B5EF4-FFF2-40B4-BE49-F238E27FC236}">
                <a16:creationId xmlns:a16="http://schemas.microsoft.com/office/drawing/2014/main" id="{490234EE-E0D8-4805-9227-CCEAC6016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ontent Placeholder 2">
            <a:extLst>
              <a:ext uri="{FF2B5EF4-FFF2-40B4-BE49-F238E27FC236}">
                <a16:creationId xmlns:a16="http://schemas.microsoft.com/office/drawing/2014/main" id="{E7879AD8-14FC-9595-1AA1-FCAFBFF4425B}"/>
              </a:ext>
            </a:extLst>
          </p:cNvPr>
          <p:cNvSpPr>
            <a:spLocks noGrp="1"/>
          </p:cNvSpPr>
          <p:nvPr>
            <p:ph idx="1"/>
          </p:nvPr>
        </p:nvSpPr>
        <p:spPr>
          <a:xfrm>
            <a:off x="612648" y="2908005"/>
            <a:ext cx="5295015" cy="3268957"/>
          </a:xfrm>
        </p:spPr>
        <p:txBody>
          <a:bodyPr>
            <a:normAutofit/>
          </a:bodyPr>
          <a:lstStyle/>
          <a:p>
            <a:r>
              <a:rPr lang="en-US" sz="2200" dirty="0"/>
              <a:t>Simple Encryption</a:t>
            </a:r>
          </a:p>
          <a:p>
            <a:pPr marL="0" indent="0">
              <a:buNone/>
            </a:pPr>
            <a:endParaRPr lang="en-US" sz="2200" dirty="0"/>
          </a:p>
          <a:p>
            <a:r>
              <a:rPr lang="en-US" sz="2200" dirty="0"/>
              <a:t>Key Based Encryption	</a:t>
            </a:r>
          </a:p>
          <a:p>
            <a:endParaRPr lang="en-US" sz="2200" dirty="0"/>
          </a:p>
          <a:p>
            <a:r>
              <a:rPr lang="en-US" sz="2200" dirty="0"/>
              <a:t>Symmetric Encryption (same keys for encrypt and decrypt)</a:t>
            </a:r>
          </a:p>
          <a:p>
            <a:r>
              <a:rPr lang="en-US" sz="2200" dirty="0"/>
              <a:t>Asymmetric Encryption (different keys for encrypt and decrypt)</a:t>
            </a:r>
          </a:p>
        </p:txBody>
      </p:sp>
      <p:pic>
        <p:nvPicPr>
          <p:cNvPr id="5" name="Picture 4">
            <a:extLst>
              <a:ext uri="{FF2B5EF4-FFF2-40B4-BE49-F238E27FC236}">
                <a16:creationId xmlns:a16="http://schemas.microsoft.com/office/drawing/2014/main" id="{381BA3D4-9DE4-4489-C10E-FACC9EB3737C}"/>
              </a:ext>
            </a:extLst>
          </p:cNvPr>
          <p:cNvPicPr>
            <a:picLocks noChangeAspect="1"/>
          </p:cNvPicPr>
          <p:nvPr/>
        </p:nvPicPr>
        <p:blipFill>
          <a:blip r:embed="rId5"/>
          <a:stretch>
            <a:fillRect/>
          </a:stretch>
        </p:blipFill>
        <p:spPr>
          <a:xfrm>
            <a:off x="6520311" y="2797977"/>
            <a:ext cx="5295016" cy="503027"/>
          </a:xfrm>
          <a:prstGeom prst="rect">
            <a:avLst/>
          </a:prstGeom>
        </p:spPr>
      </p:pic>
    </p:spTree>
    <p:extLst>
      <p:ext uri="{BB962C8B-B14F-4D97-AF65-F5344CB8AC3E}">
        <p14:creationId xmlns:p14="http://schemas.microsoft.com/office/powerpoint/2010/main" val="334789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3">
            <a:extLst>
              <a:ext uri="{FF2B5EF4-FFF2-40B4-BE49-F238E27FC236}">
                <a16:creationId xmlns:a16="http://schemas.microsoft.com/office/drawing/2014/main" id="{2221AA6A-14A3-4CB1-A46D-4BBC72A28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182C653-5852-38E0-E4FB-08CED2217984}"/>
              </a:ext>
            </a:extLst>
          </p:cNvPr>
          <p:cNvPicPr>
            <a:picLocks noChangeAspect="1"/>
          </p:cNvPicPr>
          <p:nvPr/>
        </p:nvPicPr>
        <p:blipFill>
          <a:blip r:embed="rId2"/>
          <a:stretch>
            <a:fillRect/>
          </a:stretch>
        </p:blipFill>
        <p:spPr>
          <a:xfrm>
            <a:off x="241300" y="3048000"/>
            <a:ext cx="11430000" cy="3280017"/>
          </a:xfrm>
          <a:prstGeom prst="rect">
            <a:avLst/>
          </a:prstGeom>
        </p:spPr>
      </p:pic>
      <p:pic>
        <p:nvPicPr>
          <p:cNvPr id="5" name="Picture 4">
            <a:extLst>
              <a:ext uri="{FF2B5EF4-FFF2-40B4-BE49-F238E27FC236}">
                <a16:creationId xmlns:a16="http://schemas.microsoft.com/office/drawing/2014/main" id="{43B2A3CC-AF82-F6F3-5197-AF149321AC53}"/>
              </a:ext>
            </a:extLst>
          </p:cNvPr>
          <p:cNvPicPr>
            <a:picLocks noChangeAspect="1"/>
          </p:cNvPicPr>
          <p:nvPr/>
        </p:nvPicPr>
        <p:blipFill>
          <a:blip r:embed="rId3"/>
          <a:stretch>
            <a:fillRect/>
          </a:stretch>
        </p:blipFill>
        <p:spPr>
          <a:xfrm>
            <a:off x="241300" y="939800"/>
            <a:ext cx="5881170" cy="1629017"/>
          </a:xfrm>
          <a:prstGeom prst="rect">
            <a:avLst/>
          </a:prstGeom>
        </p:spPr>
      </p:pic>
      <p:pic>
        <p:nvPicPr>
          <p:cNvPr id="7" name="Picture 6">
            <a:extLst>
              <a:ext uri="{FF2B5EF4-FFF2-40B4-BE49-F238E27FC236}">
                <a16:creationId xmlns:a16="http://schemas.microsoft.com/office/drawing/2014/main" id="{14F2FE08-5EB0-894D-F899-F48544ADAFED}"/>
              </a:ext>
            </a:extLst>
          </p:cNvPr>
          <p:cNvPicPr>
            <a:picLocks noChangeAspect="1"/>
          </p:cNvPicPr>
          <p:nvPr/>
        </p:nvPicPr>
        <p:blipFill>
          <a:blip r:embed="rId4"/>
          <a:stretch>
            <a:fillRect/>
          </a:stretch>
        </p:blipFill>
        <p:spPr>
          <a:xfrm>
            <a:off x="6094475" y="800100"/>
            <a:ext cx="5548830" cy="1768717"/>
          </a:xfrm>
          <a:prstGeom prst="rect">
            <a:avLst/>
          </a:prstGeom>
        </p:spPr>
      </p:pic>
    </p:spTree>
    <p:extLst>
      <p:ext uri="{BB962C8B-B14F-4D97-AF65-F5344CB8AC3E}">
        <p14:creationId xmlns:p14="http://schemas.microsoft.com/office/powerpoint/2010/main" val="302645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87" name="Arc 308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085" name="Freeform: Shape 308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a:extLst>
              <a:ext uri="{FF2B5EF4-FFF2-40B4-BE49-F238E27FC236}">
                <a16:creationId xmlns:a16="http://schemas.microsoft.com/office/drawing/2014/main" id="{BB6C483A-B649-D080-BAAE-1AE0F93C22B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04064" y="511293"/>
            <a:ext cx="2175617"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078" name="Content Placeholder 3077">
            <a:extLst>
              <a:ext uri="{FF2B5EF4-FFF2-40B4-BE49-F238E27FC236}">
                <a16:creationId xmlns:a16="http://schemas.microsoft.com/office/drawing/2014/main" id="{22179A05-94CD-3B5B-972A-B362D312328D}"/>
              </a:ext>
            </a:extLst>
          </p:cNvPr>
          <p:cNvSpPr>
            <a:spLocks noGrp="1"/>
          </p:cNvSpPr>
          <p:nvPr>
            <p:ph idx="1"/>
          </p:nvPr>
        </p:nvSpPr>
        <p:spPr>
          <a:xfrm>
            <a:off x="5894962" y="1984443"/>
            <a:ext cx="5458838" cy="4192520"/>
          </a:xfrm>
        </p:spPr>
        <p:txBody>
          <a:bodyPr>
            <a:normAutofit/>
          </a:bodyPr>
          <a:lstStyle/>
          <a:p>
            <a:r>
              <a:rPr lang="en-US" dirty="0"/>
              <a:t>SSL (Secure Sockets Layer)</a:t>
            </a:r>
          </a:p>
          <a:p>
            <a:r>
              <a:rPr lang="en-US" dirty="0"/>
              <a:t>TLS (Transport Layer Security)</a:t>
            </a:r>
          </a:p>
          <a:p>
            <a:r>
              <a:rPr lang="en-US" dirty="0" err="1"/>
              <a:t>mTLS</a:t>
            </a:r>
            <a:r>
              <a:rPr lang="en-US" dirty="0"/>
              <a:t> (mutual )</a:t>
            </a:r>
          </a:p>
          <a:p>
            <a:endParaRPr lang="en-US" dirty="0"/>
          </a:p>
          <a:p>
            <a:r>
              <a:rPr lang="en-US" dirty="0"/>
              <a:t>TLS </a:t>
            </a:r>
            <a:r>
              <a:rPr lang="en-US" dirty="0" err="1"/>
              <a:t>este</a:t>
            </a:r>
            <a:r>
              <a:rPr lang="en-US" dirty="0"/>
              <a:t> un successor al </a:t>
            </a:r>
            <a:r>
              <a:rPr lang="en-US" dirty="0" err="1"/>
              <a:t>lui</a:t>
            </a:r>
            <a:r>
              <a:rPr lang="en-US" dirty="0"/>
              <a:t> SSL</a:t>
            </a:r>
          </a:p>
          <a:p>
            <a:r>
              <a:rPr lang="en-US" dirty="0" err="1"/>
              <a:t>mTLS</a:t>
            </a:r>
            <a:r>
              <a:rPr lang="en-US" dirty="0"/>
              <a:t> </a:t>
            </a:r>
            <a:r>
              <a:rPr lang="en-US" dirty="0" err="1"/>
              <a:t>este</a:t>
            </a:r>
            <a:r>
              <a:rPr lang="en-US" dirty="0"/>
              <a:t> o </a:t>
            </a:r>
            <a:r>
              <a:rPr lang="en-US" dirty="0" err="1"/>
              <a:t>extensie</a:t>
            </a:r>
            <a:r>
              <a:rPr lang="en-US" dirty="0"/>
              <a:t> a </a:t>
            </a:r>
            <a:r>
              <a:rPr lang="en-US" dirty="0" err="1"/>
              <a:t>lui</a:t>
            </a:r>
            <a:r>
              <a:rPr lang="en-US" dirty="0"/>
              <a:t> TLS</a:t>
            </a:r>
          </a:p>
        </p:txBody>
      </p:sp>
      <p:sp>
        <p:nvSpPr>
          <p:cNvPr id="12" name="Title 1">
            <a:extLst>
              <a:ext uri="{FF2B5EF4-FFF2-40B4-BE49-F238E27FC236}">
                <a16:creationId xmlns:a16="http://schemas.microsoft.com/office/drawing/2014/main" id="{8D6CE309-06C2-3FC6-8A06-24FFF2A70B97}"/>
              </a:ext>
            </a:extLst>
          </p:cNvPr>
          <p:cNvSpPr>
            <a:spLocks noGrp="1"/>
          </p:cNvSpPr>
          <p:nvPr>
            <p:ph type="title"/>
          </p:nvPr>
        </p:nvSpPr>
        <p:spPr>
          <a:xfrm>
            <a:off x="5429250" y="631826"/>
            <a:ext cx="5924549" cy="939800"/>
          </a:xfrm>
        </p:spPr>
        <p:txBody>
          <a:bodyPr>
            <a:normAutofit/>
          </a:bodyPr>
          <a:lstStyle/>
          <a:p>
            <a:r>
              <a:rPr lang="en-US" dirty="0"/>
              <a:t>SSL / TLS / </a:t>
            </a:r>
            <a:r>
              <a:rPr lang="en-US" dirty="0" err="1"/>
              <a:t>mTLS</a:t>
            </a:r>
            <a:endParaRPr lang="en-US" dirty="0"/>
          </a:p>
        </p:txBody>
      </p:sp>
      <p:pic>
        <p:nvPicPr>
          <p:cNvPr id="3" name="Picture 2">
            <a:extLst>
              <a:ext uri="{FF2B5EF4-FFF2-40B4-BE49-F238E27FC236}">
                <a16:creationId xmlns:a16="http://schemas.microsoft.com/office/drawing/2014/main" id="{C9331ECE-3B07-BEBA-0BEF-996CE1E42E90}"/>
              </a:ext>
            </a:extLst>
          </p:cNvPr>
          <p:cNvPicPr>
            <a:picLocks noChangeAspect="1"/>
          </p:cNvPicPr>
          <p:nvPr/>
        </p:nvPicPr>
        <p:blipFill>
          <a:blip r:embed="rId4"/>
          <a:stretch>
            <a:fillRect/>
          </a:stretch>
        </p:blipFill>
        <p:spPr>
          <a:xfrm>
            <a:off x="5042418" y="5225144"/>
            <a:ext cx="6698211" cy="1245036"/>
          </a:xfrm>
          <a:prstGeom prst="rect">
            <a:avLst/>
          </a:prstGeom>
        </p:spPr>
      </p:pic>
    </p:spTree>
    <p:extLst>
      <p:ext uri="{BB962C8B-B14F-4D97-AF65-F5344CB8AC3E}">
        <p14:creationId xmlns:p14="http://schemas.microsoft.com/office/powerpoint/2010/main" val="2993378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16267</TotalTime>
  <Words>1225</Words>
  <Application>Microsoft Office PowerPoint</Application>
  <PresentationFormat>Widescreen</PresentationFormat>
  <Paragraphs>115</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Verdana</vt:lpstr>
      <vt:lpstr>Office Theme</vt:lpstr>
      <vt:lpstr>Tests in Java &amp; Spring Boot</vt:lpstr>
      <vt:lpstr>What we need?</vt:lpstr>
      <vt:lpstr>Suita de protocoale in Internet</vt:lpstr>
      <vt:lpstr>PowerPoint Presentation</vt:lpstr>
      <vt:lpstr>Accesarea unei pagini web</vt:lpstr>
      <vt:lpstr>HTTPS (HTTP Secure)</vt:lpstr>
      <vt:lpstr>Encryption &amp; Decryption</vt:lpstr>
      <vt:lpstr>PowerPoint Presentation</vt:lpstr>
      <vt:lpstr>SSL / TLS / mTLS</vt:lpstr>
      <vt:lpstr>Cerere si raspuns HTTP</vt:lpstr>
      <vt:lpstr>Tipuri de cereri HTTP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&amp; HTTPS</dc:title>
  <dc:creator>Sergiu BABIN (106882)</dc:creator>
  <cp:lastModifiedBy>Sergiu Babin</cp:lastModifiedBy>
  <cp:revision>6</cp:revision>
  <dcterms:created xsi:type="dcterms:W3CDTF">2022-07-16T10:18:57Z</dcterms:created>
  <dcterms:modified xsi:type="dcterms:W3CDTF">2023-04-14T20:42:03Z</dcterms:modified>
</cp:coreProperties>
</file>