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381"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3</a:t>
            </a:fld>
            <a:endParaRPr lang="en-US"/>
          </a:p>
        </p:txBody>
      </p:sp>
    </p:spTree>
    <p:extLst>
      <p:ext uri="{BB962C8B-B14F-4D97-AF65-F5344CB8AC3E}">
        <p14:creationId xmlns:p14="http://schemas.microsoft.com/office/powerpoint/2010/main" val="61641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t>Test small units of code – </a:t>
            </a:r>
            <a:r>
              <a:rPr lang="en-US" sz="3600" b="0" i="0" dirty="0">
                <a:solidFill>
                  <a:srgbClr val="D1D5DB"/>
                </a:solidFill>
                <a:effectLst/>
                <a:latin typeface="Söhne"/>
              </a:rPr>
              <a:t>Unit tests should focus on testing small units of code in isolation. This means that you should only test a single method or function at a time, and any dependencies should be mocked or stubbed out.</a:t>
            </a:r>
            <a:endParaRPr lang="en-US" sz="2200" dirty="0"/>
          </a:p>
          <a:p>
            <a:r>
              <a:rPr lang="en-US" sz="2200" dirty="0"/>
              <a:t> </a:t>
            </a:r>
          </a:p>
          <a:p>
            <a:r>
              <a:rPr lang="en-US" sz="2200" dirty="0"/>
              <a:t>Use Mocks &amp; Stubs - </a:t>
            </a:r>
            <a:r>
              <a:rPr lang="en-US" sz="3600" b="0" i="0" dirty="0">
                <a:solidFill>
                  <a:srgbClr val="D1D5DB"/>
                </a:solidFill>
                <a:effectLst/>
                <a:latin typeface="Söhne"/>
              </a:rPr>
              <a:t>Mocks and stubs are tools used to isolate the code being tested and make it easier to test specific components in isolation. Using these tools, you can simulate the behavior of dependencies and external systems.</a:t>
            </a:r>
          </a:p>
          <a:p>
            <a:endParaRPr lang="en-US" sz="2200" dirty="0"/>
          </a:p>
          <a:p>
            <a:r>
              <a:rPr lang="en-US" sz="2200" dirty="0"/>
              <a:t>Use Test Coverage Tools (</a:t>
            </a:r>
            <a:r>
              <a:rPr lang="en-US" sz="2200" dirty="0" err="1"/>
              <a:t>Intelij</a:t>
            </a:r>
            <a:r>
              <a:rPr lang="en-US" sz="2200" dirty="0"/>
              <a:t>, </a:t>
            </a:r>
            <a:r>
              <a:rPr lang="en-US" sz="2200" dirty="0" err="1"/>
              <a:t>Jacoco</a:t>
            </a:r>
            <a:r>
              <a:rPr lang="en-US" sz="2200" dirty="0"/>
              <a:t>) ( &gt;80% ) - </a:t>
            </a:r>
            <a:r>
              <a:rPr lang="en-US" sz="3600" b="0" i="0" dirty="0">
                <a:solidFill>
                  <a:srgbClr val="D1D5DB"/>
                </a:solidFill>
                <a:effectLst/>
                <a:latin typeface="Söhne"/>
              </a:rPr>
              <a:t>Test coverage tools can help you determine how much of your code is being exercised by your tests. This can help you identify areas where you may need more tests to ensure full coverage.</a:t>
            </a:r>
          </a:p>
          <a:p>
            <a:pPr algn="l"/>
            <a:r>
              <a:rPr lang="en-US" sz="3600" b="0" i="0" dirty="0">
                <a:solidFill>
                  <a:srgbClr val="D1D5DB"/>
                </a:solidFill>
                <a:effectLst/>
                <a:latin typeface="Söhne"/>
              </a:rPr>
              <a:t>However, a commonly recommended minimum test coverage percentage for a Spring Boot application is 80%. This means that at least 80% of the application's code should be covered by automated tests.</a:t>
            </a:r>
          </a:p>
          <a:p>
            <a:pPr algn="l"/>
            <a:r>
              <a:rPr lang="en-US" sz="3600" b="0" i="0" dirty="0">
                <a:solidFill>
                  <a:srgbClr val="D1D5DB"/>
                </a:solidFill>
                <a:effectLst/>
                <a:latin typeface="Söhne"/>
              </a:rPr>
              <a:t>However, it's important to note that test coverage percentage alone does not necessarily indicate the quality of your tests. It's possible to have a high test coverage percentage but still have ineffective or poorly designed tests.</a:t>
            </a:r>
            <a:endParaRPr lang="en-US" sz="2200" dirty="0"/>
          </a:p>
          <a:p>
            <a:endParaRPr lang="en-US" sz="2200" dirty="0"/>
          </a:p>
          <a:p>
            <a:r>
              <a:rPr lang="en-US" sz="2200" dirty="0"/>
              <a:t>Test Edge Cases - </a:t>
            </a:r>
            <a:r>
              <a:rPr lang="en-US" sz="3600" b="0" i="0" dirty="0">
                <a:solidFill>
                  <a:srgbClr val="D1D5DB"/>
                </a:solidFill>
                <a:effectLst/>
                <a:latin typeface="Söhne"/>
              </a:rPr>
              <a:t>Edge cases are inputs or conditions that are outside the normal range of expected values. Testing edge cases can help you identify unexpected behavior in your code and ensure that your application is robust and handles unexpected inputs gracefully.</a:t>
            </a:r>
          </a:p>
          <a:p>
            <a:endParaRPr lang="en-US" sz="2200" dirty="0"/>
          </a:p>
          <a:p>
            <a:r>
              <a:rPr lang="en-US" sz="2200" dirty="0"/>
              <a:t>Use meaningful test names – </a:t>
            </a:r>
            <a:r>
              <a:rPr lang="en-US" sz="3600" b="0" i="1" dirty="0">
                <a:solidFill>
                  <a:srgbClr val="292929"/>
                </a:solidFill>
                <a:effectLst/>
                <a:latin typeface="source-serif-pro"/>
              </a:rPr>
              <a:t>isAdult_WhenAgeLessThan18_ThenFalse, testIsNotAnAdultIfAgeLessThan18</a:t>
            </a:r>
            <a:endParaRPr lang="en-US" sz="2200" dirty="0"/>
          </a:p>
          <a:p>
            <a:endParaRPr lang="en-US" sz="2200" dirty="0"/>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 (</a:t>
            </a:r>
            <a:r>
              <a:rPr lang="en-US" sz="1800" b="1" i="0" dirty="0" err="1">
                <a:solidFill>
                  <a:srgbClr val="292929"/>
                </a:solidFill>
                <a:effectLst/>
                <a:latin typeface="sohne"/>
              </a:rPr>
              <a:t>Complet</a:t>
            </a:r>
            <a:r>
              <a:rPr lang="en-US" sz="1800" b="1" i="0" dirty="0">
                <a:solidFill>
                  <a:srgbClr val="292929"/>
                </a:solidFill>
                <a:effectLst/>
                <a:latin typeface="sohne"/>
              </a:rPr>
              <a:t> / </a:t>
            </a:r>
            <a:r>
              <a:rPr lang="en-US" sz="1800" b="1" i="0" dirty="0" err="1">
                <a:solidFill>
                  <a:srgbClr val="292929"/>
                </a:solidFill>
                <a:effectLst/>
                <a:latin typeface="sohne"/>
              </a:rPr>
              <a:t>Minutios</a:t>
            </a:r>
            <a:r>
              <a:rPr lang="en-US" sz="1800" b="1" i="0" dirty="0">
                <a:solidFill>
                  <a:srgbClr val="292929"/>
                </a:solidFill>
                <a:effectLst/>
                <a:latin typeface="sohne"/>
              </a:rPr>
              <a:t>)</a:t>
            </a:r>
            <a:r>
              <a:rPr lang="en-US" sz="1800" dirty="0"/>
              <a:t>) https://medium.com/@tasdikrahman/f-i-r-s-t-principles-of-testing-1a497acda8d6</a:t>
            </a:r>
          </a:p>
          <a:p>
            <a:r>
              <a:rPr lang="en-US" sz="2000" dirty="0"/>
              <a:t>Don't test multiple scenarios in one test</a:t>
            </a:r>
          </a:p>
          <a:p>
            <a:r>
              <a:rPr lang="en-US" sz="2200" dirty="0"/>
              <a:t>Don’t use Spring for unit tests, if possible (Although, Spring provides many facilities for testing, only use them when absolutely necessary)</a:t>
            </a:r>
          </a:p>
          <a:p>
            <a:pPr lvl="1"/>
            <a:r>
              <a:rPr lang="en-US" sz="1800" dirty="0"/>
              <a:t>Junit (without Spring) tests run very quickly </a:t>
            </a:r>
          </a:p>
          <a:p>
            <a:pPr lvl="1"/>
            <a:r>
              <a:rPr lang="en-US" sz="1800" dirty="0"/>
              <a:t>Junit tests with Spring annotations run much slower</a:t>
            </a:r>
          </a:p>
          <a:p>
            <a:pPr lvl="1"/>
            <a:r>
              <a:rPr lang="en-US" sz="1800" dirty="0"/>
              <a:t>	Spring Boot will set up a whole Spring Boot application context, just to test one class</a:t>
            </a:r>
          </a:p>
          <a:p>
            <a:pPr lvl="1"/>
            <a:r>
              <a:rPr lang="en-US" sz="1800" dirty="0"/>
              <a:t>	As the application gets bigger, with more and more managed objects, the testing will take longer</a:t>
            </a:r>
            <a:endParaRPr lang="ro-RO" sz="1800" dirty="0"/>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79470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41118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 Behavior driven development</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20295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90345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8</a:t>
            </a:fld>
            <a:endParaRPr lang="en-US"/>
          </a:p>
        </p:txBody>
      </p:sp>
    </p:spTree>
    <p:extLst>
      <p:ext uri="{BB962C8B-B14F-4D97-AF65-F5344CB8AC3E}">
        <p14:creationId xmlns:p14="http://schemas.microsoft.com/office/powerpoint/2010/main" val="395992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75012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107111" y="2451217"/>
            <a:ext cx="8889404" cy="2751086"/>
          </a:xfrm>
        </p:spPr>
        <p:txBody>
          <a:bodyPr>
            <a:normAutofit/>
          </a:bodyPr>
          <a:lstStyle/>
          <a:p>
            <a:pPr algn="r"/>
            <a:r>
              <a:rPr lang="en-US" dirty="0"/>
              <a:t>Tests in Java &amp; Spring Boot</a:t>
            </a:r>
          </a:p>
        </p:txBody>
      </p:sp>
    </p:spTree>
    <p:extLst>
      <p:ext uri="{BB962C8B-B14F-4D97-AF65-F5344CB8AC3E}">
        <p14:creationId xmlns:p14="http://schemas.microsoft.com/office/powerpoint/2010/main" val="412428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686834" y="1153572"/>
            <a:ext cx="3200400" cy="4461163"/>
          </a:xfrm>
          <a:prstGeom prst="ellipse">
            <a:avLst/>
          </a:prstGeom>
        </p:spPr>
        <p:txBody>
          <a:bodyPr>
            <a:normAutofit/>
          </a:bodyPr>
          <a:lstStyle/>
          <a:p>
            <a:r>
              <a:rPr lang="en-US" dirty="0">
                <a:solidFill>
                  <a:srgbClr val="FFFFFF"/>
                </a:solidFill>
              </a:rPr>
              <a:t>What we need?</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dirty="0">
                <a:sym typeface="Wingdings" panose="05000000000000000000" pitchFamily="2" charset="2"/>
              </a:rPr>
              <a:t>Spring Boot dependencies for testing </a:t>
            </a:r>
          </a:p>
          <a:p>
            <a:r>
              <a:rPr lang="en-US" dirty="0">
                <a:sym typeface="Wingdings" panose="05000000000000000000" pitchFamily="2" charset="2"/>
              </a:rPr>
              <a:t>By default, start.spring.io creates a Spring Boot project with the starter test dependency</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sym typeface="Wingdings" panose="05000000000000000000" pitchFamily="2" charset="2"/>
              </a:rPr>
              <a:t>This several test libraries</a:t>
            </a:r>
          </a:p>
          <a:p>
            <a:pPr lvl="1"/>
            <a:r>
              <a:rPr lang="en-US" dirty="0">
                <a:sym typeface="Wingdings" panose="05000000000000000000" pitchFamily="2" charset="2"/>
              </a:rPr>
              <a:t>Junit</a:t>
            </a:r>
          </a:p>
          <a:p>
            <a:pPr lvl="1"/>
            <a:r>
              <a:rPr lang="en-US" dirty="0">
                <a:sym typeface="Wingdings" panose="05000000000000000000" pitchFamily="2" charset="2"/>
              </a:rPr>
              <a:t>Mockito</a:t>
            </a:r>
          </a:p>
          <a:p>
            <a:pPr lvl="1"/>
            <a:r>
              <a:rPr lang="en-US" dirty="0">
                <a:sym typeface="Wingdings" panose="05000000000000000000" pitchFamily="2" charset="2"/>
              </a:rPr>
              <a:t>Spring Test &amp; Spring Boot Test – Utilities and integration test support for Spring Boot applications </a:t>
            </a:r>
          </a:p>
          <a:p>
            <a:pPr lvl="1"/>
            <a:r>
              <a:rPr lang="en-US" dirty="0">
                <a:sym typeface="Wingdings" panose="05000000000000000000" pitchFamily="2" charset="2"/>
              </a:rPr>
              <a:t>…. and more</a:t>
            </a:r>
          </a:p>
        </p:txBody>
      </p:sp>
      <p:pic>
        <p:nvPicPr>
          <p:cNvPr id="8" name="Picture 7">
            <a:extLst>
              <a:ext uri="{FF2B5EF4-FFF2-40B4-BE49-F238E27FC236}">
                <a16:creationId xmlns:a16="http://schemas.microsoft.com/office/drawing/2014/main" id="{16D1AF1E-056F-A2AF-3C77-CEF13641D389}"/>
              </a:ext>
            </a:extLst>
          </p:cNvPr>
          <p:cNvPicPr>
            <a:picLocks noChangeAspect="1"/>
          </p:cNvPicPr>
          <p:nvPr/>
        </p:nvPicPr>
        <p:blipFill>
          <a:blip r:embed="rId3"/>
          <a:stretch>
            <a:fillRect/>
          </a:stretch>
        </p:blipFill>
        <p:spPr>
          <a:xfrm>
            <a:off x="4727487" y="2136391"/>
            <a:ext cx="5478050" cy="1299362"/>
          </a:xfrm>
          <a:prstGeom prst="rect">
            <a:avLst/>
          </a:prstGeom>
        </p:spPr>
      </p:pic>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2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8D0BA03-FD5F-7A37-1C8A-3A57D82AFE5A}"/>
              </a:ext>
            </a:extLst>
          </p:cNvPr>
          <p:cNvPicPr>
            <a:picLocks noChangeAspect="1"/>
          </p:cNvPicPr>
          <p:nvPr/>
        </p:nvPicPr>
        <p:blipFill>
          <a:blip r:embed="rId3"/>
          <a:stretch>
            <a:fillRect/>
          </a:stretch>
        </p:blipFill>
        <p:spPr>
          <a:xfrm>
            <a:off x="962163" y="1003823"/>
            <a:ext cx="2794596" cy="1698125"/>
          </a:xfrm>
          <a:prstGeom prst="rect">
            <a:avLst/>
          </a:prstGeom>
        </p:spPr>
      </p:pic>
      <p:pic>
        <p:nvPicPr>
          <p:cNvPr id="9" name="Picture 8" descr="Text&#10;&#10;Description automatically generated">
            <a:extLst>
              <a:ext uri="{FF2B5EF4-FFF2-40B4-BE49-F238E27FC236}">
                <a16:creationId xmlns:a16="http://schemas.microsoft.com/office/drawing/2014/main" id="{6A201130-F091-B5E0-09F4-4086D69D2A3E}"/>
              </a:ext>
            </a:extLst>
          </p:cNvPr>
          <p:cNvPicPr>
            <a:picLocks noChangeAspect="1"/>
          </p:cNvPicPr>
          <p:nvPr/>
        </p:nvPicPr>
        <p:blipFill>
          <a:blip r:embed="rId4"/>
          <a:stretch>
            <a:fillRect/>
          </a:stretch>
        </p:blipFill>
        <p:spPr>
          <a:xfrm>
            <a:off x="5799940" y="3899144"/>
            <a:ext cx="2908932" cy="191345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2FFEA69-407C-2444-3160-C34F0965658B}"/>
              </a:ext>
            </a:extLst>
          </p:cNvPr>
          <p:cNvPicPr>
            <a:picLocks noChangeAspect="1"/>
          </p:cNvPicPr>
          <p:nvPr/>
        </p:nvPicPr>
        <p:blipFill>
          <a:blip r:embed="rId5"/>
          <a:stretch>
            <a:fillRect/>
          </a:stretch>
        </p:blipFill>
        <p:spPr>
          <a:xfrm>
            <a:off x="1051353" y="3191301"/>
            <a:ext cx="3635528" cy="2529336"/>
          </a:xfrm>
          <a:prstGeom prst="rect">
            <a:avLst/>
          </a:prstGeom>
        </p:spPr>
      </p:pic>
      <p:sp>
        <p:nvSpPr>
          <p:cNvPr id="18" name="Speech Bubble: Rectangle 17">
            <a:extLst>
              <a:ext uri="{FF2B5EF4-FFF2-40B4-BE49-F238E27FC236}">
                <a16:creationId xmlns:a16="http://schemas.microsoft.com/office/drawing/2014/main" id="{B6DD2A5B-752D-A898-44E7-B57233340C05}"/>
              </a:ext>
            </a:extLst>
          </p:cNvPr>
          <p:cNvSpPr/>
          <p:nvPr/>
        </p:nvSpPr>
        <p:spPr>
          <a:xfrm>
            <a:off x="3933987" y="1003823"/>
            <a:ext cx="2852883" cy="1059806"/>
          </a:xfrm>
          <a:prstGeom prst="wedgeRectCallout">
            <a:avLst>
              <a:gd name="adj1" fmla="val -59107"/>
              <a:gd name="adj2" fmla="val 85056"/>
            </a:avLst>
          </a:prstGeom>
        </p:spPr>
        <p:style>
          <a:lnRef idx="0">
            <a:schemeClr val="accent4"/>
          </a:lnRef>
          <a:fillRef idx="3">
            <a:schemeClr val="accent4"/>
          </a:fillRef>
          <a:effectRef idx="3">
            <a:schemeClr val="accent4"/>
          </a:effectRef>
          <a:fontRef idx="minor">
            <a:schemeClr val="lt1"/>
          </a:fontRef>
        </p:style>
        <p:txBody>
          <a:bodyPr rtlCol="0" anchor="ctr"/>
          <a:lstStyle/>
          <a:p>
            <a:pPr marL="281178" indent="-281178" defTabSz="749808">
              <a:spcAft>
                <a:spcPts val="600"/>
              </a:spcAft>
              <a:buAutoNum type="arabicPeriod"/>
            </a:pPr>
            <a:r>
              <a:rPr lang="en-US" sz="1476" kern="1200" dirty="0">
                <a:solidFill>
                  <a:schemeClr val="tx1"/>
                </a:solidFill>
                <a:latin typeface="+mn-lt"/>
                <a:ea typeface="+mn-ea"/>
                <a:cs typeface="+mn-cs"/>
              </a:rPr>
              <a:t>Right-click on the class name and select Generate…</a:t>
            </a:r>
          </a:p>
          <a:p>
            <a:pPr marL="281178" indent="-281178" defTabSz="749808">
              <a:spcAft>
                <a:spcPts val="600"/>
              </a:spcAft>
              <a:buAutoNum type="arabicPeriod"/>
            </a:pPr>
            <a:endParaRPr lang="en-US" sz="1476" kern="1200" dirty="0">
              <a:solidFill>
                <a:schemeClr val="tx1"/>
              </a:solidFill>
              <a:latin typeface="+mn-lt"/>
              <a:ea typeface="+mn-ea"/>
              <a:cs typeface="+mn-cs"/>
            </a:endParaRPr>
          </a:p>
          <a:p>
            <a:pPr marL="281178" indent="-281178" defTabSz="749808">
              <a:spcAft>
                <a:spcPts val="600"/>
              </a:spcAft>
              <a:buAutoNum type="arabicPeriod"/>
            </a:pPr>
            <a:r>
              <a:rPr lang="en-US" sz="1476" kern="1200" dirty="0">
                <a:solidFill>
                  <a:schemeClr val="tx1"/>
                </a:solidFill>
                <a:latin typeface="+mn-lt"/>
                <a:ea typeface="+mn-ea"/>
                <a:cs typeface="+mn-cs"/>
              </a:rPr>
              <a:t>Click Test...</a:t>
            </a:r>
            <a:endParaRPr lang="en-US" dirty="0">
              <a:solidFill>
                <a:schemeClr val="tx1"/>
              </a:solidFill>
            </a:endParaRPr>
          </a:p>
        </p:txBody>
      </p:sp>
      <p:sp>
        <p:nvSpPr>
          <p:cNvPr id="19" name="Speech Bubble: Rectangle 18">
            <a:extLst>
              <a:ext uri="{FF2B5EF4-FFF2-40B4-BE49-F238E27FC236}">
                <a16:creationId xmlns:a16="http://schemas.microsoft.com/office/drawing/2014/main" id="{B024567D-C93B-C4E2-3212-03399671588D}"/>
              </a:ext>
            </a:extLst>
          </p:cNvPr>
          <p:cNvSpPr/>
          <p:nvPr/>
        </p:nvSpPr>
        <p:spPr>
          <a:xfrm>
            <a:off x="4968645" y="2382859"/>
            <a:ext cx="2192973" cy="713575"/>
          </a:xfrm>
          <a:prstGeom prst="wedgeRectCallout">
            <a:avLst>
              <a:gd name="adj1" fmla="val -66225"/>
              <a:gd name="adj2" fmla="val 116962"/>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defTabSz="749808">
              <a:spcAft>
                <a:spcPts val="600"/>
              </a:spcAft>
              <a:buFont typeface="+mj-lt"/>
              <a:buAutoNum type="arabicPeriod" startAt="3"/>
            </a:pPr>
            <a:r>
              <a:rPr lang="en-US" sz="1476" kern="1200" dirty="0">
                <a:solidFill>
                  <a:schemeClr val="tx1"/>
                </a:solidFill>
                <a:latin typeface="+mn-lt"/>
                <a:ea typeface="+mn-ea"/>
                <a:cs typeface="+mn-cs"/>
              </a:rPr>
              <a:t>Complete the dialog box and click OK</a:t>
            </a:r>
            <a:endParaRPr lang="ro-RO" dirty="0">
              <a:solidFill>
                <a:schemeClr val="tx1"/>
              </a:solidFill>
            </a:endParaRPr>
          </a:p>
        </p:txBody>
      </p:sp>
      <p:sp>
        <p:nvSpPr>
          <p:cNvPr id="20" name="Speech Bubble: Rectangle 19">
            <a:extLst>
              <a:ext uri="{FF2B5EF4-FFF2-40B4-BE49-F238E27FC236}">
                <a16:creationId xmlns:a16="http://schemas.microsoft.com/office/drawing/2014/main" id="{5A6A11E2-893E-54CF-D9AE-84C10AE59E56}"/>
              </a:ext>
            </a:extLst>
          </p:cNvPr>
          <p:cNvSpPr/>
          <p:nvPr/>
        </p:nvSpPr>
        <p:spPr>
          <a:xfrm>
            <a:off x="8231715" y="2109794"/>
            <a:ext cx="2908932" cy="1698124"/>
          </a:xfrm>
          <a:prstGeom prst="wedgeRectCallout">
            <a:avLst>
              <a:gd name="adj1" fmla="val -49961"/>
              <a:gd name="adj2" fmla="val 126318"/>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a:buFont typeface="+mj-lt"/>
              <a:buAutoNum type="arabicPeriod" startAt="4"/>
            </a:pPr>
            <a:r>
              <a:rPr lang="en-US" dirty="0">
                <a:solidFill>
                  <a:schemeClr val="tx1"/>
                </a:solidFill>
              </a:rPr>
              <a:t>This will generate a test class in the project’s test folder</a:t>
            </a:r>
          </a:p>
          <a:p>
            <a:pPr marL="342900" indent="-342900">
              <a:buFont typeface="+mj-lt"/>
              <a:buAutoNum type="arabicPeriod" startAt="4"/>
            </a:pPr>
            <a:endParaRPr lang="en-US" dirty="0">
              <a:solidFill>
                <a:schemeClr val="tx1"/>
              </a:solidFill>
            </a:endParaRPr>
          </a:p>
          <a:p>
            <a:pPr marL="342900" indent="-342900">
              <a:buFont typeface="+mj-lt"/>
              <a:buAutoNum type="arabicPeriod" startAt="4"/>
            </a:pPr>
            <a:r>
              <a:rPr lang="en-US" dirty="0">
                <a:solidFill>
                  <a:schemeClr val="tx1"/>
                </a:solidFill>
              </a:rPr>
              <a:t>Write JUnit tests in this class</a:t>
            </a:r>
            <a:endParaRPr lang="ro-RO" dirty="0">
              <a:solidFill>
                <a:schemeClr val="tx1"/>
              </a:solidFill>
            </a:endParaRPr>
          </a:p>
        </p:txBody>
      </p:sp>
    </p:spTree>
    <p:extLst>
      <p:ext uri="{BB962C8B-B14F-4D97-AF65-F5344CB8AC3E}">
        <p14:creationId xmlns:p14="http://schemas.microsoft.com/office/powerpoint/2010/main" val="19969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Best practices</a:t>
            </a:r>
            <a:endParaRPr lang="ro-RO" sz="5400" dirty="0">
              <a:solidFill>
                <a:srgbClr val="FFFFFF"/>
              </a:solidFill>
            </a:endParaRPr>
          </a:p>
        </p:txBody>
      </p:sp>
      <p:sp>
        <p:nvSpPr>
          <p:cNvPr id="11" name="Content Placeholder 10">
            <a:extLst>
              <a:ext uri="{FF2B5EF4-FFF2-40B4-BE49-F238E27FC236}">
                <a16:creationId xmlns:a16="http://schemas.microsoft.com/office/drawing/2014/main" id="{112D8A41-B944-6C6C-1E0A-189B722607CD}"/>
              </a:ext>
            </a:extLst>
          </p:cNvPr>
          <p:cNvSpPr>
            <a:spLocks noGrp="1"/>
          </p:cNvSpPr>
          <p:nvPr>
            <p:ph idx="1"/>
          </p:nvPr>
        </p:nvSpPr>
        <p:spPr>
          <a:xfrm>
            <a:off x="838200" y="2347413"/>
            <a:ext cx="10515600" cy="3829549"/>
          </a:xfrm>
        </p:spPr>
        <p:txBody>
          <a:bodyPr>
            <a:normAutofit fontScale="92500"/>
          </a:bodyPr>
          <a:lstStyle/>
          <a:p>
            <a:r>
              <a:rPr lang="en-US" sz="2200" dirty="0"/>
              <a:t>Test small units of code</a:t>
            </a:r>
          </a:p>
          <a:p>
            <a:r>
              <a:rPr lang="en-US" sz="2200" dirty="0"/>
              <a:t>Use Mocks &amp; Stubs</a:t>
            </a:r>
          </a:p>
          <a:p>
            <a:r>
              <a:rPr lang="en-US" sz="2200" dirty="0"/>
              <a:t>Use Test Coverage Tools (</a:t>
            </a:r>
            <a:r>
              <a:rPr lang="en-US" sz="2200" dirty="0" err="1"/>
              <a:t>Intelij</a:t>
            </a:r>
            <a:r>
              <a:rPr lang="en-US" sz="2200" dirty="0"/>
              <a:t>, </a:t>
            </a:r>
            <a:r>
              <a:rPr lang="en-US" sz="2200" dirty="0" err="1"/>
              <a:t>Jacoco</a:t>
            </a:r>
            <a:r>
              <a:rPr lang="en-US" sz="2200" dirty="0"/>
              <a:t>) ( &gt;80% )</a:t>
            </a:r>
          </a:p>
          <a:p>
            <a:r>
              <a:rPr lang="en-US" sz="2200" dirty="0"/>
              <a:t>Test Edge Cases</a:t>
            </a:r>
          </a:p>
          <a:p>
            <a:r>
              <a:rPr lang="en-US" sz="2200" dirty="0"/>
              <a:t>Use meaningful test names (</a:t>
            </a:r>
            <a:r>
              <a:rPr lang="en-US" sz="1600" b="1" i="1" dirty="0" err="1">
                <a:solidFill>
                  <a:srgbClr val="292929"/>
                </a:solidFill>
                <a:effectLst/>
                <a:latin typeface="source-serif-pro"/>
              </a:rPr>
              <a:t>MethodName_WhenStateUnderTest_ThenExpectedBehavior</a:t>
            </a:r>
            <a:r>
              <a:rPr lang="en-US" sz="1600" b="1" i="1" dirty="0">
                <a:solidFill>
                  <a:srgbClr val="292929"/>
                </a:solidFill>
                <a:effectLst/>
                <a:latin typeface="source-serif-pro"/>
              </a:rPr>
              <a:t>, </a:t>
            </a:r>
            <a:r>
              <a:rPr lang="en-US" sz="1600" b="1" i="1" dirty="0" err="1">
                <a:solidFill>
                  <a:srgbClr val="292929"/>
                </a:solidFill>
                <a:effectLst/>
                <a:latin typeface="source-serif-pro"/>
              </a:rPr>
              <a:t>testFeatureBeingTested</a:t>
            </a:r>
            <a:r>
              <a:rPr lang="en-US" sz="2200" dirty="0"/>
              <a:t>)</a:t>
            </a:r>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a:t>
            </a:r>
            <a:r>
              <a:rPr lang="en-US" sz="1800" dirty="0"/>
              <a:t>)</a:t>
            </a:r>
          </a:p>
          <a:p>
            <a:r>
              <a:rPr lang="en-US" sz="2000" dirty="0"/>
              <a:t>Don't test multiple scenarios in one test</a:t>
            </a:r>
          </a:p>
          <a:p>
            <a:r>
              <a:rPr lang="en-US" sz="2200" dirty="0"/>
              <a:t>Don’t use Spring for unit tests, if possible </a:t>
            </a:r>
          </a:p>
          <a:p>
            <a:pPr lvl="1"/>
            <a:r>
              <a:rPr lang="en-US" sz="1800" dirty="0"/>
              <a:t>Junit (without Spring) tests run very quickly</a:t>
            </a:r>
          </a:p>
          <a:p>
            <a:pPr lvl="1"/>
            <a:r>
              <a:rPr lang="en-US" sz="1800" dirty="0"/>
              <a:t>Junit tests with Spring annotations run much slower</a:t>
            </a:r>
            <a:endParaRPr lang="ro-RO" sz="1800" dirty="0"/>
          </a:p>
        </p:txBody>
      </p:sp>
    </p:spTree>
    <p:extLst>
      <p:ext uri="{BB962C8B-B14F-4D97-AF65-F5344CB8AC3E}">
        <p14:creationId xmlns:p14="http://schemas.microsoft.com/office/powerpoint/2010/main" val="25873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a:solidFill>
                  <a:srgbClr val="FFFFFF"/>
                </a:solidFill>
              </a:rPr>
              <a:t>JUnit Annotations</a:t>
            </a:r>
            <a:endParaRPr lang="ro-RO" b="1">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@ExtendWith</a:t>
            </a:r>
            <a:endParaRPr lang="ro-RO" b="1" dirty="0">
              <a:latin typeface="Droid Sans Mono"/>
            </a:endParaRPr>
          </a:p>
          <a:p>
            <a:r>
              <a:rPr lang="en-US" b="1" i="0" dirty="0">
                <a:effectLst/>
                <a:latin typeface="Droid Sans Mono"/>
              </a:rPr>
              <a:t>@Test</a:t>
            </a:r>
          </a:p>
          <a:p>
            <a:r>
              <a:rPr lang="en-US" b="1" i="0" dirty="0">
                <a:effectLst/>
                <a:latin typeface="Droid Sans Mono"/>
              </a:rPr>
              <a:t>@ParameterizedTest/@ValueSource</a:t>
            </a:r>
          </a:p>
          <a:p>
            <a:r>
              <a:rPr lang="en-US" b="1" dirty="0">
                <a:latin typeface="Droid Sans Mono"/>
              </a:rPr>
              <a:t>@RepeatedTest</a:t>
            </a:r>
          </a:p>
          <a:p>
            <a:r>
              <a:rPr lang="en-US" b="1" dirty="0">
                <a:latin typeface="Droid Sans Mono"/>
              </a:rPr>
              <a:t>@DisplayName</a:t>
            </a:r>
          </a:p>
          <a:p>
            <a:r>
              <a:rPr lang="en-US" b="1" dirty="0">
                <a:latin typeface="Droid Sans Mono"/>
              </a:rPr>
              <a:t>@BeforeEach/@AfterEach</a:t>
            </a:r>
          </a:p>
          <a:p>
            <a:r>
              <a:rPr lang="en-US" b="1" dirty="0">
                <a:latin typeface="Droid Sans Mono"/>
              </a:rPr>
              <a:t>@BeforeAll/@AfterAll</a:t>
            </a:r>
          </a:p>
          <a:p>
            <a:r>
              <a:rPr lang="en-US" b="1" dirty="0">
                <a:latin typeface="Droid Sans Mono"/>
              </a:rPr>
              <a:t>@Tag</a:t>
            </a:r>
          </a:p>
          <a:p>
            <a:r>
              <a:rPr lang="en-US" b="1" dirty="0">
                <a:latin typeface="Droid Sans Mono"/>
              </a:rPr>
              <a:t>@Disabled</a:t>
            </a:r>
          </a:p>
          <a:p>
            <a:r>
              <a:rPr lang="en-US" b="1" dirty="0">
                <a:latin typeface="Droid Sans Mono"/>
              </a:rPr>
              <a:t>@Timeout</a:t>
            </a:r>
          </a:p>
        </p:txBody>
      </p:sp>
    </p:spTree>
    <p:extLst>
      <p:ext uri="{BB962C8B-B14F-4D97-AF65-F5344CB8AC3E}">
        <p14:creationId xmlns:p14="http://schemas.microsoft.com/office/powerpoint/2010/main" val="278404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591344"/>
            <a:ext cx="3200400" cy="5585619"/>
          </a:xfrm>
        </p:spPr>
        <p:txBody>
          <a:bodyPr>
            <a:normAutofit/>
          </a:bodyPr>
          <a:lstStyle/>
          <a:p>
            <a:r>
              <a:rPr lang="en-US" b="1" dirty="0">
                <a:solidFill>
                  <a:srgbClr val="FFFFFF"/>
                </a:solidFill>
              </a:rPr>
              <a:t>Mockito</a:t>
            </a:r>
            <a:endParaRPr lang="ro-RO" b="1" dirty="0">
              <a:solidFill>
                <a:srgbClr val="FFFFFF"/>
              </a:solidFill>
            </a:endParaRPr>
          </a:p>
        </p:txBody>
      </p:sp>
      <p:sp>
        <p:nvSpPr>
          <p:cNvPr id="35"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5"/>
            <a:ext cx="6906491" cy="6161996"/>
          </a:xfrm>
        </p:spPr>
        <p:txBody>
          <a:bodyPr anchor="ctr">
            <a:normAutofit fontScale="92500" lnSpcReduction="10000"/>
          </a:bodyPr>
          <a:lstStyle/>
          <a:p>
            <a:r>
              <a:rPr lang="en-US" b="1" dirty="0">
                <a:latin typeface="Droid Sans Mono"/>
              </a:rPr>
              <a:t>@Mock</a:t>
            </a:r>
          </a:p>
          <a:p>
            <a:r>
              <a:rPr lang="en-US" b="1" i="0" dirty="0">
                <a:effectLst/>
                <a:latin typeface="Droid Sans Mono"/>
              </a:rPr>
              <a:t>@InjectMocks</a:t>
            </a:r>
          </a:p>
          <a:p>
            <a:r>
              <a:rPr lang="ro-RO" b="1" dirty="0">
                <a:latin typeface="Droid Sans Mono"/>
              </a:rPr>
              <a:t>@Capto</a:t>
            </a:r>
            <a:r>
              <a:rPr lang="en-US" b="1" dirty="0">
                <a:latin typeface="Droid Sans Mono"/>
              </a:rPr>
              <a:t>r</a:t>
            </a:r>
          </a:p>
          <a:p>
            <a:r>
              <a:rPr lang="ro-RO" b="1" dirty="0">
                <a:latin typeface="Droid Sans Mono"/>
              </a:rPr>
              <a:t>@Spy</a:t>
            </a:r>
            <a:endParaRPr lang="en-US" b="1" dirty="0">
              <a:latin typeface="Droid Sans Mono"/>
            </a:endParaRPr>
          </a:p>
          <a:p>
            <a:endParaRPr lang="en-US" b="1" dirty="0">
              <a:latin typeface="Droid Sans Mono"/>
            </a:endParaRPr>
          </a:p>
          <a:p>
            <a:r>
              <a:rPr lang="en-US" b="1" dirty="0">
                <a:latin typeface="Droid Sans Mono"/>
              </a:rPr>
              <a:t>verify()</a:t>
            </a:r>
          </a:p>
          <a:p>
            <a:r>
              <a:rPr lang="en-US" b="1" dirty="0">
                <a:latin typeface="Droid Sans Mono"/>
              </a:rPr>
              <a:t>when()</a:t>
            </a:r>
          </a:p>
          <a:p>
            <a:r>
              <a:rPr lang="en-US" b="1" dirty="0">
                <a:latin typeface="Droid Sans Mono"/>
              </a:rPr>
              <a:t>times(), never()</a:t>
            </a:r>
          </a:p>
          <a:p>
            <a:endParaRPr lang="en-US" b="1" dirty="0">
              <a:latin typeface="Droid Sans Mono"/>
            </a:endParaRPr>
          </a:p>
          <a:p>
            <a:pPr marL="0" indent="0">
              <a:buNone/>
            </a:pPr>
            <a:r>
              <a:rPr lang="en-US" b="1" i="0" dirty="0" err="1">
                <a:solidFill>
                  <a:srgbClr val="000000"/>
                </a:solidFill>
                <a:effectLst/>
                <a:latin typeface="Raleway" panose="020B0604020202020204" pitchFamily="2" charset="0"/>
              </a:rPr>
              <a:t>BDDMockito</a:t>
            </a:r>
            <a:r>
              <a:rPr lang="en-US" b="1" i="0" dirty="0">
                <a:solidFill>
                  <a:srgbClr val="000000"/>
                </a:solidFill>
                <a:effectLst/>
                <a:latin typeface="Raleway" panose="020B0604020202020204" pitchFamily="2" charset="0"/>
              </a:rPr>
              <a:t> vs Mockito</a:t>
            </a:r>
          </a:p>
          <a:p>
            <a:r>
              <a:rPr lang="en-US" b="1" dirty="0">
                <a:solidFill>
                  <a:srgbClr val="000000"/>
                </a:solidFill>
                <a:latin typeface="Raleway" panose="020B0604020202020204" pitchFamily="2" charset="0"/>
              </a:rPr>
              <a:t>g</a:t>
            </a:r>
            <a:r>
              <a:rPr lang="en-US" b="1" i="0" dirty="0">
                <a:solidFill>
                  <a:srgbClr val="000000"/>
                </a:solidFill>
                <a:effectLst/>
                <a:latin typeface="Raleway" panose="020B0604020202020204" pitchFamily="2" charset="0"/>
              </a:rPr>
              <a:t>iven(…).</a:t>
            </a:r>
            <a:r>
              <a:rPr lang="en-US" b="1" i="0" dirty="0" err="1">
                <a:solidFill>
                  <a:srgbClr val="000000"/>
                </a:solidFill>
                <a:effectLst/>
                <a:latin typeface="Raleway" panose="020B0604020202020204" pitchFamily="2" charset="0"/>
              </a:rPr>
              <a:t>willReturn</a:t>
            </a:r>
            <a:r>
              <a:rPr lang="en-US" b="1" i="0" dirty="0">
                <a:solidFill>
                  <a:srgbClr val="000000"/>
                </a:solidFill>
                <a:effectLst/>
                <a:latin typeface="Raleway" panose="020B0604020202020204" pitchFamily="2" charset="0"/>
              </a:rPr>
              <a:t>(…)  when().</a:t>
            </a:r>
            <a:r>
              <a:rPr lang="en-US" b="1" i="0" dirty="0" err="1">
                <a:solidFill>
                  <a:srgbClr val="000000"/>
                </a:solidFill>
                <a:effectLst/>
                <a:latin typeface="Raleway" panose="020B0604020202020204" pitchFamily="2" charset="0"/>
              </a:rPr>
              <a:t>thenReturn</a:t>
            </a:r>
            <a:r>
              <a:rPr lang="en-US" b="1" i="0" dirty="0">
                <a:solidFill>
                  <a:srgbClr val="000000"/>
                </a:solidFill>
                <a:effectLst/>
                <a:latin typeface="Raleway" panose="020B0604020202020204" pitchFamily="2" charset="0"/>
              </a:rPr>
              <a:t>()</a:t>
            </a:r>
          </a:p>
          <a:p>
            <a:r>
              <a:rPr lang="en-US" b="1" dirty="0">
                <a:solidFill>
                  <a:srgbClr val="000000"/>
                </a:solidFill>
                <a:latin typeface="Raleway" panose="020B0604020202020204" pitchFamily="2" charset="0"/>
              </a:rPr>
              <a:t>t</a:t>
            </a:r>
            <a:r>
              <a:rPr lang="en-US" b="1" i="0" dirty="0">
                <a:solidFill>
                  <a:srgbClr val="000000"/>
                </a:solidFill>
                <a:effectLst/>
                <a:latin typeface="Raleway" panose="020B0604020202020204" pitchFamily="2" charset="0"/>
              </a:rPr>
              <a:t>hen(…).should().insert(..) verify(….).insert(…)</a:t>
            </a:r>
          </a:p>
          <a:p>
            <a:pPr marL="0" indent="0">
              <a:buNone/>
            </a:pPr>
            <a:endParaRPr lang="en-US" b="1" i="0" dirty="0">
              <a:solidFill>
                <a:srgbClr val="000000"/>
              </a:solidFill>
              <a:effectLst/>
              <a:latin typeface="Raleway" panose="020B0604020202020204" pitchFamily="2" charset="0"/>
            </a:endParaRPr>
          </a:p>
          <a:p>
            <a:pPr marL="0" indent="0">
              <a:buNone/>
            </a:pPr>
            <a:endParaRPr lang="ro-RO" b="1" dirty="0">
              <a:latin typeface="Droid Sans Mono"/>
            </a:endParaRPr>
          </a:p>
        </p:txBody>
      </p:sp>
    </p:spTree>
    <p:extLst>
      <p:ext uri="{BB962C8B-B14F-4D97-AF65-F5344CB8AC3E}">
        <p14:creationId xmlns:p14="http://schemas.microsoft.com/office/powerpoint/2010/main" val="5462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sz="2800" dirty="0">
                <a:solidFill>
                  <a:srgbClr val="FFFFFF"/>
                </a:solidFill>
              </a:rPr>
              <a:t>Mockito</a:t>
            </a:r>
            <a:br>
              <a:rPr lang="en-US" sz="2800" dirty="0">
                <a:solidFill>
                  <a:srgbClr val="FFFFFF"/>
                </a:solidFill>
              </a:rPr>
            </a:br>
            <a:r>
              <a:rPr lang="en-US" sz="2800" dirty="0" err="1">
                <a:solidFill>
                  <a:srgbClr val="FFFFFF"/>
                </a:solidFill>
              </a:rPr>
              <a:t>ArgumentMatchers</a:t>
            </a:r>
            <a:br>
              <a:rPr lang="en-US" sz="2800" b="1" dirty="0">
                <a:solidFill>
                  <a:srgbClr val="FFFFFF"/>
                </a:solidFill>
              </a:rPr>
            </a:br>
            <a:endParaRPr lang="ro-RO" sz="2800"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any()</a:t>
            </a:r>
          </a:p>
          <a:p>
            <a:r>
              <a:rPr lang="en-US" b="1" dirty="0" err="1">
                <a:latin typeface="Droid Sans Mono"/>
              </a:rPr>
              <a:t>anyString</a:t>
            </a:r>
            <a:r>
              <a:rPr lang="en-US" b="1" dirty="0">
                <a:latin typeface="Droid Sans Mono"/>
              </a:rPr>
              <a:t>()</a:t>
            </a:r>
          </a:p>
          <a:p>
            <a:r>
              <a:rPr lang="en-US" b="1" dirty="0" err="1">
                <a:latin typeface="Droid Sans Mono"/>
              </a:rPr>
              <a:t>anyList</a:t>
            </a:r>
            <a:r>
              <a:rPr lang="en-US" b="1" dirty="0">
                <a:latin typeface="Droid Sans Mono"/>
              </a:rPr>
              <a:t>()</a:t>
            </a:r>
          </a:p>
          <a:p>
            <a:r>
              <a:rPr lang="en-US" b="1" dirty="0" err="1">
                <a:latin typeface="Droid Sans Mono"/>
              </a:rPr>
              <a:t>isNull</a:t>
            </a:r>
            <a:r>
              <a:rPr lang="en-US" b="1" dirty="0">
                <a:latin typeface="Droid Sans Mono"/>
              </a:rPr>
              <a:t>()</a:t>
            </a:r>
            <a:endParaRPr lang="ro-RO" b="1" dirty="0">
              <a:latin typeface="Droid Sans Mono"/>
            </a:endParaRPr>
          </a:p>
        </p:txBody>
      </p:sp>
    </p:spTree>
    <p:extLst>
      <p:ext uri="{BB962C8B-B14F-4D97-AF65-F5344CB8AC3E}">
        <p14:creationId xmlns:p14="http://schemas.microsoft.com/office/powerpoint/2010/main" val="21552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41246" y="673770"/>
            <a:ext cx="3644489" cy="2414488"/>
          </a:xfrm>
        </p:spPr>
        <p:txBody>
          <a:bodyPr anchor="t">
            <a:normAutofit/>
          </a:bodyPr>
          <a:lstStyle/>
          <a:p>
            <a:r>
              <a:rPr lang="en-US" sz="3400" dirty="0">
                <a:solidFill>
                  <a:srgbClr val="FFFFFF"/>
                </a:solidFill>
              </a:rPr>
              <a:t>JUnit</a:t>
            </a:r>
            <a:br>
              <a:rPr lang="en-US" sz="3400" dirty="0">
                <a:solidFill>
                  <a:srgbClr val="FFFFFF"/>
                </a:solidFill>
              </a:rPr>
            </a:br>
            <a:r>
              <a:rPr lang="en-US" sz="3400" dirty="0">
                <a:solidFill>
                  <a:srgbClr val="FFFFFF"/>
                </a:solidFill>
              </a:rPr>
              <a:t>Assertions</a:t>
            </a:r>
            <a:br>
              <a:rPr lang="en-US" sz="3400" b="1" dirty="0">
                <a:solidFill>
                  <a:srgbClr val="FFFFFF"/>
                </a:solidFill>
              </a:rPr>
            </a:br>
            <a:endParaRPr lang="ro-RO" sz="3400" b="1" dirty="0">
              <a:solidFill>
                <a:srgbClr val="FFFFFF"/>
              </a:solidFill>
            </a:endParaRPr>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095999" y="882315"/>
            <a:ext cx="5254754" cy="5294647"/>
          </a:xfrm>
        </p:spPr>
        <p:txBody>
          <a:bodyPr>
            <a:normAutofit/>
          </a:bodyPr>
          <a:lstStyle/>
          <a:p>
            <a:r>
              <a:rPr lang="en-US" sz="2200" b="1" dirty="0" err="1">
                <a:latin typeface="Droid Sans Mono"/>
              </a:rPr>
              <a:t>assertNotNull</a:t>
            </a:r>
            <a:r>
              <a:rPr lang="en-US" sz="2200" b="1" dirty="0">
                <a:latin typeface="Droid Sans Mono"/>
              </a:rPr>
              <a:t>()</a:t>
            </a:r>
          </a:p>
          <a:p>
            <a:r>
              <a:rPr lang="en-US" sz="2200" b="1" dirty="0" err="1">
                <a:latin typeface="Droid Sans Mono"/>
              </a:rPr>
              <a:t>assertEquals</a:t>
            </a:r>
            <a:r>
              <a:rPr lang="en-US" sz="2200" b="1" dirty="0">
                <a:latin typeface="Droid Sans Mono"/>
              </a:rPr>
              <a:t>()</a:t>
            </a:r>
          </a:p>
          <a:p>
            <a:r>
              <a:rPr lang="en-US" sz="2200" b="1" dirty="0" err="1">
                <a:latin typeface="Droid Sans Mono"/>
              </a:rPr>
              <a:t>assertTrue</a:t>
            </a:r>
            <a:r>
              <a:rPr lang="en-US" sz="2200" b="1" dirty="0">
                <a:latin typeface="Droid Sans Mono"/>
              </a:rPr>
              <a:t>()</a:t>
            </a:r>
          </a:p>
        </p:txBody>
      </p:sp>
    </p:spTree>
    <p:extLst>
      <p:ext uri="{BB962C8B-B14F-4D97-AF65-F5344CB8AC3E}">
        <p14:creationId xmlns:p14="http://schemas.microsoft.com/office/powerpoint/2010/main" val="28934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Spring Integration Tests</a:t>
            </a:r>
            <a:br>
              <a:rPr lang="en-US" b="1" dirty="0">
                <a:solidFill>
                  <a:srgbClr val="FFFFFF"/>
                </a:solidFill>
              </a:rPr>
            </a:br>
            <a:endParaRPr lang="ro-RO"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err="1">
                <a:latin typeface="Droid Sans Mono"/>
              </a:rPr>
              <a:t>ExtendWith</a:t>
            </a:r>
            <a:r>
              <a:rPr lang="en-US" b="1" dirty="0">
                <a:latin typeface="Droid Sans Mono"/>
              </a:rPr>
              <a:t>()</a:t>
            </a:r>
          </a:p>
          <a:p>
            <a:r>
              <a:rPr lang="en-US" b="1" dirty="0" err="1">
                <a:latin typeface="Droid Sans Mono"/>
              </a:rPr>
              <a:t>SpringBootTest</a:t>
            </a:r>
            <a:endParaRPr lang="en-US" b="1" dirty="0">
              <a:latin typeface="Droid Sans Mono"/>
            </a:endParaRPr>
          </a:p>
          <a:p>
            <a:r>
              <a:rPr lang="en-US" b="1" dirty="0" err="1">
                <a:latin typeface="Droid Sans Mono"/>
              </a:rPr>
              <a:t>AutoConfigureMockMvc</a:t>
            </a:r>
            <a:endParaRPr lang="en-US" b="1" dirty="0">
              <a:latin typeface="Droid Sans Mono"/>
            </a:endParaRPr>
          </a:p>
          <a:p>
            <a:r>
              <a:rPr lang="en-US" b="1" dirty="0" err="1">
                <a:latin typeface="Droid Sans Mono"/>
              </a:rPr>
              <a:t>SpyBean</a:t>
            </a:r>
            <a:endParaRPr lang="en-US" b="1" dirty="0">
              <a:latin typeface="Droid Sans Mono"/>
            </a:endParaRPr>
          </a:p>
          <a:p>
            <a:r>
              <a:rPr lang="en-US" b="1" dirty="0" err="1">
                <a:latin typeface="Droid Sans Mono"/>
              </a:rPr>
              <a:t>MockBean</a:t>
            </a:r>
            <a:endParaRPr lang="en-US" b="1" dirty="0">
              <a:latin typeface="Droid Sans Mono"/>
            </a:endParaRPr>
          </a:p>
        </p:txBody>
      </p:sp>
      <p:sp>
        <p:nvSpPr>
          <p:cNvPr id="2" name="Content Placeholder 2">
            <a:extLst>
              <a:ext uri="{FF2B5EF4-FFF2-40B4-BE49-F238E27FC236}">
                <a16:creationId xmlns:a16="http://schemas.microsoft.com/office/drawing/2014/main" id="{8D92D80C-23CD-39B8-6345-750AC615FB0A}"/>
              </a:ext>
            </a:extLst>
          </p:cNvPr>
          <p:cNvSpPr txBox="1">
            <a:spLocks/>
          </p:cNvSpPr>
          <p:nvPr/>
        </p:nvSpPr>
        <p:spPr>
          <a:xfrm>
            <a:off x="5144877" y="266510"/>
            <a:ext cx="4247823" cy="8290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Droid Sans Mono"/>
              </a:rPr>
              <a:t> BONUS  :D</a:t>
            </a:r>
          </a:p>
        </p:txBody>
      </p:sp>
    </p:spTree>
    <p:extLst>
      <p:ext uri="{BB962C8B-B14F-4D97-AF65-F5344CB8AC3E}">
        <p14:creationId xmlns:p14="http://schemas.microsoft.com/office/powerpoint/2010/main" val="319392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24235</TotalTime>
  <Words>720</Words>
  <Application>Microsoft Office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Droid Sans Mono</vt:lpstr>
      <vt:lpstr>Raleway</vt:lpstr>
      <vt:lpstr>sohne</vt:lpstr>
      <vt:lpstr>Söhne</vt:lpstr>
      <vt:lpstr>source-serif-pro</vt:lpstr>
      <vt:lpstr>Verdana</vt:lpstr>
      <vt:lpstr>Office Theme</vt:lpstr>
      <vt:lpstr>Tests in Java &amp; Spring Boot</vt:lpstr>
      <vt:lpstr>What we need?</vt:lpstr>
      <vt:lpstr>PowerPoint Presentation</vt:lpstr>
      <vt:lpstr>Best practices</vt:lpstr>
      <vt:lpstr>JUnit Annotations</vt:lpstr>
      <vt:lpstr>Mockito</vt:lpstr>
      <vt:lpstr>Mockito ArgumentMatchers </vt:lpstr>
      <vt:lpstr>JUnit Assertions </vt:lpstr>
      <vt:lpstr>Spring Integration Tests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cp:lastModifiedBy>
  <cp:revision>7</cp:revision>
  <dcterms:created xsi:type="dcterms:W3CDTF">2022-07-16T10:18:57Z</dcterms:created>
  <dcterms:modified xsi:type="dcterms:W3CDTF">2023-04-20T09:29:21Z</dcterms:modified>
</cp:coreProperties>
</file>