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63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3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1F2-C688-48CC-9E5E-30E7A12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3530D-9505-4A23-A7E9-47531843A49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u este disponibilă nicio descriere.">
            <a:extLst>
              <a:ext uri="{FF2B5EF4-FFF2-40B4-BE49-F238E27FC236}">
                <a16:creationId xmlns:a16="http://schemas.microsoft.com/office/drawing/2014/main" id="{6719416A-0EA4-4CA9-A46D-F5706986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654" y="-1158703"/>
            <a:ext cx="14700514" cy="90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722F-5915-421A-96B3-D0517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92375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the Conference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0011-B543-4BB8-8B11-B8C43D6567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3597579"/>
            <a:ext cx="12192000" cy="419379"/>
          </a:xfrm>
        </p:spPr>
        <p:txBody>
          <a:bodyPr/>
          <a:lstStyle/>
          <a:p>
            <a:r>
              <a:rPr lang="en-US" dirty="0"/>
              <a:t>Cringe Team</a:t>
            </a:r>
          </a:p>
        </p:txBody>
      </p:sp>
    </p:spTree>
    <p:extLst>
      <p:ext uri="{BB962C8B-B14F-4D97-AF65-F5344CB8AC3E}">
        <p14:creationId xmlns:p14="http://schemas.microsoft.com/office/powerpoint/2010/main" val="4213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89477"/>
            <a:ext cx="12192000" cy="7757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process of implementing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4249" name="Group 4248">
            <a:extLst>
              <a:ext uri="{FF2B5EF4-FFF2-40B4-BE49-F238E27FC236}">
                <a16:creationId xmlns:a16="http://schemas.microsoft.com/office/drawing/2014/main" id="{D0E5DB27-C44E-4CF0-B082-CB016768E4FC}"/>
              </a:ext>
            </a:extLst>
          </p:cNvPr>
          <p:cNvGrpSpPr/>
          <p:nvPr/>
        </p:nvGrpSpPr>
        <p:grpSpPr>
          <a:xfrm>
            <a:off x="5355682" y="2630490"/>
            <a:ext cx="337351" cy="337351"/>
            <a:chOff x="4319972" y="3176972"/>
            <a:chExt cx="504056" cy="504056"/>
          </a:xfrm>
        </p:grpSpPr>
        <p:sp>
          <p:nvSpPr>
            <p:cNvPr id="4250" name="Oval 4249">
              <a:extLst>
                <a:ext uri="{FF2B5EF4-FFF2-40B4-BE49-F238E27FC236}">
                  <a16:creationId xmlns:a16="http://schemas.microsoft.com/office/drawing/2014/main" id="{55F12168-4DD4-4DB3-BE23-9E257630F03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51" name="Oval 4250">
              <a:extLst>
                <a:ext uri="{FF2B5EF4-FFF2-40B4-BE49-F238E27FC236}">
                  <a16:creationId xmlns:a16="http://schemas.microsoft.com/office/drawing/2014/main" id="{F6C5F234-E7AE-4589-A81C-2EFF291EBC90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4252" name="Straight Connector 4251">
            <a:extLst>
              <a:ext uri="{FF2B5EF4-FFF2-40B4-BE49-F238E27FC236}">
                <a16:creationId xmlns:a16="http://schemas.microsoft.com/office/drawing/2014/main" id="{75995D60-D421-406C-B688-139FBFF47230}"/>
              </a:ext>
            </a:extLst>
          </p:cNvPr>
          <p:cNvCxnSpPr>
            <a:cxnSpLocks/>
          </p:cNvCxnSpPr>
          <p:nvPr/>
        </p:nvCxnSpPr>
        <p:spPr>
          <a:xfrm>
            <a:off x="950615" y="2797253"/>
            <a:ext cx="1030284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53" name="Group 4252">
            <a:extLst>
              <a:ext uri="{FF2B5EF4-FFF2-40B4-BE49-F238E27FC236}">
                <a16:creationId xmlns:a16="http://schemas.microsoft.com/office/drawing/2014/main" id="{8626EF3F-7589-4DE0-9458-9E6CB644DB43}"/>
              </a:ext>
            </a:extLst>
          </p:cNvPr>
          <p:cNvGrpSpPr/>
          <p:nvPr/>
        </p:nvGrpSpPr>
        <p:grpSpPr>
          <a:xfrm>
            <a:off x="2827080" y="2630490"/>
            <a:ext cx="337351" cy="337351"/>
            <a:chOff x="4319972" y="3176972"/>
            <a:chExt cx="504056" cy="504056"/>
          </a:xfrm>
        </p:grpSpPr>
        <p:sp>
          <p:nvSpPr>
            <p:cNvPr id="4254" name="Oval 4253">
              <a:extLst>
                <a:ext uri="{FF2B5EF4-FFF2-40B4-BE49-F238E27FC236}">
                  <a16:creationId xmlns:a16="http://schemas.microsoft.com/office/drawing/2014/main" id="{5B9D3AF3-F09B-411F-B956-74DF5EA13B05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55" name="Oval 4254">
              <a:extLst>
                <a:ext uri="{FF2B5EF4-FFF2-40B4-BE49-F238E27FC236}">
                  <a16:creationId xmlns:a16="http://schemas.microsoft.com/office/drawing/2014/main" id="{22E71F2F-3BBF-4715-AF6F-A57B8D97CDA1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56" name="Group 4255">
            <a:extLst>
              <a:ext uri="{FF2B5EF4-FFF2-40B4-BE49-F238E27FC236}">
                <a16:creationId xmlns:a16="http://schemas.microsoft.com/office/drawing/2014/main" id="{9543B4FD-C85C-4AB8-B1CE-D6DB8A8DAA70}"/>
              </a:ext>
            </a:extLst>
          </p:cNvPr>
          <p:cNvGrpSpPr/>
          <p:nvPr/>
        </p:nvGrpSpPr>
        <p:grpSpPr>
          <a:xfrm>
            <a:off x="4091381" y="2630490"/>
            <a:ext cx="337351" cy="337351"/>
            <a:chOff x="4319972" y="3176972"/>
            <a:chExt cx="504056" cy="504056"/>
          </a:xfrm>
        </p:grpSpPr>
        <p:sp>
          <p:nvSpPr>
            <p:cNvPr id="4257" name="Oval 4256">
              <a:extLst>
                <a:ext uri="{FF2B5EF4-FFF2-40B4-BE49-F238E27FC236}">
                  <a16:creationId xmlns:a16="http://schemas.microsoft.com/office/drawing/2014/main" id="{F13ABE4D-7204-4878-9603-A20011E3A1D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58" name="Oval 4257">
              <a:extLst>
                <a:ext uri="{FF2B5EF4-FFF2-40B4-BE49-F238E27FC236}">
                  <a16:creationId xmlns:a16="http://schemas.microsoft.com/office/drawing/2014/main" id="{DA223400-7B1A-4F5D-8C10-155A1C320B23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59" name="Group 4258">
            <a:extLst>
              <a:ext uri="{FF2B5EF4-FFF2-40B4-BE49-F238E27FC236}">
                <a16:creationId xmlns:a16="http://schemas.microsoft.com/office/drawing/2014/main" id="{3AD3B3E8-1F71-4646-891C-E74A2AF339AB}"/>
              </a:ext>
            </a:extLst>
          </p:cNvPr>
          <p:cNvGrpSpPr/>
          <p:nvPr/>
        </p:nvGrpSpPr>
        <p:grpSpPr>
          <a:xfrm>
            <a:off x="1551496" y="2627393"/>
            <a:ext cx="337351" cy="337351"/>
            <a:chOff x="4319972" y="3176972"/>
            <a:chExt cx="504056" cy="504056"/>
          </a:xfrm>
        </p:grpSpPr>
        <p:sp>
          <p:nvSpPr>
            <p:cNvPr id="4260" name="Oval 4259">
              <a:extLst>
                <a:ext uri="{FF2B5EF4-FFF2-40B4-BE49-F238E27FC236}">
                  <a16:creationId xmlns:a16="http://schemas.microsoft.com/office/drawing/2014/main" id="{2F8D781F-B5AD-4333-AF19-196D91638CDD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61" name="Oval 4260">
              <a:extLst>
                <a:ext uri="{FF2B5EF4-FFF2-40B4-BE49-F238E27FC236}">
                  <a16:creationId xmlns:a16="http://schemas.microsoft.com/office/drawing/2014/main" id="{A34B91B0-483F-40E7-8868-8A38CE03C4AD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62" name="Group 4261">
            <a:extLst>
              <a:ext uri="{FF2B5EF4-FFF2-40B4-BE49-F238E27FC236}">
                <a16:creationId xmlns:a16="http://schemas.microsoft.com/office/drawing/2014/main" id="{416AA94D-5C57-4A66-92E2-A2E8471FBFC5}"/>
              </a:ext>
            </a:extLst>
          </p:cNvPr>
          <p:cNvGrpSpPr/>
          <p:nvPr/>
        </p:nvGrpSpPr>
        <p:grpSpPr>
          <a:xfrm>
            <a:off x="6619983" y="2630490"/>
            <a:ext cx="337351" cy="337351"/>
            <a:chOff x="4319972" y="3176972"/>
            <a:chExt cx="504056" cy="504056"/>
          </a:xfrm>
        </p:grpSpPr>
        <p:sp>
          <p:nvSpPr>
            <p:cNvPr id="4263" name="Oval 4262">
              <a:extLst>
                <a:ext uri="{FF2B5EF4-FFF2-40B4-BE49-F238E27FC236}">
                  <a16:creationId xmlns:a16="http://schemas.microsoft.com/office/drawing/2014/main" id="{4D2AA612-DCDD-4B83-937F-558563824DB1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64" name="Oval 4263">
              <a:extLst>
                <a:ext uri="{FF2B5EF4-FFF2-40B4-BE49-F238E27FC236}">
                  <a16:creationId xmlns:a16="http://schemas.microsoft.com/office/drawing/2014/main" id="{2F26AE51-F0E9-42FD-9596-62A1B931D6DC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65" name="Group 4264">
            <a:extLst>
              <a:ext uri="{FF2B5EF4-FFF2-40B4-BE49-F238E27FC236}">
                <a16:creationId xmlns:a16="http://schemas.microsoft.com/office/drawing/2014/main" id="{18A748DC-28D0-4EB3-A869-80D3873FDF44}"/>
              </a:ext>
            </a:extLst>
          </p:cNvPr>
          <p:cNvGrpSpPr/>
          <p:nvPr/>
        </p:nvGrpSpPr>
        <p:grpSpPr>
          <a:xfrm>
            <a:off x="7884284" y="2630490"/>
            <a:ext cx="337351" cy="337351"/>
            <a:chOff x="4319972" y="3176972"/>
            <a:chExt cx="504056" cy="504056"/>
          </a:xfrm>
        </p:grpSpPr>
        <p:sp>
          <p:nvSpPr>
            <p:cNvPr id="4266" name="Oval 4265">
              <a:extLst>
                <a:ext uri="{FF2B5EF4-FFF2-40B4-BE49-F238E27FC236}">
                  <a16:creationId xmlns:a16="http://schemas.microsoft.com/office/drawing/2014/main" id="{5B454890-A429-48AD-B0DB-20C2457CC01D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67" name="Oval 4266">
              <a:extLst>
                <a:ext uri="{FF2B5EF4-FFF2-40B4-BE49-F238E27FC236}">
                  <a16:creationId xmlns:a16="http://schemas.microsoft.com/office/drawing/2014/main" id="{1AD5AED3-ABF2-4D44-92F8-A7CC5D9304D8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68" name="Group 4267">
            <a:extLst>
              <a:ext uri="{FF2B5EF4-FFF2-40B4-BE49-F238E27FC236}">
                <a16:creationId xmlns:a16="http://schemas.microsoft.com/office/drawing/2014/main" id="{7F18216F-6B02-446D-920F-0041C58BBA9E}"/>
              </a:ext>
            </a:extLst>
          </p:cNvPr>
          <p:cNvGrpSpPr/>
          <p:nvPr/>
        </p:nvGrpSpPr>
        <p:grpSpPr>
          <a:xfrm>
            <a:off x="9148585" y="2630490"/>
            <a:ext cx="337351" cy="337351"/>
            <a:chOff x="4319972" y="3176972"/>
            <a:chExt cx="504056" cy="504056"/>
          </a:xfrm>
        </p:grpSpPr>
        <p:sp>
          <p:nvSpPr>
            <p:cNvPr id="4269" name="Oval 4268">
              <a:extLst>
                <a:ext uri="{FF2B5EF4-FFF2-40B4-BE49-F238E27FC236}">
                  <a16:creationId xmlns:a16="http://schemas.microsoft.com/office/drawing/2014/main" id="{EF319ED2-26F0-4D5A-AC26-E3E6D1A8F776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70" name="Oval 4269">
              <a:extLst>
                <a:ext uri="{FF2B5EF4-FFF2-40B4-BE49-F238E27FC236}">
                  <a16:creationId xmlns:a16="http://schemas.microsoft.com/office/drawing/2014/main" id="{5978965E-E646-4BA4-9EA1-7571AAB617D7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71" name="Group 4270">
            <a:extLst>
              <a:ext uri="{FF2B5EF4-FFF2-40B4-BE49-F238E27FC236}">
                <a16:creationId xmlns:a16="http://schemas.microsoft.com/office/drawing/2014/main" id="{E688DD98-079E-417C-B7EE-93F5F91E9C9D}"/>
              </a:ext>
            </a:extLst>
          </p:cNvPr>
          <p:cNvGrpSpPr/>
          <p:nvPr/>
        </p:nvGrpSpPr>
        <p:grpSpPr>
          <a:xfrm>
            <a:off x="10412884" y="2630490"/>
            <a:ext cx="337351" cy="337351"/>
            <a:chOff x="4319972" y="3176972"/>
            <a:chExt cx="504056" cy="504056"/>
          </a:xfrm>
        </p:grpSpPr>
        <p:sp>
          <p:nvSpPr>
            <p:cNvPr id="4272" name="Oval 4271">
              <a:extLst>
                <a:ext uri="{FF2B5EF4-FFF2-40B4-BE49-F238E27FC236}">
                  <a16:creationId xmlns:a16="http://schemas.microsoft.com/office/drawing/2014/main" id="{DF7F6FF5-0B5F-4ACB-92A4-F23CB89B63C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273" name="Oval 4272">
              <a:extLst>
                <a:ext uri="{FF2B5EF4-FFF2-40B4-BE49-F238E27FC236}">
                  <a16:creationId xmlns:a16="http://schemas.microsoft.com/office/drawing/2014/main" id="{30631F2C-ADCF-46A5-B1E2-89A842B9BFD4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74" name="Group 4273">
            <a:extLst>
              <a:ext uri="{FF2B5EF4-FFF2-40B4-BE49-F238E27FC236}">
                <a16:creationId xmlns:a16="http://schemas.microsoft.com/office/drawing/2014/main" id="{97B5EC21-6245-498B-A392-CD157BC6969C}"/>
              </a:ext>
            </a:extLst>
          </p:cNvPr>
          <p:cNvGrpSpPr/>
          <p:nvPr/>
        </p:nvGrpSpPr>
        <p:grpSpPr>
          <a:xfrm>
            <a:off x="6772916" y="3183863"/>
            <a:ext cx="1288488" cy="657364"/>
            <a:chOff x="3684730" y="4077072"/>
            <a:chExt cx="2040484" cy="657364"/>
          </a:xfrm>
        </p:grpSpPr>
        <p:cxnSp>
          <p:nvCxnSpPr>
            <p:cNvPr id="4275" name="Straight Connector 4274">
              <a:extLst>
                <a:ext uri="{FF2B5EF4-FFF2-40B4-BE49-F238E27FC236}">
                  <a16:creationId xmlns:a16="http://schemas.microsoft.com/office/drawing/2014/main" id="{E00CB21D-1003-41ED-85F2-E0DCF649F23C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6" name="Straight Connector 4275">
              <a:extLst>
                <a:ext uri="{FF2B5EF4-FFF2-40B4-BE49-F238E27FC236}">
                  <a16:creationId xmlns:a16="http://schemas.microsoft.com/office/drawing/2014/main" id="{9136F66A-BB49-478F-9E90-BCD7ED280F88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7" name="Straight Connector 4276">
              <a:extLst>
                <a:ext uri="{FF2B5EF4-FFF2-40B4-BE49-F238E27FC236}">
                  <a16:creationId xmlns:a16="http://schemas.microsoft.com/office/drawing/2014/main" id="{31E283D9-E3D7-4345-AEC9-A42E8879FA29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8" name="Group 4277">
            <a:extLst>
              <a:ext uri="{FF2B5EF4-FFF2-40B4-BE49-F238E27FC236}">
                <a16:creationId xmlns:a16="http://schemas.microsoft.com/office/drawing/2014/main" id="{72E18BD5-EE87-4E42-9EC0-1CDB1309FB9C}"/>
              </a:ext>
            </a:extLst>
          </p:cNvPr>
          <p:cNvGrpSpPr/>
          <p:nvPr/>
        </p:nvGrpSpPr>
        <p:grpSpPr>
          <a:xfrm>
            <a:off x="9340912" y="3183863"/>
            <a:ext cx="1261769" cy="657364"/>
            <a:chOff x="3684730" y="4077072"/>
            <a:chExt cx="1025186" cy="657364"/>
          </a:xfrm>
        </p:grpSpPr>
        <p:cxnSp>
          <p:nvCxnSpPr>
            <p:cNvPr id="4279" name="Straight Connector 4278">
              <a:extLst>
                <a:ext uri="{FF2B5EF4-FFF2-40B4-BE49-F238E27FC236}">
                  <a16:creationId xmlns:a16="http://schemas.microsoft.com/office/drawing/2014/main" id="{38DFC095-20DC-4237-827C-EBA150C7378B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0" name="Straight Connector 4279">
              <a:extLst>
                <a:ext uri="{FF2B5EF4-FFF2-40B4-BE49-F238E27FC236}">
                  <a16:creationId xmlns:a16="http://schemas.microsoft.com/office/drawing/2014/main" id="{36787A81-DA0C-4DCC-8D9C-E689B9975C28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1" name="Straight Connector 4280">
              <a:extLst>
                <a:ext uri="{FF2B5EF4-FFF2-40B4-BE49-F238E27FC236}">
                  <a16:creationId xmlns:a16="http://schemas.microsoft.com/office/drawing/2014/main" id="{EAC7538A-3565-46B0-B480-4A89E8D239A4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2" name="Group 4281">
            <a:extLst>
              <a:ext uri="{FF2B5EF4-FFF2-40B4-BE49-F238E27FC236}">
                <a16:creationId xmlns:a16="http://schemas.microsoft.com/office/drawing/2014/main" id="{8D7E42C0-CCC4-44FF-A864-257D25996B7F}"/>
              </a:ext>
            </a:extLst>
          </p:cNvPr>
          <p:cNvGrpSpPr/>
          <p:nvPr/>
        </p:nvGrpSpPr>
        <p:grpSpPr>
          <a:xfrm>
            <a:off x="1279733" y="4442935"/>
            <a:ext cx="2050360" cy="1149332"/>
            <a:chOff x="994277" y="3861048"/>
            <a:chExt cx="2050360" cy="1149332"/>
          </a:xfrm>
        </p:grpSpPr>
        <p:sp>
          <p:nvSpPr>
            <p:cNvPr id="4283" name="TextBox 4282">
              <a:extLst>
                <a:ext uri="{FF2B5EF4-FFF2-40B4-BE49-F238E27FC236}">
                  <a16:creationId xmlns:a16="http://schemas.microsoft.com/office/drawing/2014/main" id="{9CF22356-BF8E-4C81-9DC0-D8AD9D343B58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84" name="TextBox 4283">
              <a:extLst>
                <a:ext uri="{FF2B5EF4-FFF2-40B4-BE49-F238E27FC236}">
                  <a16:creationId xmlns:a16="http://schemas.microsoft.com/office/drawing/2014/main" id="{7E892109-FB5D-46A9-9F38-1C6028F6F5E9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Analyzing de user roles and hierarchy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Choosing python as developing platform</a:t>
              </a:r>
            </a:p>
          </p:txBody>
        </p:sp>
      </p:grpSp>
      <p:sp>
        <p:nvSpPr>
          <p:cNvPr id="4285" name="Isosceles Triangle 4284">
            <a:extLst>
              <a:ext uri="{FF2B5EF4-FFF2-40B4-BE49-F238E27FC236}">
                <a16:creationId xmlns:a16="http://schemas.microsoft.com/office/drawing/2014/main" id="{FE445C60-E708-4B8B-B3C3-76031A243E49}"/>
              </a:ext>
            </a:extLst>
          </p:cNvPr>
          <p:cNvSpPr/>
          <p:nvPr/>
        </p:nvSpPr>
        <p:spPr>
          <a:xfrm rot="10800000">
            <a:off x="4733797" y="4105850"/>
            <a:ext cx="257452" cy="221941"/>
          </a:xfrm>
          <a:prstGeom prst="triangl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286" name="Group 4285">
            <a:extLst>
              <a:ext uri="{FF2B5EF4-FFF2-40B4-BE49-F238E27FC236}">
                <a16:creationId xmlns:a16="http://schemas.microsoft.com/office/drawing/2014/main" id="{B621CF75-B09A-4CD2-A633-408594103E42}"/>
              </a:ext>
            </a:extLst>
          </p:cNvPr>
          <p:cNvGrpSpPr/>
          <p:nvPr/>
        </p:nvGrpSpPr>
        <p:grpSpPr>
          <a:xfrm>
            <a:off x="6390987" y="4442935"/>
            <a:ext cx="2050360" cy="964666"/>
            <a:chOff x="994277" y="3861048"/>
            <a:chExt cx="2050360" cy="964666"/>
          </a:xfrm>
        </p:grpSpPr>
        <p:sp>
          <p:nvSpPr>
            <p:cNvPr id="4287" name="TextBox 4286">
              <a:extLst>
                <a:ext uri="{FF2B5EF4-FFF2-40B4-BE49-F238E27FC236}">
                  <a16:creationId xmlns:a16="http://schemas.microsoft.com/office/drawing/2014/main" id="{5EE1A5A5-FEAA-440D-814B-6F290FBAE5EB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88" name="TextBox 4287">
              <a:extLst>
                <a:ext uri="{FF2B5EF4-FFF2-40B4-BE49-F238E27FC236}">
                  <a16:creationId xmlns:a16="http://schemas.microsoft.com/office/drawing/2014/main" id="{A1B92B13-A9A0-446E-9C83-70FFA1F7EA4C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Choosing C# and Qt as frameworks to implement the 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89" name="Isosceles Triangle 4288">
            <a:extLst>
              <a:ext uri="{FF2B5EF4-FFF2-40B4-BE49-F238E27FC236}">
                <a16:creationId xmlns:a16="http://schemas.microsoft.com/office/drawing/2014/main" id="{3443C4CF-8EAB-466E-AF5D-C33D10A1F0FA}"/>
              </a:ext>
            </a:extLst>
          </p:cNvPr>
          <p:cNvSpPr/>
          <p:nvPr/>
        </p:nvSpPr>
        <p:spPr>
          <a:xfrm rot="10800000">
            <a:off x="7288434" y="4105849"/>
            <a:ext cx="257452" cy="221941"/>
          </a:xfrm>
          <a:prstGeom prst="triangl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290" name="Group 4289">
            <a:extLst>
              <a:ext uri="{FF2B5EF4-FFF2-40B4-BE49-F238E27FC236}">
                <a16:creationId xmlns:a16="http://schemas.microsoft.com/office/drawing/2014/main" id="{9EA7BBE8-7340-4B47-A98D-E8BD4CA0E1D8}"/>
              </a:ext>
            </a:extLst>
          </p:cNvPr>
          <p:cNvGrpSpPr/>
          <p:nvPr/>
        </p:nvGrpSpPr>
        <p:grpSpPr>
          <a:xfrm>
            <a:off x="8943574" y="4461902"/>
            <a:ext cx="2050360" cy="780000"/>
            <a:chOff x="994277" y="3861048"/>
            <a:chExt cx="2050360" cy="780000"/>
          </a:xfrm>
        </p:grpSpPr>
        <p:sp>
          <p:nvSpPr>
            <p:cNvPr id="4291" name="TextBox 4290">
              <a:extLst>
                <a:ext uri="{FF2B5EF4-FFF2-40B4-BE49-F238E27FC236}">
                  <a16:creationId xmlns:a16="http://schemas.microsoft.com/office/drawing/2014/main" id="{532D351B-08CA-4FE7-8F06-006BF2CD8B46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92" name="TextBox 4291">
              <a:extLst>
                <a:ext uri="{FF2B5EF4-FFF2-40B4-BE49-F238E27FC236}">
                  <a16:creationId xmlns:a16="http://schemas.microsoft.com/office/drawing/2014/main" id="{30E916EE-CD80-408A-B871-86B34279E1F9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the App, User Guide and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93" name="Isosceles Triangle 4292">
            <a:extLst>
              <a:ext uri="{FF2B5EF4-FFF2-40B4-BE49-F238E27FC236}">
                <a16:creationId xmlns:a16="http://schemas.microsoft.com/office/drawing/2014/main" id="{2B98B4AD-DA4C-43A1-AC05-A48DD3624C43}"/>
              </a:ext>
            </a:extLst>
          </p:cNvPr>
          <p:cNvSpPr/>
          <p:nvPr/>
        </p:nvSpPr>
        <p:spPr>
          <a:xfrm rot="10800000">
            <a:off x="9843070" y="4105849"/>
            <a:ext cx="257452" cy="221941"/>
          </a:xfrm>
          <a:prstGeom prst="triangl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294" name="TextBox 4293">
            <a:extLst>
              <a:ext uri="{FF2B5EF4-FFF2-40B4-BE49-F238E27FC236}">
                <a16:creationId xmlns:a16="http://schemas.microsoft.com/office/drawing/2014/main" id="{C6F11FAE-312B-45B0-838D-ADAD25AC2D2F}"/>
              </a:ext>
            </a:extLst>
          </p:cNvPr>
          <p:cNvSpPr txBox="1"/>
          <p:nvPr/>
        </p:nvSpPr>
        <p:spPr>
          <a:xfrm>
            <a:off x="1279733" y="1581520"/>
            <a:ext cx="2044417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Calibri" pitchFamily="34" charset="0"/>
              </a:rPr>
              <a:t>Understanding the project and think about developing</a:t>
            </a:r>
            <a:endParaRPr lang="ko-KR" altLang="en-US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295" name="Isosceles Triangle 4294">
            <a:extLst>
              <a:ext uri="{FF2B5EF4-FFF2-40B4-BE49-F238E27FC236}">
                <a16:creationId xmlns:a16="http://schemas.microsoft.com/office/drawing/2014/main" id="{3974ACF9-5563-422F-9757-D4BB8AB581A5}"/>
              </a:ext>
            </a:extLst>
          </p:cNvPr>
          <p:cNvSpPr/>
          <p:nvPr/>
        </p:nvSpPr>
        <p:spPr>
          <a:xfrm rot="10800000">
            <a:off x="2179160" y="4105850"/>
            <a:ext cx="257452" cy="221941"/>
          </a:xfrm>
          <a:prstGeom prst="triangle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296" name="Group 4295">
            <a:extLst>
              <a:ext uri="{FF2B5EF4-FFF2-40B4-BE49-F238E27FC236}">
                <a16:creationId xmlns:a16="http://schemas.microsoft.com/office/drawing/2014/main" id="{21832930-ED34-439D-BDFB-C288140BDC45}"/>
              </a:ext>
            </a:extLst>
          </p:cNvPr>
          <p:cNvGrpSpPr/>
          <p:nvPr/>
        </p:nvGrpSpPr>
        <p:grpSpPr>
          <a:xfrm>
            <a:off x="1663641" y="3183863"/>
            <a:ext cx="1288488" cy="657364"/>
            <a:chOff x="3684730" y="4077072"/>
            <a:chExt cx="2040484" cy="657364"/>
          </a:xfrm>
        </p:grpSpPr>
        <p:cxnSp>
          <p:nvCxnSpPr>
            <p:cNvPr id="4297" name="Straight Connector 4296">
              <a:extLst>
                <a:ext uri="{FF2B5EF4-FFF2-40B4-BE49-F238E27FC236}">
                  <a16:creationId xmlns:a16="http://schemas.microsoft.com/office/drawing/2014/main" id="{6D4579CF-9E4E-4380-B9F2-F0A2A1427708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8" name="Straight Connector 4297">
              <a:extLst>
                <a:ext uri="{FF2B5EF4-FFF2-40B4-BE49-F238E27FC236}">
                  <a16:creationId xmlns:a16="http://schemas.microsoft.com/office/drawing/2014/main" id="{FBF18A28-558D-4E81-9572-F303CD67DFAB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9" name="Straight Connector 4298">
              <a:extLst>
                <a:ext uri="{FF2B5EF4-FFF2-40B4-BE49-F238E27FC236}">
                  <a16:creationId xmlns:a16="http://schemas.microsoft.com/office/drawing/2014/main" id="{233CBB80-FB32-471F-BBFB-DF42B149BFCE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0" name="Group 4299">
            <a:extLst>
              <a:ext uri="{FF2B5EF4-FFF2-40B4-BE49-F238E27FC236}">
                <a16:creationId xmlns:a16="http://schemas.microsoft.com/office/drawing/2014/main" id="{0FE4C1E9-6F7F-46DC-B1FC-6D49E85AFFF3}"/>
              </a:ext>
            </a:extLst>
          </p:cNvPr>
          <p:cNvGrpSpPr/>
          <p:nvPr/>
        </p:nvGrpSpPr>
        <p:grpSpPr>
          <a:xfrm>
            <a:off x="4231638" y="3183863"/>
            <a:ext cx="1261769" cy="657364"/>
            <a:chOff x="3684730" y="4077072"/>
            <a:chExt cx="1025186" cy="657364"/>
          </a:xfrm>
        </p:grpSpPr>
        <p:cxnSp>
          <p:nvCxnSpPr>
            <p:cNvPr id="4301" name="Straight Connector 4300">
              <a:extLst>
                <a:ext uri="{FF2B5EF4-FFF2-40B4-BE49-F238E27FC236}">
                  <a16:creationId xmlns:a16="http://schemas.microsoft.com/office/drawing/2014/main" id="{5E69B5CE-C10B-4ED5-AD26-6D1CB512FF52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2" name="Straight Connector 4301">
              <a:extLst>
                <a:ext uri="{FF2B5EF4-FFF2-40B4-BE49-F238E27FC236}">
                  <a16:creationId xmlns:a16="http://schemas.microsoft.com/office/drawing/2014/main" id="{19CB4A85-D06F-4AF5-87AA-BDA4DDF307D8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3" name="Straight Connector 4302">
              <a:extLst>
                <a:ext uri="{FF2B5EF4-FFF2-40B4-BE49-F238E27FC236}">
                  <a16:creationId xmlns:a16="http://schemas.microsoft.com/office/drawing/2014/main" id="{95A98262-49BD-45D1-8E1A-C175CDDE280E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4" name="TextBox 4303">
            <a:extLst>
              <a:ext uri="{FF2B5EF4-FFF2-40B4-BE49-F238E27FC236}">
                <a16:creationId xmlns:a16="http://schemas.microsoft.com/office/drawing/2014/main" id="{957A2317-E518-4A5D-8CEE-002EC927712E}"/>
              </a:ext>
            </a:extLst>
          </p:cNvPr>
          <p:cNvSpPr txBox="1"/>
          <p:nvPr/>
        </p:nvSpPr>
        <p:spPr>
          <a:xfrm>
            <a:off x="3841303" y="1682687"/>
            <a:ext cx="204441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Calibri" pitchFamily="34" charset="0"/>
              </a:rPr>
              <a:t>Creating the diagrams </a:t>
            </a:r>
            <a:endParaRPr lang="ko-KR" altLang="en-US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4305" name="TextBox 4304">
            <a:extLst>
              <a:ext uri="{FF2B5EF4-FFF2-40B4-BE49-F238E27FC236}">
                <a16:creationId xmlns:a16="http://schemas.microsoft.com/office/drawing/2014/main" id="{7E9A3688-DD07-4A85-93D7-3DE4CC094C76}"/>
              </a:ext>
            </a:extLst>
          </p:cNvPr>
          <p:cNvSpPr txBox="1"/>
          <p:nvPr/>
        </p:nvSpPr>
        <p:spPr>
          <a:xfrm>
            <a:off x="6266224" y="1633392"/>
            <a:ext cx="2044417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Calibri" pitchFamily="34" charset="0"/>
              </a:rPr>
              <a:t>Redeciding the implementation method</a:t>
            </a:r>
            <a:endParaRPr lang="ko-KR" altLang="en-US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4306" name="TextBox 4305">
            <a:extLst>
              <a:ext uri="{FF2B5EF4-FFF2-40B4-BE49-F238E27FC236}">
                <a16:creationId xmlns:a16="http://schemas.microsoft.com/office/drawing/2014/main" id="{FBD480F0-F8B2-4E90-94E9-9A6C10D2F9D0}"/>
              </a:ext>
            </a:extLst>
          </p:cNvPr>
          <p:cNvSpPr txBox="1"/>
          <p:nvPr/>
        </p:nvSpPr>
        <p:spPr>
          <a:xfrm>
            <a:off x="8894268" y="1849120"/>
            <a:ext cx="204441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Calibri" pitchFamily="34" charset="0"/>
              </a:rPr>
              <a:t>Developing</a:t>
            </a:r>
            <a:endParaRPr lang="ko-KR" altLang="en-US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4307" name="Group 4306">
            <a:extLst>
              <a:ext uri="{FF2B5EF4-FFF2-40B4-BE49-F238E27FC236}">
                <a16:creationId xmlns:a16="http://schemas.microsoft.com/office/drawing/2014/main" id="{68B8AF33-C83E-4C69-BCA3-BD917D7C9739}"/>
              </a:ext>
            </a:extLst>
          </p:cNvPr>
          <p:cNvGrpSpPr/>
          <p:nvPr/>
        </p:nvGrpSpPr>
        <p:grpSpPr>
          <a:xfrm>
            <a:off x="3835360" y="4442935"/>
            <a:ext cx="2050360" cy="964666"/>
            <a:chOff x="994277" y="3861048"/>
            <a:chExt cx="2050360" cy="964666"/>
          </a:xfrm>
        </p:grpSpPr>
        <p:sp>
          <p:nvSpPr>
            <p:cNvPr id="4308" name="TextBox 4307">
              <a:extLst>
                <a:ext uri="{FF2B5EF4-FFF2-40B4-BE49-F238E27FC236}">
                  <a16:creationId xmlns:a16="http://schemas.microsoft.com/office/drawing/2014/main" id="{538BF320-A213-4BAF-A7C2-20B5F15DDD49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09" name="TextBox 4308">
              <a:extLst>
                <a:ext uri="{FF2B5EF4-FFF2-40B4-BE49-F238E27FC236}">
                  <a16:creationId xmlns:a16="http://schemas.microsoft.com/office/drawing/2014/main" id="{E4D7CCBA-3BED-41CE-B85A-F518E58B5642}"/>
                </a:ext>
              </a:extLst>
            </p:cNvPr>
            <p:cNvSpPr txBox="1"/>
            <p:nvPr/>
          </p:nvSpPr>
          <p:spPr>
            <a:xfrm>
              <a:off x="994277" y="4179383"/>
              <a:ext cx="2050360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Further analyzation by creating UML, Use Case and Flow Diagrams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1FED-9EE6-4AB5-8204-83EA87B0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9BC6-9D1A-490B-B494-E3DE3FB93C1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Cringe name and a process worthy of the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52DA6-C9D6-4785-9E9D-7E7B49E50E89}"/>
              </a:ext>
            </a:extLst>
          </p:cNvPr>
          <p:cNvSpPr txBox="1"/>
          <p:nvPr/>
        </p:nvSpPr>
        <p:spPr>
          <a:xfrm>
            <a:off x="511728" y="2709644"/>
            <a:ext cx="11039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Drago</a:t>
            </a:r>
            <a:r>
              <a:rPr lang="ro-RO" sz="2800" dirty="0"/>
              <a:t>ș </a:t>
            </a:r>
            <a:r>
              <a:rPr lang="ro-RO" sz="2800" dirty="0" err="1"/>
              <a:t>Cîrțoroșan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Cărare Claudiu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Sergiu Chiș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Filip Comșa</a:t>
            </a:r>
          </a:p>
        </p:txBody>
      </p:sp>
    </p:spTree>
    <p:extLst>
      <p:ext uri="{BB962C8B-B14F-4D97-AF65-F5344CB8AC3E}">
        <p14:creationId xmlns:p14="http://schemas.microsoft.com/office/powerpoint/2010/main" val="38659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ABA-16BB-49AF-8D28-A25464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574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Calibri" pitchFamily="34" charset="0"/>
              </a:rPr>
              <a:t>Understanding the project and think about developing</a:t>
            </a:r>
            <a:br>
              <a:rPr lang="ko-KR" altLang="en-US" b="1" dirty="0">
                <a:solidFill>
                  <a:schemeClr val="accent1"/>
                </a:solidFill>
                <a:cs typeface="Calibri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F817-29A9-4F30-B086-93DA7B6E46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1617778"/>
            <a:ext cx="12192000" cy="41937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C80F0-BFE9-4B13-ABDF-18ACD4F0AC5F}"/>
              </a:ext>
            </a:extLst>
          </p:cNvPr>
          <p:cNvSpPr txBox="1"/>
          <p:nvPr/>
        </p:nvSpPr>
        <p:spPr>
          <a:xfrm>
            <a:off x="335560" y="2927757"/>
            <a:ext cx="11610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Separating the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Deciding on the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Discuss with the teachers about misunderstandings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Initially choose Python as implementing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76536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ABA-16BB-49AF-8D28-A2546499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cs typeface="Calibri" pitchFamily="34" charset="0"/>
              </a:rPr>
              <a:t>Creating the diagrams </a:t>
            </a:r>
            <a:endParaRPr lang="ko-KR" altLang="en-US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F817-29A9-4F30-B086-93DA7B6E46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DD013F-32B9-4508-BF36-C71DE280A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19" y="1518841"/>
            <a:ext cx="8172161" cy="48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2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AE20-733E-4BD9-A644-C130B33E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7DE3-69DA-49E7-AB8F-0DABB434CFA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ABA-16BB-49AF-8D28-A2546499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3"/>
                </a:solidFill>
                <a:cs typeface="Calibri" pitchFamily="34" charset="0"/>
              </a:rPr>
              <a:t>Redeciding the implementation method</a:t>
            </a:r>
            <a:endParaRPr lang="ko-KR" altLang="en-US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F817-29A9-4F30-B086-93DA7B6E46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45B96-D348-467F-86DF-8303897234BB}"/>
              </a:ext>
            </a:extLst>
          </p:cNvPr>
          <p:cNvSpPr txBox="1"/>
          <p:nvPr/>
        </p:nvSpPr>
        <p:spPr>
          <a:xfrm>
            <a:off x="327171" y="2625755"/>
            <a:ext cx="11291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figured out C# might be a better solution for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following</a:t>
            </a:r>
            <a:r>
              <a:rPr lang="ro-RO" sz="2400" dirty="0"/>
              <a:t> </a:t>
            </a:r>
            <a:r>
              <a:rPr lang="ro-RO" sz="2400" dirty="0" err="1"/>
              <a:t>reasons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had much better understanding of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Superior code readability and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Actually we started to run out of time and we gave up on learning implementation methods that we weren’t aware of at all</a:t>
            </a:r>
          </a:p>
        </p:txBody>
      </p:sp>
    </p:spTree>
    <p:extLst>
      <p:ext uri="{BB962C8B-B14F-4D97-AF65-F5344CB8AC3E}">
        <p14:creationId xmlns:p14="http://schemas.microsoft.com/office/powerpoint/2010/main" val="47314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ABA-16BB-49AF-8D28-A2546499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4"/>
                </a:solidFill>
                <a:cs typeface="Calibri" pitchFamily="34" charset="0"/>
              </a:rPr>
              <a:t>Developing</a:t>
            </a:r>
            <a:endParaRPr lang="ko-KR" altLang="en-US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F817-29A9-4F30-B086-93DA7B6E46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5EA19-F6AC-4D7A-9429-97ADE80EF212}"/>
              </a:ext>
            </a:extLst>
          </p:cNvPr>
          <p:cNvSpPr txBox="1"/>
          <p:nvPr/>
        </p:nvSpPr>
        <p:spPr>
          <a:xfrm>
            <a:off x="620785" y="1937857"/>
            <a:ext cx="110986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Was done in gradual quantities, varying from 0 lines of code in the begging of April to most of it being done in the week 13 of the semester, so a quite </a:t>
            </a:r>
            <a:r>
              <a:rPr lang="en-US" sz="2400" dirty="0" err="1"/>
              <a:t>unproportional</a:t>
            </a:r>
            <a:r>
              <a:rPr lang="en-US" sz="2400" dirty="0"/>
              <a:t> work with the time left!</a:t>
            </a:r>
          </a:p>
          <a:p>
            <a:endParaRPr lang="en-US" sz="2400" dirty="0"/>
          </a:p>
          <a:p>
            <a:r>
              <a:rPr lang="en-US" sz="2400" dirty="0"/>
              <a:t>Tools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C# + Windows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 Studio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Github</a:t>
            </a:r>
            <a:r>
              <a:rPr lang="en-US" sz="2400" dirty="0"/>
              <a:t> VCS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Jira </a:t>
            </a:r>
            <a:r>
              <a:rPr lang="en-US" sz="2400" dirty="0" err="1"/>
              <a:t>Timeplanning</a:t>
            </a:r>
            <a:r>
              <a:rPr lang="en-US" sz="2400" dirty="0"/>
              <a:t> (to some extent)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Kudos for Facebook Messenger and @everyone tagging in Discord</a:t>
            </a:r>
          </a:p>
        </p:txBody>
      </p:sp>
    </p:spTree>
    <p:extLst>
      <p:ext uri="{BB962C8B-B14F-4D97-AF65-F5344CB8AC3E}">
        <p14:creationId xmlns:p14="http://schemas.microsoft.com/office/powerpoint/2010/main" val="129463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11359</TotalTime>
  <Words>251</Words>
  <Application>Microsoft Office PowerPoint</Application>
  <PresentationFormat>Widescreen</PresentationFormat>
  <Paragraphs>42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Creating the Conference Management System</vt:lpstr>
      <vt:lpstr> The process of implementing</vt:lpstr>
      <vt:lpstr>Our Team</vt:lpstr>
      <vt:lpstr>Understanding the project and think about developing </vt:lpstr>
      <vt:lpstr>Creating the diagrams </vt:lpstr>
      <vt:lpstr>Use case diagrams</vt:lpstr>
      <vt:lpstr>Redeciding the implementation method</vt:lpstr>
      <vt:lpstr>Developing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CLAUDIU CĂRARE</cp:lastModifiedBy>
  <cp:revision>139</cp:revision>
  <dcterms:created xsi:type="dcterms:W3CDTF">2018-02-18T19:39:47Z</dcterms:created>
  <dcterms:modified xsi:type="dcterms:W3CDTF">2021-05-26T11:34:40Z</dcterms:modified>
</cp:coreProperties>
</file>