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7371-DC27-4EC9-B6F3-71B5885C4DAE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76A5-3612-4E78-ABE6-576E4BC8F5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4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7371-DC27-4EC9-B6F3-71B5885C4DAE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76A5-3612-4E78-ABE6-576E4BC8F5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228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7371-DC27-4EC9-B6F3-71B5885C4DAE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76A5-3612-4E78-ABE6-576E4BC8F5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23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7371-DC27-4EC9-B6F3-71B5885C4DAE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76A5-3612-4E78-ABE6-576E4BC8F5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072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7371-DC27-4EC9-B6F3-71B5885C4DAE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76A5-3612-4E78-ABE6-576E4BC8F5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6357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7371-DC27-4EC9-B6F3-71B5885C4DAE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76A5-3612-4E78-ABE6-576E4BC8F5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790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7371-DC27-4EC9-B6F3-71B5885C4DAE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76A5-3612-4E78-ABE6-576E4BC8F5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241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7371-DC27-4EC9-B6F3-71B5885C4DAE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76A5-3612-4E78-ABE6-576E4BC8F5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4539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7371-DC27-4EC9-B6F3-71B5885C4DAE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76A5-3612-4E78-ABE6-576E4BC8F5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451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7371-DC27-4EC9-B6F3-71B5885C4DAE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76A5-3612-4E78-ABE6-576E4BC8F5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528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7371-DC27-4EC9-B6F3-71B5885C4DAE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76A5-3612-4E78-ABE6-576E4BC8F5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382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87371-DC27-4EC9-B6F3-71B5885C4DAE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F76A5-3612-4E78-ABE6-576E4BC8F5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48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/>
          <p:cNvGrpSpPr/>
          <p:nvPr/>
        </p:nvGrpSpPr>
        <p:grpSpPr>
          <a:xfrm>
            <a:off x="333152" y="386671"/>
            <a:ext cx="6660000" cy="3874035"/>
            <a:chOff x="333152" y="386671"/>
            <a:chExt cx="6660000" cy="3874035"/>
          </a:xfrm>
        </p:grpSpPr>
        <p:sp>
          <p:nvSpPr>
            <p:cNvPr id="4" name="Rectangle 3"/>
            <p:cNvSpPr/>
            <p:nvPr/>
          </p:nvSpPr>
          <p:spPr>
            <a:xfrm>
              <a:off x="333152" y="386672"/>
              <a:ext cx="6660000" cy="387403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55561" y="386671"/>
              <a:ext cx="5337591" cy="30777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network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3152" y="386671"/>
              <a:ext cx="1322408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Topic A</a:t>
              </a:r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642229" y="771373"/>
              <a:ext cx="6041845" cy="2161284"/>
              <a:chOff x="670897" y="983178"/>
              <a:chExt cx="6041845" cy="2161284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1890930" y="983178"/>
                <a:ext cx="3601782" cy="276999"/>
                <a:chOff x="1890930" y="983178"/>
                <a:chExt cx="3601782" cy="276999"/>
              </a:xfrm>
            </p:grpSpPr>
            <p:cxnSp>
              <p:nvCxnSpPr>
                <p:cNvPr id="14" name="Straight Connector 13"/>
                <p:cNvCxnSpPr>
                  <a:stCxn id="7" idx="3"/>
                  <a:endCxn id="11" idx="1"/>
                </p:cNvCxnSpPr>
                <p:nvPr/>
              </p:nvCxnSpPr>
              <p:spPr>
                <a:xfrm>
                  <a:off x="1890930" y="1254639"/>
                  <a:ext cx="360178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TextBox 14"/>
                <p:cNvSpPr txBox="1"/>
                <p:nvPr/>
              </p:nvSpPr>
              <p:spPr>
                <a:xfrm>
                  <a:off x="2853839" y="983178"/>
                  <a:ext cx="1702983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12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common grants</a:t>
                  </a:r>
                </a:p>
              </p:txBody>
            </p:sp>
          </p:grpSp>
          <p:grpSp>
            <p:nvGrpSpPr>
              <p:cNvPr id="61" name="Group 60"/>
              <p:cNvGrpSpPr/>
              <p:nvPr/>
            </p:nvGrpSpPr>
            <p:grpSpPr>
              <a:xfrm>
                <a:off x="5360742" y="1100750"/>
                <a:ext cx="1352000" cy="2043712"/>
                <a:chOff x="4999237" y="1100750"/>
                <a:chExt cx="1352000" cy="2043712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5131207" y="1100750"/>
                  <a:ext cx="1088063" cy="615554"/>
                  <a:chOff x="766859" y="1375932"/>
                  <a:chExt cx="1088063" cy="615554"/>
                </a:xfrm>
              </p:grpSpPr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766859" y="1375932"/>
                    <a:ext cx="1088063" cy="30777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GB" sz="1400" dirty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topic 2</a:t>
                    </a:r>
                  </a:p>
                </p:txBody>
              </p:sp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766860" y="1683709"/>
                    <a:ext cx="1088062" cy="307777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GB" sz="14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node</a:t>
                    </a:r>
                  </a:p>
                </p:txBody>
              </p: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4999238" y="1814829"/>
                  <a:ext cx="1351999" cy="615554"/>
                  <a:chOff x="802866" y="1814829"/>
                  <a:chExt cx="1351999" cy="615554"/>
                </a:xfrm>
              </p:grpSpPr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802866" y="1814829"/>
                    <a:ext cx="1351999" cy="30777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GB" sz="1400" dirty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number*</a:t>
                    </a:r>
                  </a:p>
                </p:txBody>
              </p:sp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802867" y="2122606"/>
                    <a:ext cx="1351998" cy="307777"/>
                  </a:xfrm>
                  <a:prstGeom prst="rect">
                    <a:avLst/>
                  </a:prstGeom>
                  <a:solidFill>
                    <a:schemeClr val="accent2"/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GB" sz="14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node attribute</a:t>
                    </a:r>
                  </a:p>
                </p:txBody>
              </p:sp>
            </p:grpSp>
            <p:grpSp>
              <p:nvGrpSpPr>
                <p:cNvPr id="26" name="Group 25"/>
                <p:cNvGrpSpPr/>
                <p:nvPr/>
              </p:nvGrpSpPr>
              <p:grpSpPr>
                <a:xfrm>
                  <a:off x="4999237" y="2528908"/>
                  <a:ext cx="1351999" cy="615554"/>
                  <a:chOff x="802866" y="1814829"/>
                  <a:chExt cx="1351999" cy="615554"/>
                </a:xfrm>
              </p:grpSpPr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802866" y="1814829"/>
                    <a:ext cx="1351999" cy="30777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GB" sz="1400" dirty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value*</a:t>
                    </a:r>
                  </a:p>
                </p:txBody>
              </p:sp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802867" y="2122606"/>
                    <a:ext cx="1351998" cy="307777"/>
                  </a:xfrm>
                  <a:prstGeom prst="rect">
                    <a:avLst/>
                  </a:prstGeom>
                  <a:solidFill>
                    <a:schemeClr val="accent2"/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GB" sz="14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node attribute</a:t>
                    </a:r>
                  </a:p>
                </p:txBody>
              </p:sp>
            </p:grpSp>
            <p:cxnSp>
              <p:nvCxnSpPr>
                <p:cNvPr id="47" name="Straight Connector 46"/>
                <p:cNvCxnSpPr>
                  <a:stCxn id="27" idx="3"/>
                  <a:endCxn id="11" idx="3"/>
                </p:cNvCxnSpPr>
                <p:nvPr/>
              </p:nvCxnSpPr>
              <p:spPr>
                <a:xfrm flipH="1" flipV="1">
                  <a:off x="6219270" y="1254639"/>
                  <a:ext cx="131966" cy="1428158"/>
                </a:xfrm>
                <a:prstGeom prst="bentConnector3">
                  <a:avLst>
                    <a:gd name="adj1" fmla="val -9265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>
                  <a:stCxn id="24" idx="3"/>
                  <a:endCxn id="11" idx="3"/>
                </p:cNvCxnSpPr>
                <p:nvPr/>
              </p:nvCxnSpPr>
              <p:spPr>
                <a:xfrm flipH="1" flipV="1">
                  <a:off x="6219270" y="1254639"/>
                  <a:ext cx="131967" cy="714079"/>
                </a:xfrm>
                <a:prstGeom prst="bentConnector3">
                  <a:avLst>
                    <a:gd name="adj1" fmla="val -92655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Group 72"/>
              <p:cNvGrpSpPr/>
              <p:nvPr/>
            </p:nvGrpSpPr>
            <p:grpSpPr>
              <a:xfrm>
                <a:off x="2272009" y="1387601"/>
                <a:ext cx="2839619" cy="1364069"/>
                <a:chOff x="2272009" y="1387601"/>
                <a:chExt cx="2839619" cy="1364069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3147789" y="1387601"/>
                  <a:ext cx="1088063" cy="615554"/>
                  <a:chOff x="766859" y="1375932"/>
                  <a:chExt cx="1088063" cy="615554"/>
                </a:xfrm>
              </p:grpSpPr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766859" y="1375932"/>
                    <a:ext cx="1088063" cy="30777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GB" sz="1400" dirty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grant</a:t>
                    </a:r>
                  </a:p>
                </p:txBody>
              </p: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766860" y="1683709"/>
                    <a:ext cx="1088062" cy="307777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GB" sz="14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edge</a:t>
                    </a:r>
                  </a:p>
                </p:txBody>
              </p:sp>
            </p:grpSp>
            <p:grpSp>
              <p:nvGrpSpPr>
                <p:cNvPr id="62" name="Group 61"/>
                <p:cNvGrpSpPr/>
                <p:nvPr/>
              </p:nvGrpSpPr>
              <p:grpSpPr>
                <a:xfrm>
                  <a:off x="2272009" y="2136116"/>
                  <a:ext cx="2839619" cy="615554"/>
                  <a:chOff x="2158518" y="2145509"/>
                  <a:chExt cx="2839619" cy="615554"/>
                </a:xfrm>
              </p:grpSpPr>
              <p:grpSp>
                <p:nvGrpSpPr>
                  <p:cNvPr id="32" name="Group 31"/>
                  <p:cNvGrpSpPr/>
                  <p:nvPr/>
                </p:nvGrpSpPr>
                <p:grpSpPr>
                  <a:xfrm>
                    <a:off x="2158518" y="2145509"/>
                    <a:ext cx="1351999" cy="615554"/>
                    <a:chOff x="802866" y="1814829"/>
                    <a:chExt cx="1351999" cy="615554"/>
                  </a:xfrm>
                </p:grpSpPr>
                <p:sp>
                  <p:nvSpPr>
                    <p:cNvPr id="33" name="TextBox 32"/>
                    <p:cNvSpPr txBox="1"/>
                    <p:nvPr/>
                  </p:nvSpPr>
                  <p:spPr>
                    <a:xfrm>
                      <a:off x="802866" y="1814829"/>
                      <a:ext cx="1351999" cy="307777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:r>
                        <a:rPr lang="en-GB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weight*</a:t>
                      </a:r>
                    </a:p>
                  </p:txBody>
                </p:sp>
                <p:sp>
                  <p:nvSpPr>
                    <p:cNvPr id="34" name="TextBox 33"/>
                    <p:cNvSpPr txBox="1"/>
                    <p:nvPr/>
                  </p:nvSpPr>
                  <p:spPr>
                    <a:xfrm>
                      <a:off x="802867" y="2122606"/>
                      <a:ext cx="1351998" cy="307777"/>
                    </a:xfrm>
                    <a:prstGeom prst="rect">
                      <a:avLst/>
                    </a:prstGeom>
                    <a:solidFill>
                      <a:srgbClr val="FF5050"/>
                    </a:solidFill>
                    <a:ln w="12700">
                      <a:solidFill>
                        <a:schemeClr val="tx1"/>
                      </a:solidFill>
                    </a:ln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edge attribute</a:t>
                      </a:r>
                    </a:p>
                  </p:txBody>
                </p:sp>
              </p:grpSp>
              <p:grpSp>
                <p:nvGrpSpPr>
                  <p:cNvPr id="35" name="Group 34"/>
                  <p:cNvGrpSpPr/>
                  <p:nvPr/>
                </p:nvGrpSpPr>
                <p:grpSpPr>
                  <a:xfrm>
                    <a:off x="3646138" y="2145509"/>
                    <a:ext cx="1351999" cy="615554"/>
                    <a:chOff x="802866" y="1814829"/>
                    <a:chExt cx="1351999" cy="615554"/>
                  </a:xfrm>
                </p:grpSpPr>
                <p:sp>
                  <p:nvSpPr>
                    <p:cNvPr id="36" name="TextBox 35"/>
                    <p:cNvSpPr txBox="1"/>
                    <p:nvPr/>
                  </p:nvSpPr>
                  <p:spPr>
                    <a:xfrm>
                      <a:off x="802866" y="1814829"/>
                      <a:ext cx="1351999" cy="307777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:r>
                        <a:rPr lang="en-GB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value*</a:t>
                      </a:r>
                    </a:p>
                  </p:txBody>
                </p:sp>
                <p:sp>
                  <p:nvSpPr>
                    <p:cNvPr id="37" name="TextBox 36"/>
                    <p:cNvSpPr txBox="1"/>
                    <p:nvPr/>
                  </p:nvSpPr>
                  <p:spPr>
                    <a:xfrm>
                      <a:off x="802867" y="2122606"/>
                      <a:ext cx="1351998" cy="307777"/>
                    </a:xfrm>
                    <a:prstGeom prst="rect">
                      <a:avLst/>
                    </a:prstGeom>
                    <a:solidFill>
                      <a:srgbClr val="FF5050"/>
                    </a:solidFill>
                    <a:ln w="12700">
                      <a:solidFill>
                        <a:schemeClr val="tx1"/>
                      </a:solidFill>
                    </a:ln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edge attribute</a:t>
                      </a:r>
                    </a:p>
                  </p:txBody>
                </p:sp>
              </p:grpSp>
            </p:grpSp>
            <p:cxnSp>
              <p:nvCxnSpPr>
                <p:cNvPr id="68" name="Straight Connector 67"/>
                <p:cNvCxnSpPr>
                  <a:stCxn id="33" idx="1"/>
                  <a:endCxn id="30" idx="1"/>
                </p:cNvCxnSpPr>
                <p:nvPr/>
              </p:nvCxnSpPr>
              <p:spPr>
                <a:xfrm rot="10800000" flipH="1">
                  <a:off x="2272009" y="1541491"/>
                  <a:ext cx="875780" cy="748515"/>
                </a:xfrm>
                <a:prstGeom prst="bentConnector3">
                  <a:avLst>
                    <a:gd name="adj1" fmla="val -11533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>
                  <a:stCxn id="36" idx="3"/>
                  <a:endCxn id="30" idx="3"/>
                </p:cNvCxnSpPr>
                <p:nvPr/>
              </p:nvCxnSpPr>
              <p:spPr>
                <a:xfrm flipH="1" flipV="1">
                  <a:off x="4235852" y="1541490"/>
                  <a:ext cx="875776" cy="748515"/>
                </a:xfrm>
                <a:prstGeom prst="bentConnector3">
                  <a:avLst>
                    <a:gd name="adj1" fmla="val -10725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1" name="Group 100"/>
              <p:cNvGrpSpPr/>
              <p:nvPr/>
            </p:nvGrpSpPr>
            <p:grpSpPr>
              <a:xfrm>
                <a:off x="670897" y="1100750"/>
                <a:ext cx="1352000" cy="2043712"/>
                <a:chOff x="670897" y="1100750"/>
                <a:chExt cx="1352000" cy="2043712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02867" y="1100750"/>
                  <a:ext cx="1088063" cy="615554"/>
                  <a:chOff x="766859" y="1375932"/>
                  <a:chExt cx="1088063" cy="615554"/>
                </a:xfrm>
              </p:grpSpPr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766859" y="1375932"/>
                    <a:ext cx="1088063" cy="30777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GB" sz="1400" dirty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topic 1</a:t>
                    </a:r>
                  </a:p>
                </p:txBody>
              </p:sp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766860" y="1683709"/>
                    <a:ext cx="1088062" cy="307777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GB" sz="14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node</a:t>
                    </a:r>
                  </a:p>
                </p:txBody>
              </p: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670898" y="1814829"/>
                  <a:ext cx="1351999" cy="615554"/>
                  <a:chOff x="802866" y="1814829"/>
                  <a:chExt cx="1351999" cy="615554"/>
                </a:xfrm>
              </p:grpSpPr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802866" y="1814829"/>
                    <a:ext cx="1351999" cy="30777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GB" sz="1400" dirty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number*</a:t>
                    </a:r>
                  </a:p>
                </p:txBody>
              </p: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802867" y="2122606"/>
                    <a:ext cx="1351998" cy="307777"/>
                  </a:xfrm>
                  <a:prstGeom prst="rect">
                    <a:avLst/>
                  </a:prstGeom>
                  <a:solidFill>
                    <a:schemeClr val="accent2"/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GB" sz="14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node attribute</a:t>
                    </a:r>
                  </a:p>
                </p:txBody>
              </p: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670898" y="2528908"/>
                  <a:ext cx="1351999" cy="615554"/>
                  <a:chOff x="802866" y="1814829"/>
                  <a:chExt cx="1351999" cy="615554"/>
                </a:xfrm>
              </p:grpSpPr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802866" y="1814829"/>
                    <a:ext cx="1351999" cy="30777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GB" sz="1400" dirty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value*</a:t>
                    </a:r>
                  </a:p>
                </p:txBody>
              </p:sp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802867" y="2122606"/>
                    <a:ext cx="1351998" cy="307777"/>
                  </a:xfrm>
                  <a:prstGeom prst="rect">
                    <a:avLst/>
                  </a:prstGeom>
                  <a:solidFill>
                    <a:schemeClr val="accent2"/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GB" sz="14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node attribute</a:t>
                    </a:r>
                  </a:p>
                </p:txBody>
              </p:sp>
            </p:grpSp>
            <p:cxnSp>
              <p:nvCxnSpPr>
                <p:cNvPr id="90" name="Straight Connector 89"/>
                <p:cNvCxnSpPr>
                  <a:stCxn id="21" idx="1"/>
                  <a:endCxn id="7" idx="1"/>
                </p:cNvCxnSpPr>
                <p:nvPr/>
              </p:nvCxnSpPr>
              <p:spPr>
                <a:xfrm rot="10800000" flipH="1">
                  <a:off x="670897" y="1254639"/>
                  <a:ext cx="131969" cy="1428158"/>
                </a:xfrm>
                <a:prstGeom prst="bentConnector3">
                  <a:avLst>
                    <a:gd name="adj1" fmla="val -87282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>
                  <a:stCxn id="17" idx="1"/>
                  <a:endCxn id="7" idx="1"/>
                </p:cNvCxnSpPr>
                <p:nvPr/>
              </p:nvCxnSpPr>
              <p:spPr>
                <a:xfrm rot="10800000" flipH="1">
                  <a:off x="670897" y="1254640"/>
                  <a:ext cx="131969" cy="714079"/>
                </a:xfrm>
                <a:prstGeom prst="bentConnector3">
                  <a:avLst>
                    <a:gd name="adj1" fmla="val -87282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8" name="Group 107"/>
            <p:cNvGrpSpPr/>
            <p:nvPr/>
          </p:nvGrpSpPr>
          <p:grpSpPr>
            <a:xfrm>
              <a:off x="336317" y="3065617"/>
              <a:ext cx="3330000" cy="1192315"/>
              <a:chOff x="7808968" y="1224821"/>
              <a:chExt cx="3330000" cy="1192315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7808968" y="1224822"/>
                <a:ext cx="3330000" cy="119231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7808968" y="1224821"/>
                <a:ext cx="3330000" cy="30777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GB" sz="1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Node Attributes</a:t>
                </a: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7808968" y="1532598"/>
                <a:ext cx="3330000" cy="83099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GB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*</a:t>
                </a:r>
                <a:r>
                  <a:rPr lang="en-GB" sz="12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number</a:t>
                </a:r>
                <a:r>
                  <a:rPr lang="en-GB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 represents the number of grants the topic appears under</a:t>
                </a:r>
              </a:p>
              <a:p>
                <a:r>
                  <a:rPr lang="en-GB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*</a:t>
                </a:r>
                <a:r>
                  <a:rPr lang="en-GB" sz="12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value</a:t>
                </a:r>
                <a:r>
                  <a:rPr lang="en-GB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 represents the cumulative value of the grants the topic appears under</a:t>
                </a:r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3663152" y="3065617"/>
              <a:ext cx="3330000" cy="1192315"/>
              <a:chOff x="7695770" y="1874833"/>
              <a:chExt cx="3330000" cy="1192315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7695770" y="1874834"/>
                <a:ext cx="3330000" cy="119231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7695770" y="1874833"/>
                <a:ext cx="3330000" cy="30777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GB" sz="1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Edge Attributes</a:t>
                </a: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7695770" y="2182610"/>
                <a:ext cx="3330000" cy="83099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GB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*</a:t>
                </a:r>
                <a:r>
                  <a:rPr lang="en-GB" sz="12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weight</a:t>
                </a:r>
                <a:r>
                  <a:rPr lang="en-GB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 represents the number of grants the topics have in common</a:t>
                </a:r>
              </a:p>
              <a:p>
                <a:r>
                  <a:rPr lang="en-GB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*</a:t>
                </a:r>
                <a:r>
                  <a:rPr lang="en-GB" sz="12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value</a:t>
                </a:r>
                <a:r>
                  <a:rPr lang="en-GB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 represents the value of the grants that the topics have in common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6404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20"/>
          <p:cNvGrpSpPr/>
          <p:nvPr/>
        </p:nvGrpSpPr>
        <p:grpSpPr>
          <a:xfrm>
            <a:off x="333150" y="386671"/>
            <a:ext cx="5868300" cy="3141242"/>
            <a:chOff x="333150" y="386671"/>
            <a:chExt cx="5868300" cy="3141242"/>
          </a:xfrm>
        </p:grpSpPr>
        <p:sp>
          <p:nvSpPr>
            <p:cNvPr id="58" name="Rectangle 57"/>
            <p:cNvSpPr/>
            <p:nvPr/>
          </p:nvSpPr>
          <p:spPr>
            <a:xfrm>
              <a:off x="333152" y="386672"/>
              <a:ext cx="5868000" cy="31409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655561" y="386671"/>
              <a:ext cx="4545591" cy="30777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network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33152" y="386671"/>
              <a:ext cx="1322408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Topic B</a:t>
              </a: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707940" y="766371"/>
              <a:ext cx="5118423" cy="1781447"/>
              <a:chOff x="642229" y="764542"/>
              <a:chExt cx="5118423" cy="1781447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1862262" y="764542"/>
                <a:ext cx="2678360" cy="278292"/>
                <a:chOff x="1890930" y="976347"/>
                <a:chExt cx="2678360" cy="278292"/>
              </a:xfrm>
            </p:grpSpPr>
            <p:cxnSp>
              <p:nvCxnSpPr>
                <p:cNvPr id="108" name="Straight Connector 107"/>
                <p:cNvCxnSpPr>
                  <a:stCxn id="83" idx="3"/>
                  <a:endCxn id="106" idx="1"/>
                </p:cNvCxnSpPr>
                <p:nvPr/>
              </p:nvCxnSpPr>
              <p:spPr>
                <a:xfrm flipV="1">
                  <a:off x="1890930" y="1253347"/>
                  <a:ext cx="2678360" cy="129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TextBox 108"/>
                <p:cNvSpPr txBox="1"/>
                <p:nvPr/>
              </p:nvSpPr>
              <p:spPr>
                <a:xfrm>
                  <a:off x="2378616" y="976347"/>
                  <a:ext cx="1702983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12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common researchers</a:t>
                  </a:r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4408653" y="887653"/>
                <a:ext cx="1351999" cy="1329633"/>
                <a:chOff x="4999238" y="1100750"/>
                <a:chExt cx="1351999" cy="1329633"/>
              </a:xfrm>
            </p:grpSpPr>
            <p:grpSp>
              <p:nvGrpSpPr>
                <p:cNvPr id="97" name="Group 96"/>
                <p:cNvGrpSpPr/>
                <p:nvPr/>
              </p:nvGrpSpPr>
              <p:grpSpPr>
                <a:xfrm>
                  <a:off x="5131207" y="1100750"/>
                  <a:ext cx="1088063" cy="615554"/>
                  <a:chOff x="766859" y="1375932"/>
                  <a:chExt cx="1088063" cy="615554"/>
                </a:xfrm>
              </p:grpSpPr>
              <p:sp>
                <p:nvSpPr>
                  <p:cNvPr id="106" name="TextBox 105"/>
                  <p:cNvSpPr txBox="1"/>
                  <p:nvPr/>
                </p:nvSpPr>
                <p:spPr>
                  <a:xfrm>
                    <a:off x="766859" y="1375932"/>
                    <a:ext cx="1088063" cy="30777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GB" sz="1400" dirty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topic 2</a:t>
                    </a:r>
                  </a:p>
                </p:txBody>
              </p:sp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766860" y="1683709"/>
                    <a:ext cx="1088062" cy="307777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GB" sz="14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node</a:t>
                    </a:r>
                  </a:p>
                </p:txBody>
              </p:sp>
            </p:grpSp>
            <p:grpSp>
              <p:nvGrpSpPr>
                <p:cNvPr id="98" name="Group 97"/>
                <p:cNvGrpSpPr/>
                <p:nvPr/>
              </p:nvGrpSpPr>
              <p:grpSpPr>
                <a:xfrm>
                  <a:off x="4999238" y="1814829"/>
                  <a:ext cx="1351999" cy="615554"/>
                  <a:chOff x="802866" y="1814829"/>
                  <a:chExt cx="1351999" cy="615554"/>
                </a:xfrm>
              </p:grpSpPr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802866" y="1814829"/>
                    <a:ext cx="1351999" cy="30777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GB" sz="1400" dirty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number*</a:t>
                    </a:r>
                  </a:p>
                </p:txBody>
              </p:sp>
              <p:sp>
                <p:nvSpPr>
                  <p:cNvPr id="105" name="TextBox 104"/>
                  <p:cNvSpPr txBox="1"/>
                  <p:nvPr/>
                </p:nvSpPr>
                <p:spPr>
                  <a:xfrm>
                    <a:off x="802867" y="2122606"/>
                    <a:ext cx="1351998" cy="307777"/>
                  </a:xfrm>
                  <a:prstGeom prst="rect">
                    <a:avLst/>
                  </a:prstGeom>
                  <a:solidFill>
                    <a:schemeClr val="accent2"/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GB" sz="14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node attribute</a:t>
                    </a:r>
                  </a:p>
                </p:txBody>
              </p:sp>
            </p:grpSp>
            <p:cxnSp>
              <p:nvCxnSpPr>
                <p:cNvPr id="101" name="Straight Connector 49"/>
                <p:cNvCxnSpPr>
                  <a:stCxn id="104" idx="3"/>
                  <a:endCxn id="106" idx="3"/>
                </p:cNvCxnSpPr>
                <p:nvPr/>
              </p:nvCxnSpPr>
              <p:spPr>
                <a:xfrm flipH="1" flipV="1">
                  <a:off x="6219270" y="1254639"/>
                  <a:ext cx="131967" cy="714079"/>
                </a:xfrm>
                <a:prstGeom prst="bentConnector3">
                  <a:avLst>
                    <a:gd name="adj1" fmla="val -87284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1" name="Group 110"/>
              <p:cNvGrpSpPr/>
              <p:nvPr/>
            </p:nvGrpSpPr>
            <p:grpSpPr>
              <a:xfrm>
                <a:off x="2525440" y="1195430"/>
                <a:ext cx="1352000" cy="1350559"/>
                <a:chOff x="2987151" y="1175796"/>
                <a:chExt cx="1352000" cy="1350559"/>
              </a:xfrm>
            </p:grpSpPr>
            <p:grpSp>
              <p:nvGrpSpPr>
                <p:cNvPr id="85" name="Group 84"/>
                <p:cNvGrpSpPr/>
                <p:nvPr/>
              </p:nvGrpSpPr>
              <p:grpSpPr>
                <a:xfrm>
                  <a:off x="3119121" y="1175796"/>
                  <a:ext cx="1088063" cy="615554"/>
                  <a:chOff x="766859" y="1375932"/>
                  <a:chExt cx="1088063" cy="615554"/>
                </a:xfrm>
              </p:grpSpPr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766859" y="1375932"/>
                    <a:ext cx="1088063" cy="30777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GB" sz="1400" dirty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researcher</a:t>
                    </a:r>
                  </a:p>
                </p:txBody>
              </p:sp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766860" y="1683709"/>
                    <a:ext cx="1088062" cy="307777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GB" sz="14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edge</a:t>
                    </a:r>
                  </a:p>
                </p:txBody>
              </p:sp>
            </p:grpSp>
            <p:grpSp>
              <p:nvGrpSpPr>
                <p:cNvPr id="89" name="Group 88"/>
                <p:cNvGrpSpPr/>
                <p:nvPr/>
              </p:nvGrpSpPr>
              <p:grpSpPr>
                <a:xfrm>
                  <a:off x="2987152" y="1910801"/>
                  <a:ext cx="1351999" cy="615554"/>
                  <a:chOff x="802866" y="1814829"/>
                  <a:chExt cx="1351999" cy="615554"/>
                </a:xfrm>
              </p:grpSpPr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802866" y="1814829"/>
                    <a:ext cx="1351999" cy="30777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GB" sz="1400" dirty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weight*</a:t>
                    </a:r>
                  </a:p>
                </p:txBody>
              </p:sp>
              <p:sp>
                <p:nvSpPr>
                  <p:cNvPr id="94" name="TextBox 93"/>
                  <p:cNvSpPr txBox="1"/>
                  <p:nvPr/>
                </p:nvSpPr>
                <p:spPr>
                  <a:xfrm>
                    <a:off x="802867" y="2122606"/>
                    <a:ext cx="1351998" cy="307777"/>
                  </a:xfrm>
                  <a:prstGeom prst="rect">
                    <a:avLst/>
                  </a:prstGeom>
                  <a:solidFill>
                    <a:srgbClr val="FF5050"/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GB" sz="14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edge attribute</a:t>
                    </a:r>
                  </a:p>
                </p:txBody>
              </p:sp>
            </p:grpSp>
            <p:cxnSp>
              <p:nvCxnSpPr>
                <p:cNvPr id="87" name="Straight Connector 67"/>
                <p:cNvCxnSpPr>
                  <a:stCxn id="93" idx="1"/>
                  <a:endCxn id="95" idx="1"/>
                </p:cNvCxnSpPr>
                <p:nvPr/>
              </p:nvCxnSpPr>
              <p:spPr>
                <a:xfrm rot="10800000" flipH="1">
                  <a:off x="2987151" y="1329686"/>
                  <a:ext cx="131969" cy="735005"/>
                </a:xfrm>
                <a:prstGeom prst="bentConnector3">
                  <a:avLst>
                    <a:gd name="adj1" fmla="val -81911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Group 72"/>
              <p:cNvGrpSpPr/>
              <p:nvPr/>
            </p:nvGrpSpPr>
            <p:grpSpPr>
              <a:xfrm>
                <a:off x="642229" y="888945"/>
                <a:ext cx="1352000" cy="1329633"/>
                <a:chOff x="670897" y="1100750"/>
                <a:chExt cx="1352000" cy="1329633"/>
              </a:xfrm>
            </p:grpSpPr>
            <p:grpSp>
              <p:nvGrpSpPr>
                <p:cNvPr id="74" name="Group 73"/>
                <p:cNvGrpSpPr/>
                <p:nvPr/>
              </p:nvGrpSpPr>
              <p:grpSpPr>
                <a:xfrm>
                  <a:off x="802867" y="1100750"/>
                  <a:ext cx="1088063" cy="615554"/>
                  <a:chOff x="766859" y="1375932"/>
                  <a:chExt cx="1088063" cy="615554"/>
                </a:xfrm>
              </p:grpSpPr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766859" y="1375932"/>
                    <a:ext cx="1088063" cy="30777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GB" sz="1400" dirty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topic 1</a:t>
                    </a:r>
                  </a:p>
                </p:txBody>
              </p:sp>
              <p:sp>
                <p:nvSpPr>
                  <p:cNvPr id="84" name="TextBox 83"/>
                  <p:cNvSpPr txBox="1"/>
                  <p:nvPr/>
                </p:nvSpPr>
                <p:spPr>
                  <a:xfrm>
                    <a:off x="766860" y="1683709"/>
                    <a:ext cx="1088062" cy="307777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GB" sz="14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node</a:t>
                    </a:r>
                  </a:p>
                </p:txBody>
              </p:sp>
            </p:grpSp>
            <p:grpSp>
              <p:nvGrpSpPr>
                <p:cNvPr id="75" name="Group 74"/>
                <p:cNvGrpSpPr/>
                <p:nvPr/>
              </p:nvGrpSpPr>
              <p:grpSpPr>
                <a:xfrm>
                  <a:off x="670898" y="1814829"/>
                  <a:ext cx="1351999" cy="615554"/>
                  <a:chOff x="802866" y="1814829"/>
                  <a:chExt cx="1351999" cy="615554"/>
                </a:xfrm>
              </p:grpSpPr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802866" y="1814829"/>
                    <a:ext cx="1351999" cy="30777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GB" sz="1400" dirty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number*</a:t>
                    </a:r>
                  </a:p>
                </p:txBody>
              </p:sp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802867" y="2122606"/>
                    <a:ext cx="1351998" cy="307777"/>
                  </a:xfrm>
                  <a:prstGeom prst="rect">
                    <a:avLst/>
                  </a:prstGeom>
                  <a:solidFill>
                    <a:schemeClr val="accent2"/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GB" sz="14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node attribute</a:t>
                    </a:r>
                  </a:p>
                </p:txBody>
              </p:sp>
            </p:grpSp>
            <p:cxnSp>
              <p:nvCxnSpPr>
                <p:cNvPr id="78" name="Straight Connector 92"/>
                <p:cNvCxnSpPr>
                  <a:stCxn id="81" idx="1"/>
                  <a:endCxn id="83" idx="1"/>
                </p:cNvCxnSpPr>
                <p:nvPr/>
              </p:nvCxnSpPr>
              <p:spPr>
                <a:xfrm rot="10800000" flipH="1">
                  <a:off x="670897" y="1254640"/>
                  <a:ext cx="131969" cy="714079"/>
                </a:xfrm>
                <a:prstGeom prst="bentConnector3">
                  <a:avLst>
                    <a:gd name="adj1" fmla="val -81911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9" name="Group 118"/>
            <p:cNvGrpSpPr/>
            <p:nvPr/>
          </p:nvGrpSpPr>
          <p:grpSpPr>
            <a:xfrm>
              <a:off x="333150" y="2702841"/>
              <a:ext cx="2934000" cy="824774"/>
              <a:chOff x="7775941" y="4725422"/>
              <a:chExt cx="2934000" cy="824774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7775941" y="4725424"/>
                <a:ext cx="2934000" cy="82477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7775941" y="4725422"/>
                <a:ext cx="2934000" cy="30777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GB" sz="1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Node Attributes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7775941" y="5033199"/>
                <a:ext cx="2934000" cy="46166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GB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*</a:t>
                </a:r>
                <a:r>
                  <a:rPr lang="en-GB" sz="12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number</a:t>
                </a:r>
                <a:r>
                  <a:rPr lang="en-GB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 represents the number of researchers the topics appears under</a:t>
                </a:r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3267450" y="2702545"/>
              <a:ext cx="2934000" cy="825368"/>
              <a:chOff x="7577608" y="1924920"/>
              <a:chExt cx="2934000" cy="825368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7577608" y="1924921"/>
                <a:ext cx="2934000" cy="82536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7577608" y="1924920"/>
                <a:ext cx="2934000" cy="30777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GB" sz="1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Edge Attributes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7577608" y="2232697"/>
                <a:ext cx="2934000" cy="46166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GB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*</a:t>
                </a:r>
                <a:r>
                  <a:rPr lang="en-GB" sz="12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weight</a:t>
                </a:r>
                <a:r>
                  <a:rPr lang="en-GB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 represents the number of researchers the topics have in common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8456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/>
          <p:cNvGrpSpPr/>
          <p:nvPr/>
        </p:nvGrpSpPr>
        <p:grpSpPr>
          <a:xfrm>
            <a:off x="333152" y="386671"/>
            <a:ext cx="6660000" cy="3874035"/>
            <a:chOff x="333152" y="386671"/>
            <a:chExt cx="6660000" cy="3874035"/>
          </a:xfrm>
        </p:grpSpPr>
        <p:sp>
          <p:nvSpPr>
            <p:cNvPr id="5" name="Rectangle 4"/>
            <p:cNvSpPr/>
            <p:nvPr/>
          </p:nvSpPr>
          <p:spPr>
            <a:xfrm>
              <a:off x="333152" y="386672"/>
              <a:ext cx="6660000" cy="387403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55561" y="386671"/>
              <a:ext cx="5337591" cy="30777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network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3152" y="386671"/>
              <a:ext cx="1322408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Researcher A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889281" y="771373"/>
              <a:ext cx="3547632" cy="276999"/>
              <a:chOff x="1917949" y="983178"/>
              <a:chExt cx="3547632" cy="276999"/>
            </a:xfrm>
          </p:grpSpPr>
          <p:cxnSp>
            <p:nvCxnSpPr>
              <p:cNvPr id="55" name="Straight Connector 54"/>
              <p:cNvCxnSpPr>
                <a:stCxn id="30" idx="3"/>
                <a:endCxn id="53" idx="1"/>
              </p:cNvCxnSpPr>
              <p:nvPr/>
            </p:nvCxnSpPr>
            <p:spPr>
              <a:xfrm>
                <a:off x="1917949" y="1254639"/>
                <a:ext cx="354763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2853839" y="983178"/>
                <a:ext cx="1702983" cy="27699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GB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common grants</a:t>
                </a: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5332074" y="888945"/>
              <a:ext cx="1352000" cy="2043712"/>
              <a:chOff x="5332074" y="888945"/>
              <a:chExt cx="1352000" cy="2043712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5436913" y="888945"/>
                <a:ext cx="1142319" cy="615554"/>
                <a:chOff x="5464044" y="888945"/>
                <a:chExt cx="1142319" cy="615554"/>
              </a:xfrm>
            </p:grpSpPr>
            <p:sp>
              <p:nvSpPr>
                <p:cNvPr id="53" name="TextBox 52"/>
                <p:cNvSpPr txBox="1"/>
                <p:nvPr/>
              </p:nvSpPr>
              <p:spPr>
                <a:xfrm>
                  <a:off x="5464044" y="888945"/>
                  <a:ext cx="1142319" cy="30777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14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researcher 2</a:t>
                  </a:r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5464044" y="1196722"/>
                  <a:ext cx="1142317" cy="307777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140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node</a:t>
                  </a:r>
                </a:p>
              </p:txBody>
            </p:sp>
          </p:grpSp>
          <p:grpSp>
            <p:nvGrpSpPr>
              <p:cNvPr id="45" name="Group 44"/>
              <p:cNvGrpSpPr/>
              <p:nvPr/>
            </p:nvGrpSpPr>
            <p:grpSpPr>
              <a:xfrm>
                <a:off x="5332075" y="1603024"/>
                <a:ext cx="1351999" cy="615554"/>
                <a:chOff x="802866" y="1814829"/>
                <a:chExt cx="1351999" cy="615554"/>
              </a:xfrm>
            </p:grpSpPr>
            <p:sp>
              <p:nvSpPr>
                <p:cNvPr id="51" name="TextBox 50"/>
                <p:cNvSpPr txBox="1"/>
                <p:nvPr/>
              </p:nvSpPr>
              <p:spPr>
                <a:xfrm>
                  <a:off x="802866" y="1814829"/>
                  <a:ext cx="1351999" cy="30777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14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number*</a:t>
                  </a: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802867" y="2122606"/>
                  <a:ext cx="1351998" cy="307777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140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node attribute</a:t>
                  </a:r>
                </a:p>
              </p:txBody>
            </p:sp>
          </p:grpSp>
          <p:grpSp>
            <p:nvGrpSpPr>
              <p:cNvPr id="46" name="Group 45"/>
              <p:cNvGrpSpPr/>
              <p:nvPr/>
            </p:nvGrpSpPr>
            <p:grpSpPr>
              <a:xfrm>
                <a:off x="5332074" y="2317103"/>
                <a:ext cx="1351999" cy="615554"/>
                <a:chOff x="802866" y="1814829"/>
                <a:chExt cx="1351999" cy="615554"/>
              </a:xfrm>
            </p:grpSpPr>
            <p:sp>
              <p:nvSpPr>
                <p:cNvPr id="49" name="TextBox 48"/>
                <p:cNvSpPr txBox="1"/>
                <p:nvPr/>
              </p:nvSpPr>
              <p:spPr>
                <a:xfrm>
                  <a:off x="802866" y="1814829"/>
                  <a:ext cx="1351999" cy="30777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14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value*</a:t>
                  </a: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802867" y="2122606"/>
                  <a:ext cx="1351998" cy="307777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140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node attribute</a:t>
                  </a:r>
                </a:p>
              </p:txBody>
            </p:sp>
          </p:grpSp>
          <p:cxnSp>
            <p:nvCxnSpPr>
              <p:cNvPr id="47" name="Straight Connector 46"/>
              <p:cNvCxnSpPr>
                <a:stCxn id="49" idx="3"/>
                <a:endCxn id="53" idx="3"/>
              </p:cNvCxnSpPr>
              <p:nvPr/>
            </p:nvCxnSpPr>
            <p:spPr>
              <a:xfrm flipH="1" flipV="1">
                <a:off x="6579232" y="1042834"/>
                <a:ext cx="104841" cy="1428158"/>
              </a:xfrm>
              <a:prstGeom prst="bentConnector3">
                <a:avLst>
                  <a:gd name="adj1" fmla="val -116629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9"/>
              <p:cNvCxnSpPr>
                <a:stCxn id="51" idx="3"/>
                <a:endCxn id="53" idx="3"/>
              </p:cNvCxnSpPr>
              <p:nvPr/>
            </p:nvCxnSpPr>
            <p:spPr>
              <a:xfrm flipH="1" flipV="1">
                <a:off x="6579232" y="1042834"/>
                <a:ext cx="104842" cy="714079"/>
              </a:xfrm>
              <a:prstGeom prst="bentConnector3">
                <a:avLst>
                  <a:gd name="adj1" fmla="val -116627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2243341" y="1175796"/>
              <a:ext cx="2839619" cy="1364069"/>
              <a:chOff x="2272009" y="1387601"/>
              <a:chExt cx="2839619" cy="1364069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3147789" y="1387601"/>
                <a:ext cx="1088063" cy="615554"/>
                <a:chOff x="766859" y="1375932"/>
                <a:chExt cx="1088063" cy="615554"/>
              </a:xfrm>
            </p:grpSpPr>
            <p:sp>
              <p:nvSpPr>
                <p:cNvPr id="42" name="TextBox 41"/>
                <p:cNvSpPr txBox="1"/>
                <p:nvPr/>
              </p:nvSpPr>
              <p:spPr>
                <a:xfrm>
                  <a:off x="766859" y="1375932"/>
                  <a:ext cx="1088063" cy="30777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14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grant</a:t>
                  </a: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766860" y="1683709"/>
                  <a:ext cx="1088062" cy="307777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140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edge</a:t>
                  </a:r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2272009" y="2136116"/>
                <a:ext cx="2839619" cy="615554"/>
                <a:chOff x="2158518" y="2145509"/>
                <a:chExt cx="2839619" cy="615554"/>
              </a:xfrm>
            </p:grpSpPr>
            <p:grpSp>
              <p:nvGrpSpPr>
                <p:cNvPr id="36" name="Group 35"/>
                <p:cNvGrpSpPr/>
                <p:nvPr/>
              </p:nvGrpSpPr>
              <p:grpSpPr>
                <a:xfrm>
                  <a:off x="2158518" y="2145509"/>
                  <a:ext cx="1351999" cy="615554"/>
                  <a:chOff x="802866" y="1814829"/>
                  <a:chExt cx="1351999" cy="615554"/>
                </a:xfrm>
              </p:grpSpPr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802866" y="1814829"/>
                    <a:ext cx="1351999" cy="30777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GB" sz="1400" dirty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weight*</a:t>
                    </a:r>
                  </a:p>
                </p:txBody>
              </p:sp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802867" y="2122606"/>
                    <a:ext cx="1351998" cy="307777"/>
                  </a:xfrm>
                  <a:prstGeom prst="rect">
                    <a:avLst/>
                  </a:prstGeom>
                  <a:solidFill>
                    <a:srgbClr val="FF5050"/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GB" sz="14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edge attribute</a:t>
                    </a:r>
                  </a:p>
                </p:txBody>
              </p:sp>
            </p:grpSp>
            <p:grpSp>
              <p:nvGrpSpPr>
                <p:cNvPr id="37" name="Group 36"/>
                <p:cNvGrpSpPr/>
                <p:nvPr/>
              </p:nvGrpSpPr>
              <p:grpSpPr>
                <a:xfrm>
                  <a:off x="3646138" y="2145509"/>
                  <a:ext cx="1351999" cy="615554"/>
                  <a:chOff x="802866" y="1814829"/>
                  <a:chExt cx="1351999" cy="615554"/>
                </a:xfrm>
              </p:grpSpPr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802866" y="1814829"/>
                    <a:ext cx="1351999" cy="30777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GB" sz="1400" dirty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value*</a:t>
                    </a:r>
                  </a:p>
                </p:txBody>
              </p:sp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802867" y="2122606"/>
                    <a:ext cx="1351998" cy="307777"/>
                  </a:xfrm>
                  <a:prstGeom prst="rect">
                    <a:avLst/>
                  </a:prstGeom>
                  <a:solidFill>
                    <a:srgbClr val="FF5050"/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GB" sz="14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edge attribute</a:t>
                    </a:r>
                  </a:p>
                </p:txBody>
              </p:sp>
            </p:grpSp>
          </p:grpSp>
          <p:cxnSp>
            <p:nvCxnSpPr>
              <p:cNvPr id="34" name="Straight Connector 67"/>
              <p:cNvCxnSpPr>
                <a:stCxn id="40" idx="1"/>
                <a:endCxn id="42" idx="1"/>
              </p:cNvCxnSpPr>
              <p:nvPr/>
            </p:nvCxnSpPr>
            <p:spPr>
              <a:xfrm rot="10800000" flipH="1">
                <a:off x="2272009" y="1541491"/>
                <a:ext cx="875780" cy="748515"/>
              </a:xfrm>
              <a:prstGeom prst="bentConnector3">
                <a:avLst>
                  <a:gd name="adj1" fmla="val -1153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70"/>
              <p:cNvCxnSpPr>
                <a:stCxn id="38" idx="3"/>
                <a:endCxn id="42" idx="3"/>
              </p:cNvCxnSpPr>
              <p:nvPr/>
            </p:nvCxnSpPr>
            <p:spPr>
              <a:xfrm flipH="1" flipV="1">
                <a:off x="4235852" y="1541490"/>
                <a:ext cx="875776" cy="748515"/>
              </a:xfrm>
              <a:prstGeom prst="bentConnector3">
                <a:avLst>
                  <a:gd name="adj1" fmla="val -10725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2229" y="888945"/>
              <a:ext cx="1352000" cy="2043712"/>
              <a:chOff x="642229" y="888945"/>
              <a:chExt cx="1352000" cy="2043712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748081" y="888945"/>
                <a:ext cx="1141200" cy="615554"/>
                <a:chOff x="774199" y="888945"/>
                <a:chExt cx="1169725" cy="615554"/>
              </a:xfrm>
            </p:grpSpPr>
            <p:sp>
              <p:nvSpPr>
                <p:cNvPr id="30" name="TextBox 29"/>
                <p:cNvSpPr txBox="1"/>
                <p:nvPr/>
              </p:nvSpPr>
              <p:spPr>
                <a:xfrm>
                  <a:off x="774199" y="888945"/>
                  <a:ext cx="1169725" cy="30777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14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researcher 1</a:t>
                  </a: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774200" y="1196722"/>
                  <a:ext cx="1169724" cy="307777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140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node</a:t>
                  </a:r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642230" y="1603024"/>
                <a:ext cx="1351999" cy="615554"/>
                <a:chOff x="802866" y="1814829"/>
                <a:chExt cx="1351999" cy="615554"/>
              </a:xfrm>
            </p:grpSpPr>
            <p:sp>
              <p:nvSpPr>
                <p:cNvPr id="28" name="TextBox 27"/>
                <p:cNvSpPr txBox="1"/>
                <p:nvPr/>
              </p:nvSpPr>
              <p:spPr>
                <a:xfrm>
                  <a:off x="802866" y="1814829"/>
                  <a:ext cx="1351999" cy="30777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14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number*</a:t>
                  </a: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802867" y="2122606"/>
                  <a:ext cx="1351998" cy="307777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140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node attribute</a:t>
                  </a:r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642230" y="2317103"/>
                <a:ext cx="1351999" cy="615554"/>
                <a:chOff x="802866" y="1814829"/>
                <a:chExt cx="1351999" cy="615554"/>
              </a:xfrm>
            </p:grpSpPr>
            <p:sp>
              <p:nvSpPr>
                <p:cNvPr id="26" name="TextBox 25"/>
                <p:cNvSpPr txBox="1"/>
                <p:nvPr/>
              </p:nvSpPr>
              <p:spPr>
                <a:xfrm>
                  <a:off x="802866" y="1814829"/>
                  <a:ext cx="1351999" cy="30777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14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value*</a:t>
                  </a: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802867" y="2122606"/>
                  <a:ext cx="1351998" cy="307777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140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node attribute</a:t>
                  </a:r>
                </a:p>
              </p:txBody>
            </p:sp>
          </p:grpSp>
          <p:cxnSp>
            <p:nvCxnSpPr>
              <p:cNvPr id="24" name="Straight Connector 89"/>
              <p:cNvCxnSpPr>
                <a:stCxn id="26" idx="1"/>
                <a:endCxn id="30" idx="1"/>
              </p:cNvCxnSpPr>
              <p:nvPr/>
            </p:nvCxnSpPr>
            <p:spPr>
              <a:xfrm rot="10800000" flipH="1">
                <a:off x="642229" y="1042834"/>
                <a:ext cx="105851" cy="1428158"/>
              </a:xfrm>
              <a:prstGeom prst="bentConnector3">
                <a:avLst>
                  <a:gd name="adj1" fmla="val -108819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92"/>
              <p:cNvCxnSpPr>
                <a:stCxn id="28" idx="1"/>
                <a:endCxn id="30" idx="1"/>
              </p:cNvCxnSpPr>
              <p:nvPr/>
            </p:nvCxnSpPr>
            <p:spPr>
              <a:xfrm rot="10800000" flipH="1">
                <a:off x="642229" y="1042835"/>
                <a:ext cx="105851" cy="714079"/>
              </a:xfrm>
              <a:prstGeom prst="bentConnector3">
                <a:avLst>
                  <a:gd name="adj1" fmla="val -108819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336317" y="3065617"/>
              <a:ext cx="3330000" cy="1192315"/>
              <a:chOff x="7808968" y="1224821"/>
              <a:chExt cx="3330000" cy="1192315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7808968" y="1224822"/>
                <a:ext cx="3330000" cy="119231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7808968" y="1224821"/>
                <a:ext cx="3330000" cy="30777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GB" sz="1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Node Attributes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7808968" y="1532598"/>
                <a:ext cx="3330000" cy="83099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GB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*</a:t>
                </a:r>
                <a:r>
                  <a:rPr lang="en-GB" sz="12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number</a:t>
                </a:r>
                <a:r>
                  <a:rPr lang="en-GB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 represents the number of grants the researcher appears under</a:t>
                </a:r>
              </a:p>
              <a:p>
                <a:r>
                  <a:rPr lang="en-GB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*</a:t>
                </a:r>
                <a:r>
                  <a:rPr lang="en-GB" sz="12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value</a:t>
                </a:r>
                <a:r>
                  <a:rPr lang="en-GB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 represents the cumulative value of the grants the researcher appears under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663152" y="3065617"/>
              <a:ext cx="3330000" cy="1192315"/>
              <a:chOff x="7695770" y="1874833"/>
              <a:chExt cx="3330000" cy="1192315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7695770" y="1874834"/>
                <a:ext cx="3330000" cy="119231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695770" y="1874833"/>
                <a:ext cx="3330000" cy="30777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GB" sz="1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Edge Attributes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695770" y="2182610"/>
                <a:ext cx="3330000" cy="83099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GB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*</a:t>
                </a:r>
                <a:r>
                  <a:rPr lang="en-GB" sz="12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weight</a:t>
                </a:r>
                <a:r>
                  <a:rPr lang="en-GB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 represents the number of grants the researchers have in common</a:t>
                </a:r>
              </a:p>
              <a:p>
                <a:r>
                  <a:rPr lang="en-GB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*</a:t>
                </a:r>
                <a:r>
                  <a:rPr lang="en-GB" sz="12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value</a:t>
                </a:r>
                <a:r>
                  <a:rPr lang="en-GB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 represents the value of the grants that the researchers have in common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9610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333150" y="386671"/>
            <a:ext cx="5868300" cy="3141242"/>
            <a:chOff x="333150" y="386671"/>
            <a:chExt cx="5868300" cy="3141242"/>
          </a:xfrm>
        </p:grpSpPr>
        <p:sp>
          <p:nvSpPr>
            <p:cNvPr id="5" name="Rectangle 4"/>
            <p:cNvSpPr/>
            <p:nvPr/>
          </p:nvSpPr>
          <p:spPr>
            <a:xfrm>
              <a:off x="333152" y="386672"/>
              <a:ext cx="5868000" cy="31409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55561" y="386671"/>
              <a:ext cx="4545591" cy="30777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network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3152" y="386671"/>
              <a:ext cx="1322408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Researcher B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955107" y="766371"/>
              <a:ext cx="2624087" cy="277994"/>
              <a:chOff x="1918064" y="976347"/>
              <a:chExt cx="2624087" cy="277994"/>
            </a:xfrm>
          </p:grpSpPr>
          <p:cxnSp>
            <p:nvCxnSpPr>
              <p:cNvPr id="42" name="Straight Connector 41"/>
              <p:cNvCxnSpPr>
                <a:stCxn id="26" idx="3"/>
                <a:endCxn id="40" idx="1"/>
              </p:cNvCxnSpPr>
              <p:nvPr/>
            </p:nvCxnSpPr>
            <p:spPr>
              <a:xfrm flipV="1">
                <a:off x="1918064" y="1249694"/>
                <a:ext cx="2624087" cy="464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2378616" y="976347"/>
                <a:ext cx="1702983" cy="27699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GB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common topics</a:t>
                </a: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474364" y="885829"/>
              <a:ext cx="1351999" cy="1333286"/>
              <a:chOff x="4474364" y="885829"/>
              <a:chExt cx="1351999" cy="1333286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4579194" y="885829"/>
                <a:ext cx="1142337" cy="615554"/>
                <a:chOff x="4606333" y="889482"/>
                <a:chExt cx="1142337" cy="615554"/>
              </a:xfrm>
            </p:grpSpPr>
            <p:sp>
              <p:nvSpPr>
                <p:cNvPr id="40" name="TextBox 39"/>
                <p:cNvSpPr txBox="1"/>
                <p:nvPr/>
              </p:nvSpPr>
              <p:spPr>
                <a:xfrm>
                  <a:off x="4606333" y="889482"/>
                  <a:ext cx="1142337" cy="30777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14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researcher 2</a:t>
                  </a: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4606334" y="1197259"/>
                  <a:ext cx="1142038" cy="307777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140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node</a:t>
                  </a:r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4474364" y="1603561"/>
                <a:ext cx="1351999" cy="615554"/>
                <a:chOff x="802866" y="1814829"/>
                <a:chExt cx="1351999" cy="615554"/>
              </a:xfrm>
            </p:grpSpPr>
            <p:sp>
              <p:nvSpPr>
                <p:cNvPr id="38" name="TextBox 37"/>
                <p:cNvSpPr txBox="1"/>
                <p:nvPr/>
              </p:nvSpPr>
              <p:spPr>
                <a:xfrm>
                  <a:off x="802866" y="1814829"/>
                  <a:ext cx="1351999" cy="30777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14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number*</a:t>
                  </a: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802867" y="2122606"/>
                  <a:ext cx="1351998" cy="307777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140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node attribute</a:t>
                  </a:r>
                </a:p>
              </p:txBody>
            </p:sp>
          </p:grpSp>
          <p:cxnSp>
            <p:nvCxnSpPr>
              <p:cNvPr id="37" name="Straight Connector 49"/>
              <p:cNvCxnSpPr>
                <a:stCxn id="38" idx="3"/>
                <a:endCxn id="40" idx="3"/>
              </p:cNvCxnSpPr>
              <p:nvPr/>
            </p:nvCxnSpPr>
            <p:spPr>
              <a:xfrm flipH="1" flipV="1">
                <a:off x="5721531" y="1039718"/>
                <a:ext cx="104832" cy="717732"/>
              </a:xfrm>
              <a:prstGeom prst="bentConnector3">
                <a:avLst>
                  <a:gd name="adj1" fmla="val -109877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2591151" y="1197259"/>
              <a:ext cx="1352000" cy="1350559"/>
              <a:chOff x="2987151" y="1175796"/>
              <a:chExt cx="1352000" cy="1350559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3119121" y="1175796"/>
                <a:ext cx="1088063" cy="615554"/>
                <a:chOff x="766859" y="1375932"/>
                <a:chExt cx="1088063" cy="615554"/>
              </a:xfrm>
            </p:grpSpPr>
            <p:sp>
              <p:nvSpPr>
                <p:cNvPr id="33" name="TextBox 32"/>
                <p:cNvSpPr txBox="1"/>
                <p:nvPr/>
              </p:nvSpPr>
              <p:spPr>
                <a:xfrm>
                  <a:off x="766859" y="1375932"/>
                  <a:ext cx="1088063" cy="30777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14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topic</a:t>
                  </a: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766860" y="1683709"/>
                  <a:ext cx="1088062" cy="307777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140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edge</a:t>
                  </a: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2987152" y="1910801"/>
                <a:ext cx="1351999" cy="615554"/>
                <a:chOff x="802866" y="1814829"/>
                <a:chExt cx="1351999" cy="615554"/>
              </a:xfrm>
            </p:grpSpPr>
            <p:sp>
              <p:nvSpPr>
                <p:cNvPr id="31" name="TextBox 30"/>
                <p:cNvSpPr txBox="1"/>
                <p:nvPr/>
              </p:nvSpPr>
              <p:spPr>
                <a:xfrm>
                  <a:off x="802866" y="1814829"/>
                  <a:ext cx="1351999" cy="30777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14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weight*</a:t>
                  </a: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802867" y="2122606"/>
                  <a:ext cx="1351998" cy="307777"/>
                </a:xfrm>
                <a:prstGeom prst="rect">
                  <a:avLst/>
                </a:prstGeom>
                <a:solidFill>
                  <a:srgbClr val="FF5050"/>
                </a:solidFill>
                <a:ln w="12700"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140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edge attribute</a:t>
                  </a:r>
                </a:p>
              </p:txBody>
            </p:sp>
          </p:grpSp>
          <p:cxnSp>
            <p:nvCxnSpPr>
              <p:cNvPr id="30" name="Straight Connector 67"/>
              <p:cNvCxnSpPr>
                <a:stCxn id="31" idx="1"/>
                <a:endCxn id="33" idx="1"/>
              </p:cNvCxnSpPr>
              <p:nvPr/>
            </p:nvCxnSpPr>
            <p:spPr>
              <a:xfrm rot="10800000" flipH="1">
                <a:off x="2987151" y="1329686"/>
                <a:ext cx="131969" cy="735005"/>
              </a:xfrm>
              <a:prstGeom prst="bentConnector3">
                <a:avLst>
                  <a:gd name="adj1" fmla="val -8191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/>
          </p:nvGrpSpPr>
          <p:grpSpPr>
            <a:xfrm>
              <a:off x="707941" y="890476"/>
              <a:ext cx="1351999" cy="1329931"/>
              <a:chOff x="707941" y="890476"/>
              <a:chExt cx="1351999" cy="1329931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813907" y="890476"/>
                <a:ext cx="1141200" cy="615554"/>
                <a:chOff x="839910" y="890774"/>
                <a:chExt cx="1144834" cy="615554"/>
              </a:xfrm>
            </p:grpSpPr>
            <p:sp>
              <p:nvSpPr>
                <p:cNvPr id="26" name="TextBox 25"/>
                <p:cNvSpPr txBox="1"/>
                <p:nvPr/>
              </p:nvSpPr>
              <p:spPr>
                <a:xfrm>
                  <a:off x="839910" y="890774"/>
                  <a:ext cx="1144834" cy="30777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14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researcher 1</a:t>
                  </a: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839910" y="1198551"/>
                  <a:ext cx="1144833" cy="307777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140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node</a:t>
                  </a:r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707941" y="1604853"/>
                <a:ext cx="1351999" cy="615554"/>
                <a:chOff x="802866" y="1814829"/>
                <a:chExt cx="1351999" cy="615554"/>
              </a:xfrm>
            </p:grpSpPr>
            <p:sp>
              <p:nvSpPr>
                <p:cNvPr id="24" name="TextBox 23"/>
                <p:cNvSpPr txBox="1"/>
                <p:nvPr/>
              </p:nvSpPr>
              <p:spPr>
                <a:xfrm>
                  <a:off x="802866" y="1814829"/>
                  <a:ext cx="1351999" cy="30777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14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number*</a:t>
                  </a: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802867" y="2122606"/>
                  <a:ext cx="1351998" cy="307777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sz="140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node attribute</a:t>
                  </a:r>
                </a:p>
              </p:txBody>
            </p:sp>
          </p:grpSp>
          <p:cxnSp>
            <p:nvCxnSpPr>
              <p:cNvPr id="23" name="Straight Connector 92"/>
              <p:cNvCxnSpPr>
                <a:stCxn id="24" idx="1"/>
                <a:endCxn id="26" idx="1"/>
              </p:cNvCxnSpPr>
              <p:nvPr/>
            </p:nvCxnSpPr>
            <p:spPr>
              <a:xfrm rot="10800000" flipH="1">
                <a:off x="707941" y="1044366"/>
                <a:ext cx="105966" cy="714377"/>
              </a:xfrm>
              <a:prstGeom prst="bentConnector3">
                <a:avLst>
                  <a:gd name="adj1" fmla="val -10201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333150" y="2702841"/>
              <a:ext cx="2934000" cy="824774"/>
              <a:chOff x="7775941" y="4725422"/>
              <a:chExt cx="2934000" cy="824774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7775941" y="4725424"/>
                <a:ext cx="2934000" cy="82477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7775941" y="4725422"/>
                <a:ext cx="2934000" cy="30777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GB" sz="1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Node Attributes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7775941" y="5033199"/>
                <a:ext cx="2934000" cy="46166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GB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*</a:t>
                </a:r>
                <a:r>
                  <a:rPr lang="en-GB" sz="12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number</a:t>
                </a:r>
                <a:r>
                  <a:rPr lang="en-GB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 represents the number of topics that appear under the researcher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267450" y="2702545"/>
              <a:ext cx="2934000" cy="825368"/>
              <a:chOff x="7577608" y="1924920"/>
              <a:chExt cx="2934000" cy="825368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7577608" y="1924921"/>
                <a:ext cx="2934000" cy="82536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577608" y="1924920"/>
                <a:ext cx="2934000" cy="30777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GB" sz="1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Edge Attributes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577608" y="2232697"/>
                <a:ext cx="2934000" cy="46166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GB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*</a:t>
                </a:r>
                <a:r>
                  <a:rPr lang="en-GB" sz="12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weight</a:t>
                </a:r>
                <a:r>
                  <a:rPr lang="en-GB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 represents the number of topics the researchers have in common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5135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299</Words>
  <Application>Microsoft Office PowerPoint</Application>
  <PresentationFormat>Widescreen</PresentationFormat>
  <Paragraphs>92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Sergiu Tripon</dc:creator>
  <cp:lastModifiedBy>Sergiu Tripon</cp:lastModifiedBy>
  <cp:revision>21</cp:revision>
  <dcterms:created xsi:type="dcterms:W3CDTF">2016-07-24T22:45:24Z</dcterms:created>
  <dcterms:modified xsi:type="dcterms:W3CDTF">2016-07-27T17:52:49Z</dcterms:modified>
</cp:coreProperties>
</file>