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0" r:id="rId2"/>
    <p:sldId id="257" r:id="rId3"/>
    <p:sldId id="258" r:id="rId4"/>
    <p:sldId id="261" r:id="rId5"/>
    <p:sldId id="262" r:id="rId6"/>
    <p:sldId id="271" r:id="rId7"/>
    <p:sldId id="270" r:id="rId8"/>
    <p:sldId id="263" r:id="rId9"/>
    <p:sldId id="264" r:id="rId10"/>
    <p:sldId id="269" r:id="rId11"/>
    <p:sldId id="265" r:id="rId12"/>
    <p:sldId id="268" r:id="rId13"/>
    <p:sldId id="266" r:id="rId14"/>
    <p:sldId id="25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24FF9-3C9D-422F-857A-99879A1751B7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6E0BE-8694-448C-AFF9-5FCDF63E7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37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5E7076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71531" y="381304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506743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aseline="0" dirty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Рабочий слайд с фотограф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1371" y="356660"/>
            <a:ext cx="4814325" cy="562073"/>
          </a:xfrm>
        </p:spPr>
        <p:txBody>
          <a:bodyPr>
            <a:noAutofit/>
          </a:bodyPr>
          <a:lstStyle>
            <a:lvl1pPr algn="l">
              <a:defRPr sz="37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27381" y="6213309"/>
            <a:ext cx="2016224" cy="288032"/>
          </a:xfrm>
        </p:spPr>
        <p:txBody>
          <a:bodyPr/>
          <a:lstStyle>
            <a:lvl1pPr algn="l">
              <a:defRPr/>
            </a:lvl1pPr>
          </a:lstStyle>
          <a:p>
            <a:fld id="{6E7C88E1-196A-45C7-8FCC-1E4518D0AA4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0608502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aseline="0" dirty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31370" y="1892829"/>
            <a:ext cx="11606321" cy="4032448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Текст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997" y="1110753"/>
            <a:ext cx="11606695" cy="782076"/>
          </a:xfrm>
        </p:spPr>
        <p:txBody>
          <a:bodyPr>
            <a:normAutofit/>
          </a:bodyPr>
          <a:lstStyle>
            <a:lvl1pPr marL="0" indent="0">
              <a:buNone/>
              <a:defRPr sz="3733" b="1">
                <a:solidFill>
                  <a:srgbClr val="5E7076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19756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бочий слайд с фотограф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1371" y="356660"/>
            <a:ext cx="4814325" cy="562073"/>
          </a:xfrm>
        </p:spPr>
        <p:txBody>
          <a:bodyPr>
            <a:noAutofit/>
          </a:bodyPr>
          <a:lstStyle>
            <a:lvl1pPr algn="l">
              <a:defRPr sz="37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27381" y="6213309"/>
            <a:ext cx="2016224" cy="288032"/>
          </a:xfrm>
        </p:spPr>
        <p:txBody>
          <a:bodyPr/>
          <a:lstStyle>
            <a:lvl1pPr algn="l">
              <a:defRPr/>
            </a:lvl1pPr>
          </a:lstStyle>
          <a:p>
            <a:fld id="{6E7C88E1-196A-45C7-8FCC-1E4518D0AA4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0608502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aseline="0" dirty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  <p:sp>
        <p:nvSpPr>
          <p:cNvPr id="10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431371" y="1412776"/>
            <a:ext cx="5384800" cy="441649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3733">
                <a:solidFill>
                  <a:schemeClr val="bg1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412776"/>
            <a:ext cx="5760640" cy="451250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51867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с большой фотограф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0" y="1412776"/>
            <a:ext cx="12192000" cy="5445224"/>
          </a:xfrm>
          <a:solidFill>
            <a:schemeClr val="bg1">
              <a:lumMod val="75000"/>
            </a:schemeClr>
          </a:solidFill>
          <a:ln>
            <a:solidFill>
              <a:srgbClr val="000000">
                <a:alpha val="21176"/>
              </a:srgbClr>
            </a:solidFill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3733">
                <a:solidFill>
                  <a:schemeClr val="bg1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1371" y="356660"/>
            <a:ext cx="4814325" cy="562073"/>
          </a:xfrm>
        </p:spPr>
        <p:txBody>
          <a:bodyPr>
            <a:noAutofit/>
          </a:bodyPr>
          <a:lstStyle>
            <a:lvl1pPr algn="l">
              <a:defRPr sz="37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31371" y="5733256"/>
            <a:ext cx="11760629" cy="672075"/>
          </a:xfrm>
          <a:prstGeom prst="rect">
            <a:avLst/>
          </a:prstGeom>
          <a:solidFill>
            <a:srgbClr val="FFFFFF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3" hasCustomPrompt="1"/>
          </p:nvPr>
        </p:nvSpPr>
        <p:spPr>
          <a:xfrm>
            <a:off x="431371" y="5754817"/>
            <a:ext cx="11521280" cy="672075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sz="2133" baseline="0" dirty="0">
                <a:solidFill>
                  <a:schemeClr val="bg1"/>
                </a:solidFill>
              </a:rPr>
              <a:t>Санкт-Петербургский государственный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10725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крывающи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/>
        </p:nvSpPr>
        <p:spPr>
          <a:xfrm>
            <a:off x="506743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aseline="0" dirty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31371" y="1508787"/>
            <a:ext cx="11425269" cy="480053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Текст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1371" y="356660"/>
            <a:ext cx="4814325" cy="562073"/>
          </a:xfrm>
        </p:spPr>
        <p:txBody>
          <a:bodyPr>
            <a:noAutofit/>
          </a:bodyPr>
          <a:lstStyle>
            <a:lvl1pPr algn="l">
              <a:defRPr sz="37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92504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C88E1-196A-45C7-8FCC-1E4518D0A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07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2912" y="1700809"/>
            <a:ext cx="10366176" cy="254671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Shoot the bullet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 </a:t>
            </a:r>
            <a:r>
              <a:rPr lang="en-US" dirty="0">
                <a:solidFill>
                  <a:schemeClr val="tx1"/>
                </a:solidFill>
              </a:rPr>
              <a:t>Arduino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7E1AF-D642-4CF7-A9A7-51F23640EF66}"/>
              </a:ext>
            </a:extLst>
          </p:cNvPr>
          <p:cNvSpPr txBox="1"/>
          <p:nvPr/>
        </p:nvSpPr>
        <p:spPr>
          <a:xfrm>
            <a:off x="6576054" y="4485118"/>
            <a:ext cx="5376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Автор</a:t>
            </a:r>
            <a:r>
              <a:rPr lang="en-US" sz="2400" dirty="0"/>
              <a:t>: </a:t>
            </a:r>
            <a:r>
              <a:rPr lang="ru-RU" sz="2400" dirty="0"/>
              <a:t>Долженков Сергей Дмитриевич</a:t>
            </a:r>
          </a:p>
          <a:p>
            <a:r>
              <a:rPr lang="ru-RU" sz="2400" dirty="0"/>
              <a:t>Группа</a:t>
            </a:r>
            <a:r>
              <a:rPr lang="en-US" sz="2400" dirty="0"/>
              <a:t>:</a:t>
            </a:r>
            <a:r>
              <a:rPr lang="ru-RU" sz="2400" dirty="0"/>
              <a:t> 18.Б12-пу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31E68-0676-4FE2-BC08-235C4C69AC1B}"/>
              </a:ext>
            </a:extLst>
          </p:cNvPr>
          <p:cNvSpPr txBox="1"/>
          <p:nvPr/>
        </p:nvSpPr>
        <p:spPr>
          <a:xfrm>
            <a:off x="5375920" y="5733257"/>
            <a:ext cx="144016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67" dirty="0"/>
              <a:t>03.12.2019</a:t>
            </a:r>
          </a:p>
        </p:txBody>
      </p:sp>
    </p:spTree>
    <p:extLst>
      <p:ext uri="{BB962C8B-B14F-4D97-AF65-F5344CB8AC3E}">
        <p14:creationId xmlns:p14="http://schemas.microsoft.com/office/powerpoint/2010/main" val="35028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A0173-7B26-4D37-9145-FC31EDCE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356660"/>
            <a:ext cx="11342813" cy="562073"/>
          </a:xfrm>
        </p:spPr>
        <p:txBody>
          <a:bodyPr/>
          <a:lstStyle/>
          <a:p>
            <a:r>
              <a:rPr lang="ru-RU" dirty="0"/>
              <a:t>Описание файла </a:t>
            </a:r>
            <a:r>
              <a:rPr lang="en-US" dirty="0"/>
              <a:t>Shoot-the-</a:t>
            </a:r>
            <a:r>
              <a:rPr lang="en-US" dirty="0" err="1"/>
              <a:t>bullet.ino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28299F-D903-4DED-B249-004C1A2F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88E1-196A-45C7-8FCC-1E4518D0AA4B}" type="slidenum">
              <a:rPr lang="ru-RU" smtClean="0"/>
              <a:t>10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93BE95-ADA6-4F46-AA1B-3F1A79445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509" y="1295940"/>
            <a:ext cx="5665822" cy="45401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CD0B59-55DB-4D0D-ACD1-2843AC682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16" y="2132508"/>
            <a:ext cx="39909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7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A0173-7B26-4D37-9145-FC31EDCE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356660"/>
            <a:ext cx="12277762" cy="562073"/>
          </a:xfrm>
        </p:spPr>
        <p:txBody>
          <a:bodyPr/>
          <a:lstStyle/>
          <a:p>
            <a:r>
              <a:rPr lang="ru-RU" dirty="0"/>
              <a:t>Описание класса </a:t>
            </a:r>
            <a:r>
              <a:rPr lang="en-US" dirty="0"/>
              <a:t>Field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28299F-D903-4DED-B249-004C1A2F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88E1-196A-45C7-8FCC-1E4518D0AA4B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045D1F-AC5D-4FE3-BFA1-3BE26A221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478" y="1253447"/>
            <a:ext cx="2522222" cy="17536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A823DA-52FC-40BC-AA10-AAAA9DD3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478" y="3007063"/>
            <a:ext cx="3384736" cy="31370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E556BD-60DB-4EA0-9B19-14A2D3CDA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4" y="1165748"/>
            <a:ext cx="3393096" cy="48005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02DE75-92B1-448C-8139-53AFD4776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391" y="1253446"/>
            <a:ext cx="3470491" cy="47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5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A0173-7B26-4D37-9145-FC31EDCE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356660"/>
            <a:ext cx="12277762" cy="562073"/>
          </a:xfrm>
        </p:spPr>
        <p:txBody>
          <a:bodyPr/>
          <a:lstStyle/>
          <a:p>
            <a:r>
              <a:rPr lang="ru-RU" dirty="0"/>
              <a:t>Описание класса </a:t>
            </a:r>
            <a:r>
              <a:rPr lang="en-US" dirty="0" err="1"/>
              <a:t>PlayerShip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28299F-D903-4DED-B249-004C1A2F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88E1-196A-45C7-8FCC-1E4518D0AA4B}" type="slidenum">
              <a:rPr lang="ru-RU" smtClean="0"/>
              <a:t>12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62BACF-F46A-45CA-A2DC-BF4361F9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694" y="1598392"/>
            <a:ext cx="3552611" cy="42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4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A0173-7B26-4D37-9145-FC31EDCE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356660"/>
            <a:ext cx="6442040" cy="562073"/>
          </a:xfrm>
        </p:spPr>
        <p:txBody>
          <a:bodyPr/>
          <a:lstStyle/>
          <a:p>
            <a:r>
              <a:rPr lang="ru-RU" dirty="0"/>
              <a:t>Инструкция по эксплуатации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1A1E0E-F055-467B-BD55-81E066FB1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502" y="1194146"/>
            <a:ext cx="11606321" cy="4743749"/>
          </a:xfrm>
        </p:spPr>
        <p:txBody>
          <a:bodyPr>
            <a:normAutofit/>
          </a:bodyPr>
          <a:lstStyle/>
          <a:p>
            <a:pPr algn="just"/>
            <a:r>
              <a:rPr lang="ru-RU" sz="1600" dirty="0">
                <a:solidFill>
                  <a:schemeClr val="tx1"/>
                </a:solidFill>
              </a:rPr>
              <a:t>При подключении питания к </a:t>
            </a:r>
            <a:r>
              <a:rPr lang="ru-RU" sz="1600" dirty="0" err="1">
                <a:solidFill>
                  <a:schemeClr val="tx1"/>
                </a:solidFill>
              </a:rPr>
              <a:t>Arduino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Uno</a:t>
            </a:r>
            <a:r>
              <a:rPr lang="ru-RU" sz="1600" dirty="0">
                <a:solidFill>
                  <a:schemeClr val="tx1"/>
                </a:solidFill>
              </a:rPr>
              <a:t> с соответствующей периферией, на экране отобразится меню игры в котором: Кнопки A и C осуществляют перемещение курсора между пунктами меню вверх и вниз соответственно. Кнопка B осуществляет выбор соответствующего пункта меню. Пункты меню: </a:t>
            </a:r>
            <a:r>
              <a:rPr lang="ru-RU" sz="1600" dirty="0" err="1">
                <a:solidFill>
                  <a:schemeClr val="tx1"/>
                </a:solidFill>
              </a:rPr>
              <a:t>New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Game</a:t>
            </a:r>
            <a:r>
              <a:rPr lang="ru-RU" sz="1600" dirty="0">
                <a:solidFill>
                  <a:schemeClr val="tx1"/>
                </a:solidFill>
              </a:rPr>
              <a:t> - переход к новой игре. </a:t>
            </a:r>
            <a:r>
              <a:rPr lang="ru-RU" sz="1600" dirty="0" err="1">
                <a:solidFill>
                  <a:schemeClr val="tx1"/>
                </a:solidFill>
              </a:rPr>
              <a:t>Continue</a:t>
            </a:r>
            <a:r>
              <a:rPr lang="ru-RU" sz="1600" dirty="0">
                <a:solidFill>
                  <a:schemeClr val="tx1"/>
                </a:solidFill>
              </a:rPr>
              <a:t> - переход к игре, если есть приостановленная игра. </a:t>
            </a:r>
            <a:r>
              <a:rPr lang="ru-RU" sz="1600" dirty="0" err="1">
                <a:solidFill>
                  <a:schemeClr val="tx1"/>
                </a:solidFill>
              </a:rPr>
              <a:t>Difficulty</a:t>
            </a:r>
            <a:r>
              <a:rPr lang="ru-RU" sz="1600" dirty="0">
                <a:solidFill>
                  <a:schemeClr val="tx1"/>
                </a:solidFill>
              </a:rPr>
              <a:t> - выбор сложности игры(от 1 до 3). Чем больше значение, тем быстрее падают ряды. </a:t>
            </a:r>
            <a:r>
              <a:rPr lang="ru-RU" sz="1600" dirty="0" err="1">
                <a:solidFill>
                  <a:schemeClr val="tx1"/>
                </a:solidFill>
              </a:rPr>
              <a:t>Size</a:t>
            </a:r>
            <a:r>
              <a:rPr lang="ru-RU" sz="1600" dirty="0">
                <a:solidFill>
                  <a:schemeClr val="tx1"/>
                </a:solidFill>
              </a:rPr>
              <a:t> - выбор размера игрового поля(от 1 до 3). Значение соответствуют размеру стороны одного блока в пикселях. </a:t>
            </a:r>
            <a:r>
              <a:rPr lang="ru-RU" sz="1600" dirty="0" err="1">
                <a:solidFill>
                  <a:schemeClr val="tx1"/>
                </a:solidFill>
              </a:rPr>
              <a:t>Highcores</a:t>
            </a:r>
            <a:r>
              <a:rPr lang="ru-RU" sz="1600" dirty="0">
                <a:solidFill>
                  <a:schemeClr val="tx1"/>
                </a:solidFill>
              </a:rPr>
              <a:t> - переход к таблице лучших результатов.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Во время игры отображается игровое поле и количество очков. Кнопки отвечают: A и С - движение модели игрока вправо и влево на один пиксель соответственно. D - выстрел блока. B - переход в меню с остановкой текущей игры.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В случае поражения отображается сообщение о проигрыше, количество очков, накопленных игроком за последнею игру, и возможность выбора имя при помощи кнопок: B и D - передвижение курсора вправо и влево соответственно, если курсор стоит на третей букве и нажать B, то случится переход в меню. A и C - изменение соответствующей буквы в имени вверх и вниз по алфавиту соответственно.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В таблице с результатами отображаются лучшие 5 результатов. Кнопки отвечают: A, B, C - переход в меню. D - сброс таблицы результатов на изначальные. При первом запуске следует провести эту процедуру для корректного отображения результатов.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24437A-6B51-42FA-80E7-CFA270BC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88E1-196A-45C7-8FCC-1E4518D0AA4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481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63A0FC71-9D94-46D1-ADEB-8C9EB1FB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365" y="2560076"/>
            <a:ext cx="11425269" cy="1737847"/>
          </a:xfrm>
        </p:spPr>
        <p:txBody>
          <a:bodyPr>
            <a:normAutofit/>
          </a:bodyPr>
          <a:lstStyle/>
          <a:p>
            <a:r>
              <a:rPr lang="ru-RU" sz="9600" dirty="0">
                <a:solidFill>
                  <a:schemeClr val="tx1"/>
                </a:solidFill>
              </a:rPr>
              <a:t>Окончание</a:t>
            </a:r>
          </a:p>
        </p:txBody>
      </p:sp>
    </p:spTree>
    <p:extLst>
      <p:ext uri="{BB962C8B-B14F-4D97-AF65-F5344CB8AC3E}">
        <p14:creationId xmlns:p14="http://schemas.microsoft.com/office/powerpoint/2010/main" val="183735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B7730-F61A-4D8C-ACBF-30B88165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E65D59-825F-4316-B039-13F69C885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510" y="2601930"/>
            <a:ext cx="10176979" cy="1654139"/>
          </a:xfrm>
        </p:spPr>
        <p:txBody>
          <a:bodyPr>
            <a:no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Требуется полностью повторить геймплей оригинальной игры </a:t>
            </a:r>
            <a:r>
              <a:rPr lang="en-US" dirty="0">
                <a:solidFill>
                  <a:schemeClr val="tx1"/>
                </a:solidFill>
              </a:rPr>
              <a:t>Shoot the bullet</a:t>
            </a:r>
            <a:r>
              <a:rPr lang="ru-RU" dirty="0">
                <a:solidFill>
                  <a:schemeClr val="tx1"/>
                </a:solidFill>
              </a:rPr>
              <a:t> на микроконтроллере </a:t>
            </a:r>
            <a:r>
              <a:rPr lang="en-US" dirty="0">
                <a:solidFill>
                  <a:schemeClr val="tx1"/>
                </a:solidFill>
              </a:rPr>
              <a:t>Arduino Uno </a:t>
            </a:r>
            <a:r>
              <a:rPr lang="ru-RU" dirty="0">
                <a:solidFill>
                  <a:schemeClr val="tx1"/>
                </a:solidFill>
              </a:rPr>
              <a:t>используя соответствующую периферию.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0FAACE-4542-4811-9D80-050908F8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88E1-196A-45C7-8FCC-1E4518D0AA4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73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9A490-8DC8-441B-ACA4-1C548B06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85B66A-F1E9-414B-A0C0-5B4B06DD1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370" y="1243173"/>
            <a:ext cx="11606321" cy="485967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Финальная версия проекта должна являться законченным продуктом с полноценной документацией.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Код проекта должен содержать подробные комментарии, поясняющие основные моменты логики работы.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solidFill>
                  <a:schemeClr val="tx1"/>
                </a:solidFill>
              </a:rPr>
              <a:t>Styleguide</a:t>
            </a:r>
            <a:r>
              <a:rPr lang="ru-RU" dirty="0">
                <a:solidFill>
                  <a:schemeClr val="tx1"/>
                </a:solidFill>
              </a:rPr>
              <a:t> не конкретизирован, однако необходимо придерживаться единого стиля во всем проекте.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Необходимо максимально разделить три основных компонента: обработку входных данных, вывод на дисплей и логику работы программы.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Реализовать пункты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таблица результатов и настройка(сложность и размер). И сохранять значения при отключении памяти.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97E7DD-F94F-41EF-8093-00036F5E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88E1-196A-45C7-8FCC-1E4518D0AA4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70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A0173-7B26-4D37-9145-FC31EDCE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356660"/>
            <a:ext cx="6308476" cy="562073"/>
          </a:xfrm>
        </p:spPr>
        <p:txBody>
          <a:bodyPr/>
          <a:lstStyle/>
          <a:p>
            <a:r>
              <a:rPr lang="ru-RU" dirty="0"/>
              <a:t>Использованные устройства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1A1E0E-F055-467B-BD55-81E066FB1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207" y="4623209"/>
            <a:ext cx="2722796" cy="7579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Arduino Uno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8596A6-68A6-48DB-B682-E963832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88E1-196A-45C7-8FCC-1E4518D0AA4B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 descr="Картинки по запросу arduino uno">
            <a:extLst>
              <a:ext uri="{FF2B5EF4-FFF2-40B4-BE49-F238E27FC236}">
                <a16:creationId xmlns:a16="http://schemas.microsoft.com/office/drawing/2014/main" id="{2028A1EE-856C-4806-8D18-D6DD192D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85" y="1376014"/>
            <a:ext cx="3469240" cy="3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arduino JoystickShield">
            <a:extLst>
              <a:ext uri="{FF2B5EF4-FFF2-40B4-BE49-F238E27FC236}">
                <a16:creationId xmlns:a16="http://schemas.microsoft.com/office/drawing/2014/main" id="{6E9F8E74-C9A0-49BC-9EFF-4582842D1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477" y="1794696"/>
            <a:ext cx="2415046" cy="241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arduino LCD 5110">
            <a:extLst>
              <a:ext uri="{FF2B5EF4-FFF2-40B4-BE49-F238E27FC236}">
                <a16:creationId xmlns:a16="http://schemas.microsoft.com/office/drawing/2014/main" id="{FC65A073-0498-412F-967C-462601604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196" y="1842310"/>
            <a:ext cx="2319819" cy="231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B710CB-9FFD-4310-9A59-E0AC81E5EC4B}"/>
              </a:ext>
            </a:extLst>
          </p:cNvPr>
          <p:cNvSpPr txBox="1"/>
          <p:nvPr/>
        </p:nvSpPr>
        <p:spPr>
          <a:xfrm>
            <a:off x="4888477" y="4623209"/>
            <a:ext cx="3020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Joystick Shield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0E0F1-8A1C-4FFC-B787-6BBF67C7F974}"/>
              </a:ext>
            </a:extLst>
          </p:cNvPr>
          <p:cNvSpPr txBox="1"/>
          <p:nvPr/>
        </p:nvSpPr>
        <p:spPr>
          <a:xfrm>
            <a:off x="9063196" y="4623209"/>
            <a:ext cx="2175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LCD 5110</a:t>
            </a:r>
          </a:p>
        </p:txBody>
      </p:sp>
    </p:spTree>
    <p:extLst>
      <p:ext uri="{BB962C8B-B14F-4D97-AF65-F5344CB8AC3E}">
        <p14:creationId xmlns:p14="http://schemas.microsoft.com/office/powerpoint/2010/main" val="25970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A0173-7B26-4D37-9145-FC31EDCE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356660"/>
            <a:ext cx="6811910" cy="562073"/>
          </a:xfrm>
        </p:spPr>
        <p:txBody>
          <a:bodyPr/>
          <a:lstStyle/>
          <a:p>
            <a:r>
              <a:rPr lang="ru-RU" dirty="0"/>
              <a:t>Подключение </a:t>
            </a:r>
            <a:r>
              <a:rPr lang="en-US" sz="4000" dirty="0"/>
              <a:t>Joystick Shield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A5C43C-CEA1-42CD-88B4-2513EE12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88E1-196A-45C7-8FCC-1E4518D0AA4B}" type="slidenum">
              <a:rPr lang="ru-RU" smtClean="0"/>
              <a:t>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DF9C50-61DD-459E-9EB9-A28B60F9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89" y="1212350"/>
            <a:ext cx="3350231" cy="335023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57BA85-8585-4A8F-B7E7-A6E72A5F9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187" y="1212350"/>
            <a:ext cx="2543175" cy="9810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AF905C6-83D1-4D8B-814B-0E7AAAA96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477" y="2570657"/>
            <a:ext cx="4114800" cy="19907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C7C643-FD55-417A-8220-3E677347A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6187" y="2229641"/>
            <a:ext cx="1933575" cy="304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71A54B-37A9-4930-A851-B857CD25A01A}"/>
              </a:ext>
            </a:extLst>
          </p:cNvPr>
          <p:cNvSpPr txBox="1"/>
          <p:nvPr/>
        </p:nvSpPr>
        <p:spPr>
          <a:xfrm>
            <a:off x="8383712" y="2534441"/>
            <a:ext cx="175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Режим чтения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06D3F1-1964-49FB-BA8D-7252487BC676}"/>
              </a:ext>
            </a:extLst>
          </p:cNvPr>
          <p:cNvSpPr txBox="1"/>
          <p:nvPr/>
        </p:nvSpPr>
        <p:spPr>
          <a:xfrm>
            <a:off x="7993295" y="2755323"/>
            <a:ext cx="388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Включаем подтягивающий резистор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122B0F3-4CA5-45C5-A1EE-99EEC7E9D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489" y="4938614"/>
            <a:ext cx="73818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3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D8472-7734-4A27-AF94-F43D76DA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356660"/>
            <a:ext cx="7582472" cy="562073"/>
          </a:xfrm>
        </p:spPr>
        <p:txBody>
          <a:bodyPr/>
          <a:lstStyle/>
          <a:p>
            <a:r>
              <a:rPr lang="ru-RU" dirty="0"/>
              <a:t>Подключение </a:t>
            </a:r>
            <a:r>
              <a:rPr lang="en-US" sz="3600" dirty="0"/>
              <a:t>LCD 5110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A91916C-8012-4632-9437-8C5780F7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88E1-196A-45C7-8FCC-1E4518D0AA4B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500F59-1E4A-441F-8911-EB257ACE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78" y="1042718"/>
            <a:ext cx="2165628" cy="229638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26F410-4F17-4981-8B49-547445F5E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66" t="21730" r="7345" b="23865"/>
          <a:stretch/>
        </p:blipFill>
        <p:spPr>
          <a:xfrm rot="10800000">
            <a:off x="729463" y="3394782"/>
            <a:ext cx="4331270" cy="2762845"/>
          </a:xfrm>
          <a:prstGeom prst="rect">
            <a:avLst/>
          </a:prstGeom>
        </p:spPr>
      </p:pic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EB0E8E1C-2A8F-4371-A63F-BA50A1D37E7B}"/>
              </a:ext>
            </a:extLst>
          </p:cNvPr>
          <p:cNvSpPr/>
          <p:nvPr/>
        </p:nvSpPr>
        <p:spPr>
          <a:xfrm rot="348948">
            <a:off x="2446752" y="3238553"/>
            <a:ext cx="96853" cy="38089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4D2083F8-E117-4BA5-8DA5-06121DC1847F}"/>
              </a:ext>
            </a:extLst>
          </p:cNvPr>
          <p:cNvSpPr/>
          <p:nvPr/>
        </p:nvSpPr>
        <p:spPr>
          <a:xfrm rot="1171054">
            <a:off x="1586582" y="3267708"/>
            <a:ext cx="95848" cy="39075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3E10AB-B107-4C4B-95E7-4A10D3F6D548}"/>
              </a:ext>
            </a:extLst>
          </p:cNvPr>
          <p:cNvSpPr txBox="1"/>
          <p:nvPr/>
        </p:nvSpPr>
        <p:spPr>
          <a:xfrm>
            <a:off x="5193027" y="3663250"/>
            <a:ext cx="1525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 </a:t>
            </a:r>
            <a:r>
              <a:rPr lang="ru-RU" dirty="0"/>
              <a:t>-</a:t>
            </a:r>
            <a:r>
              <a:rPr lang="en-US" dirty="0"/>
              <a:t>&gt; D7</a:t>
            </a:r>
          </a:p>
          <a:p>
            <a:r>
              <a:rPr lang="en-US" dirty="0"/>
              <a:t>BL     -&gt; KEY</a:t>
            </a:r>
          </a:p>
          <a:p>
            <a:r>
              <a:rPr lang="en-US" dirty="0"/>
              <a:t>VCC  -&gt; 3V3</a:t>
            </a:r>
          </a:p>
          <a:p>
            <a:r>
              <a:rPr lang="en-US" dirty="0" err="1"/>
              <a:t>Clk</a:t>
            </a:r>
            <a:r>
              <a:rPr lang="en-US" dirty="0"/>
              <a:t>    -&gt; D9</a:t>
            </a:r>
          </a:p>
          <a:p>
            <a:r>
              <a:rPr lang="en-US" dirty="0"/>
              <a:t>Din   -&gt; D10</a:t>
            </a:r>
          </a:p>
          <a:p>
            <a:r>
              <a:rPr lang="en-US" dirty="0"/>
              <a:t>DC    -&gt; D11</a:t>
            </a:r>
          </a:p>
          <a:p>
            <a:r>
              <a:rPr lang="en-US" dirty="0"/>
              <a:t>CE     -&gt; D12</a:t>
            </a:r>
          </a:p>
          <a:p>
            <a:r>
              <a:rPr lang="en-US" dirty="0"/>
              <a:t>RST   -&gt; D13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5635B-D472-4CC5-8810-B7F195904754}"/>
              </a:ext>
            </a:extLst>
          </p:cNvPr>
          <p:cNvSpPr txBox="1"/>
          <p:nvPr/>
        </p:nvSpPr>
        <p:spPr>
          <a:xfrm>
            <a:off x="5343269" y="3394782"/>
            <a:ext cx="102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  JS</a:t>
            </a:r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80271B0-7A25-414C-8CF7-E4E673EB8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733" y="1208075"/>
            <a:ext cx="7038975" cy="28575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58A9AAE-88DD-4289-AD26-061D9BDDA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0733" y="1631970"/>
            <a:ext cx="28575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9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1A302-24F9-42C6-A917-E6CD6434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 игры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56D95C0-DBFA-4F1D-8EC8-99A30EED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88E1-196A-45C7-8FCC-1E4518D0AA4B}" type="slidenum">
              <a:rPr lang="ru-RU" smtClean="0"/>
              <a:t>7</a:t>
            </a:fld>
            <a:endParaRPr lang="ru-RU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DA7BE40E-C09F-4B69-94B1-4FD69F37D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3070" y="1130157"/>
            <a:ext cx="2409361" cy="233139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Меню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New game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Continue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Difficulty</a:t>
            </a:r>
            <a:r>
              <a:rPr lang="ru-RU" sz="1800" dirty="0">
                <a:solidFill>
                  <a:schemeClr val="tx1"/>
                </a:solidFill>
              </a:rPr>
              <a:t> и значение</a:t>
            </a:r>
            <a:endParaRPr lang="en-US" sz="1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Size</a:t>
            </a:r>
            <a:r>
              <a:rPr lang="ru-RU" sz="1800" dirty="0">
                <a:solidFill>
                  <a:schemeClr val="tx1"/>
                </a:solidFill>
              </a:rPr>
              <a:t> и значение</a:t>
            </a:r>
            <a:endParaRPr lang="en-US" sz="1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Highcores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7F684-F11F-44A9-9460-159FCEDE40E9}"/>
              </a:ext>
            </a:extLst>
          </p:cNvPr>
          <p:cNvSpPr txBox="1"/>
          <p:nvPr/>
        </p:nvSpPr>
        <p:spPr>
          <a:xfrm>
            <a:off x="7448764" y="1657279"/>
            <a:ext cx="1787024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3200" dirty="0"/>
              <a:t>Игра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Игровое поле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Очки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B90CD-99D6-4254-AF7F-59F3F5840BCA}"/>
              </a:ext>
            </a:extLst>
          </p:cNvPr>
          <p:cNvSpPr txBox="1"/>
          <p:nvPr/>
        </p:nvSpPr>
        <p:spPr>
          <a:xfrm>
            <a:off x="6622433" y="4284323"/>
            <a:ext cx="3524037" cy="141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3200" dirty="0"/>
              <a:t>Окно проигрыша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Сообщение о проигрыше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Количество набранных очков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Имя пользователя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CCAB8-E2F7-448E-8CAA-D38AD4231527}"/>
              </a:ext>
            </a:extLst>
          </p:cNvPr>
          <p:cNvSpPr txBox="1"/>
          <p:nvPr/>
        </p:nvSpPr>
        <p:spPr>
          <a:xfrm>
            <a:off x="1880027" y="4292865"/>
            <a:ext cx="4068710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3200" dirty="0"/>
              <a:t>Таблица результатов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Лучшие результаты игроков(имя и очки)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88CA92F-0386-4720-A120-635D5B90F748}"/>
              </a:ext>
            </a:extLst>
          </p:cNvPr>
          <p:cNvCxnSpPr/>
          <p:nvPr/>
        </p:nvCxnSpPr>
        <p:spPr>
          <a:xfrm>
            <a:off x="5522431" y="2065106"/>
            <a:ext cx="1926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FB3DD4D-6E9F-4A08-B13B-4309A7D27282}"/>
              </a:ext>
            </a:extLst>
          </p:cNvPr>
          <p:cNvCxnSpPr/>
          <p:nvPr/>
        </p:nvCxnSpPr>
        <p:spPr>
          <a:xfrm flipH="1">
            <a:off x="5522431" y="2835668"/>
            <a:ext cx="1926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E6A4C52-1AAB-40A1-A6CE-AF4E0BA6580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073290" y="3534716"/>
            <a:ext cx="268986" cy="749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98F766F-D73C-44F0-8656-48E2B2F01FDF}"/>
              </a:ext>
            </a:extLst>
          </p:cNvPr>
          <p:cNvCxnSpPr/>
          <p:nvPr/>
        </p:nvCxnSpPr>
        <p:spPr>
          <a:xfrm flipH="1" flipV="1">
            <a:off x="5522431" y="3470097"/>
            <a:ext cx="1100002" cy="814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48FC8A3-355C-48A8-BD55-65A617685BCA}"/>
              </a:ext>
            </a:extLst>
          </p:cNvPr>
          <p:cNvCxnSpPr>
            <a:endCxn id="8" idx="0"/>
          </p:cNvCxnSpPr>
          <p:nvPr/>
        </p:nvCxnSpPr>
        <p:spPr>
          <a:xfrm>
            <a:off x="3914382" y="3470097"/>
            <a:ext cx="0" cy="822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6F87163-5C2A-4B44-BD69-FE39A760774C}"/>
              </a:ext>
            </a:extLst>
          </p:cNvPr>
          <p:cNvCxnSpPr/>
          <p:nvPr/>
        </p:nvCxnSpPr>
        <p:spPr>
          <a:xfrm flipV="1">
            <a:off x="4767209" y="3470097"/>
            <a:ext cx="0" cy="822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30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A0173-7B26-4D37-9145-FC31EDCE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0" y="356660"/>
            <a:ext cx="8322211" cy="562073"/>
          </a:xfrm>
        </p:spPr>
        <p:txBody>
          <a:bodyPr/>
          <a:lstStyle/>
          <a:p>
            <a:r>
              <a:rPr lang="ru-RU" dirty="0"/>
              <a:t>Использованные библиотеки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1A1E0E-F055-467B-BD55-81E066FB1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761" y="1941818"/>
            <a:ext cx="11536239" cy="248634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Adafruit_GFX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ru-RU" dirty="0">
                <a:solidFill>
                  <a:schemeClr val="tx1"/>
                </a:solidFill>
              </a:rPr>
              <a:t>синтаксис и графические функции для LCD дисплеев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Adafruit_PCD8544(</a:t>
            </a:r>
            <a:r>
              <a:rPr lang="ru-RU" dirty="0">
                <a:solidFill>
                  <a:schemeClr val="tx1"/>
                </a:solidFill>
              </a:rPr>
              <a:t>дополнение к </a:t>
            </a:r>
            <a:r>
              <a:rPr lang="en-US" dirty="0" err="1">
                <a:solidFill>
                  <a:schemeClr val="tx1"/>
                </a:solidFill>
              </a:rPr>
              <a:t>Adafruit_GFX</a:t>
            </a:r>
            <a:r>
              <a:rPr lang="ru-RU" dirty="0">
                <a:solidFill>
                  <a:schemeClr val="tx1"/>
                </a:solidFill>
              </a:rPr>
              <a:t> для работы с </a:t>
            </a:r>
            <a:r>
              <a:rPr lang="en-US" dirty="0">
                <a:solidFill>
                  <a:schemeClr val="tx1"/>
                </a:solidFill>
              </a:rPr>
              <a:t>LCD 5110)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string</a:t>
            </a:r>
            <a:r>
              <a:rPr lang="ru-RU" dirty="0">
                <a:solidFill>
                  <a:schemeClr val="tx1"/>
                </a:solidFill>
              </a:rPr>
              <a:t>(для работы со строками)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time(</a:t>
            </a:r>
            <a:r>
              <a:rPr lang="ru-RU" dirty="0">
                <a:solidFill>
                  <a:schemeClr val="tx1"/>
                </a:solidFill>
              </a:rPr>
              <a:t>для работы со временем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EEPROM</a:t>
            </a:r>
            <a:r>
              <a:rPr lang="ru-RU" dirty="0">
                <a:solidFill>
                  <a:schemeClr val="tx1"/>
                </a:solidFill>
              </a:rPr>
              <a:t>(основные функции для работы с EEPROM(энергонезависимая память))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A7A2A4-74A1-48AA-8076-E28799F3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88E1-196A-45C7-8FCC-1E4518D0AA4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27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77E0A175-63D6-4BC1-95C4-BA94A1E0AFEC}"/>
              </a:ext>
            </a:extLst>
          </p:cNvPr>
          <p:cNvSpPr/>
          <p:nvPr/>
        </p:nvSpPr>
        <p:spPr>
          <a:xfrm>
            <a:off x="7048071" y="3454526"/>
            <a:ext cx="1882080" cy="6780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2C6509B4-0B9B-4614-8004-FDA502581768}"/>
              </a:ext>
            </a:extLst>
          </p:cNvPr>
          <p:cNvSpPr/>
          <p:nvPr/>
        </p:nvSpPr>
        <p:spPr>
          <a:xfrm>
            <a:off x="5157626" y="4364546"/>
            <a:ext cx="2332269" cy="6780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A473A2FC-A0B2-400E-A7A9-37268E59B5FA}"/>
              </a:ext>
            </a:extLst>
          </p:cNvPr>
          <p:cNvSpPr/>
          <p:nvPr/>
        </p:nvSpPr>
        <p:spPr>
          <a:xfrm>
            <a:off x="1347263" y="4191947"/>
            <a:ext cx="1000383" cy="6170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884CC3B9-41D6-4B66-96D8-DE8B1C5A0F1F}"/>
              </a:ext>
            </a:extLst>
          </p:cNvPr>
          <p:cNvSpPr/>
          <p:nvPr/>
        </p:nvSpPr>
        <p:spPr>
          <a:xfrm>
            <a:off x="3218345" y="4132620"/>
            <a:ext cx="1274032" cy="6780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A0173-7B26-4D37-9145-FC31EDCE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356660"/>
            <a:ext cx="7787955" cy="562073"/>
          </a:xfrm>
        </p:spPr>
        <p:txBody>
          <a:bodyPr/>
          <a:lstStyle/>
          <a:p>
            <a:r>
              <a:rPr lang="ru-RU" dirty="0"/>
              <a:t>Файловая архитектура проекта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D4631B-F0FC-4C5A-BE98-A1464DB9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88E1-196A-45C7-8FCC-1E4518D0AA4B}" type="slidenum">
              <a:rPr lang="ru-RU" smtClean="0"/>
              <a:t>9</a:t>
            </a:fld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0BADA07-2DD7-49C3-BAF9-87916E41EE9B}"/>
              </a:ext>
            </a:extLst>
          </p:cNvPr>
          <p:cNvSpPr/>
          <p:nvPr/>
        </p:nvSpPr>
        <p:spPr>
          <a:xfrm>
            <a:off x="5157626" y="1582220"/>
            <a:ext cx="2537717" cy="9965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33CB-CE0F-4331-8876-55C8CD989C21}"/>
              </a:ext>
            </a:extLst>
          </p:cNvPr>
          <p:cNvSpPr txBox="1"/>
          <p:nvPr/>
        </p:nvSpPr>
        <p:spPr>
          <a:xfrm>
            <a:off x="5363072" y="1859622"/>
            <a:ext cx="212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Shoot-the-</a:t>
            </a:r>
            <a:r>
              <a:rPr lang="en-US" b="1" dirty="0" err="1"/>
              <a:t>bullet.ino</a:t>
            </a:r>
            <a:endParaRPr lang="en-US" dirty="0"/>
          </a:p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7C0626C-9CA9-4AB7-8F85-9A47C72D20FD}"/>
              </a:ext>
            </a:extLst>
          </p:cNvPr>
          <p:cNvSpPr/>
          <p:nvPr/>
        </p:nvSpPr>
        <p:spPr>
          <a:xfrm>
            <a:off x="2016038" y="2364239"/>
            <a:ext cx="1274032" cy="562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68261-891E-481C-BB5D-1A9CC83F7F4B}"/>
              </a:ext>
            </a:extLst>
          </p:cNvPr>
          <p:cNvSpPr txBox="1"/>
          <p:nvPr/>
        </p:nvSpPr>
        <p:spPr>
          <a:xfrm>
            <a:off x="2244428" y="2449351"/>
            <a:ext cx="96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Field.h</a:t>
            </a:r>
            <a:endParaRPr lang="en-US" dirty="0"/>
          </a:p>
          <a:p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FBB230C-9D8F-4EFD-A285-272BF7493464}"/>
              </a:ext>
            </a:extLst>
          </p:cNvPr>
          <p:cNvSpPr/>
          <p:nvPr/>
        </p:nvSpPr>
        <p:spPr>
          <a:xfrm>
            <a:off x="1663976" y="2927223"/>
            <a:ext cx="1793297" cy="678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9458B3C-D22E-46F2-B5A7-C8FBF2F20974}"/>
              </a:ext>
            </a:extLst>
          </p:cNvPr>
          <p:cNvSpPr/>
          <p:nvPr/>
        </p:nvSpPr>
        <p:spPr>
          <a:xfrm>
            <a:off x="8959167" y="2772842"/>
            <a:ext cx="2178121" cy="678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DA54DD0-62FB-4089-831E-08395BB3BE4A}"/>
              </a:ext>
            </a:extLst>
          </p:cNvPr>
          <p:cNvSpPr/>
          <p:nvPr/>
        </p:nvSpPr>
        <p:spPr>
          <a:xfrm>
            <a:off x="9292973" y="2210444"/>
            <a:ext cx="1520575" cy="562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6E5DA-F0E0-4A7A-8217-6C3AF8894431}"/>
              </a:ext>
            </a:extLst>
          </p:cNvPr>
          <p:cNvSpPr txBox="1"/>
          <p:nvPr/>
        </p:nvSpPr>
        <p:spPr>
          <a:xfrm>
            <a:off x="9375166" y="2278637"/>
            <a:ext cx="143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playerShip.h</a:t>
            </a:r>
            <a:endParaRPr lang="en-US" dirty="0"/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6433EC-24F2-48FE-81DA-5998F90843AF}"/>
              </a:ext>
            </a:extLst>
          </p:cNvPr>
          <p:cNvSpPr txBox="1"/>
          <p:nvPr/>
        </p:nvSpPr>
        <p:spPr>
          <a:xfrm>
            <a:off x="9221159" y="2941017"/>
            <a:ext cx="165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playerShip.cpp</a:t>
            </a:r>
            <a:endParaRPr lang="en-US" dirty="0"/>
          </a:p>
          <a:p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978186-94F8-4F65-BD87-1AAAC71FC1BB}"/>
              </a:ext>
            </a:extLst>
          </p:cNvPr>
          <p:cNvSpPr txBox="1"/>
          <p:nvPr/>
        </p:nvSpPr>
        <p:spPr>
          <a:xfrm>
            <a:off x="2031506" y="3081604"/>
            <a:ext cx="105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Field.cpp</a:t>
            </a:r>
            <a:endParaRPr lang="ru-R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B8ACF-1F75-4987-A4A0-BB03D97C1C30}"/>
              </a:ext>
            </a:extLst>
          </p:cNvPr>
          <p:cNvSpPr txBox="1"/>
          <p:nvPr/>
        </p:nvSpPr>
        <p:spPr>
          <a:xfrm>
            <a:off x="7142485" y="3574645"/>
            <a:ext cx="17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Adafruit_GFX.h</a:t>
            </a:r>
            <a:endParaRPr lang="ru-RU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01BA05-178A-40AB-99A1-913E31C208F7}"/>
              </a:ext>
            </a:extLst>
          </p:cNvPr>
          <p:cNvSpPr txBox="1"/>
          <p:nvPr/>
        </p:nvSpPr>
        <p:spPr>
          <a:xfrm>
            <a:off x="5214134" y="4549651"/>
            <a:ext cx="233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Adafruit_PCD8544.h</a:t>
            </a:r>
            <a:endParaRPr lang="ru-RU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C7FD00-F0D3-4D4C-881E-4BCFCBF9369A}"/>
              </a:ext>
            </a:extLst>
          </p:cNvPr>
          <p:cNvSpPr txBox="1"/>
          <p:nvPr/>
        </p:nvSpPr>
        <p:spPr>
          <a:xfrm>
            <a:off x="1435857" y="4288317"/>
            <a:ext cx="91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time.h</a:t>
            </a:r>
            <a:endParaRPr lang="ru-RU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972586-1EF0-4692-9AD3-02000214252F}"/>
              </a:ext>
            </a:extLst>
          </p:cNvPr>
          <p:cNvSpPr txBox="1"/>
          <p:nvPr/>
        </p:nvSpPr>
        <p:spPr>
          <a:xfrm>
            <a:off x="3218345" y="4287001"/>
            <a:ext cx="127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EEPROM.h</a:t>
            </a:r>
            <a:endParaRPr lang="ru-RU" b="1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44F65419-1A55-4C8A-A882-F4877457FAEC}"/>
              </a:ext>
            </a:extLst>
          </p:cNvPr>
          <p:cNvCxnSpPr>
            <a:cxnSpLocks/>
            <a:stCxn id="31" idx="0"/>
            <a:endCxn id="10" idx="5"/>
          </p:cNvCxnSpPr>
          <p:nvPr/>
        </p:nvCxnSpPr>
        <p:spPr>
          <a:xfrm flipH="1" flipV="1">
            <a:off x="3194651" y="3506012"/>
            <a:ext cx="660710" cy="626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C51EC932-EBB5-489B-9E63-F9BBE8556B23}"/>
              </a:ext>
            </a:extLst>
          </p:cNvPr>
          <p:cNvCxnSpPr>
            <a:cxnSpLocks/>
            <a:stCxn id="32" idx="0"/>
            <a:endCxn id="10" idx="3"/>
          </p:cNvCxnSpPr>
          <p:nvPr/>
        </p:nvCxnSpPr>
        <p:spPr>
          <a:xfrm flipV="1">
            <a:off x="1847455" y="3506012"/>
            <a:ext cx="79143" cy="685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73DBA21-8A99-4195-8026-0D6E829C0362}"/>
              </a:ext>
            </a:extLst>
          </p:cNvPr>
          <p:cNvCxnSpPr>
            <a:stCxn id="33" idx="0"/>
            <a:endCxn id="6" idx="4"/>
          </p:cNvCxnSpPr>
          <p:nvPr/>
        </p:nvCxnSpPr>
        <p:spPr>
          <a:xfrm flipV="1">
            <a:off x="6323761" y="2578813"/>
            <a:ext cx="102724" cy="1785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01220A88-D49B-4A40-8ABC-7B15199E5DF0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7247091" y="2449351"/>
            <a:ext cx="742020" cy="1005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5CB747E-65FA-4D84-B5F8-2646E983FAA8}"/>
              </a:ext>
            </a:extLst>
          </p:cNvPr>
          <p:cNvCxnSpPr>
            <a:endCxn id="6" idx="6"/>
          </p:cNvCxnSpPr>
          <p:nvPr/>
        </p:nvCxnSpPr>
        <p:spPr>
          <a:xfrm flipH="1" flipV="1">
            <a:off x="7695343" y="2080517"/>
            <a:ext cx="1597630" cy="129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0FFB30DF-1C64-4A84-8C93-B6C12C514690}"/>
              </a:ext>
            </a:extLst>
          </p:cNvPr>
          <p:cNvCxnSpPr>
            <a:endCxn id="6" idx="2"/>
          </p:cNvCxnSpPr>
          <p:nvPr/>
        </p:nvCxnSpPr>
        <p:spPr>
          <a:xfrm flipV="1">
            <a:off x="3277531" y="2080517"/>
            <a:ext cx="1880095" cy="283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5EFAB9AD-D9EC-4EAD-A002-75FC99B0EF96}"/>
              </a:ext>
            </a:extLst>
          </p:cNvPr>
          <p:cNvSpPr/>
          <p:nvPr/>
        </p:nvSpPr>
        <p:spPr>
          <a:xfrm>
            <a:off x="4213376" y="2690802"/>
            <a:ext cx="1597152" cy="4643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060D1B-20D0-4ACC-8735-2423C0C9517E}"/>
              </a:ext>
            </a:extLst>
          </p:cNvPr>
          <p:cNvSpPr txBox="1"/>
          <p:nvPr/>
        </p:nvSpPr>
        <p:spPr>
          <a:xfrm>
            <a:off x="4529066" y="2713506"/>
            <a:ext cx="965771" cy="36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string.h</a:t>
            </a:r>
            <a:endParaRPr lang="ru-RU" b="1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437244C-A646-4D76-80E2-E56B8B5B88C2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011952" y="2402650"/>
            <a:ext cx="499222" cy="310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7501"/>
      </p:ext>
    </p:extLst>
  </p:cSld>
  <p:clrMapOvr>
    <a:masterClrMapping/>
  </p:clrMapOvr>
</p:sld>
</file>

<file path=ppt/theme/theme1.xml><?xml version="1.0" encoding="utf-8"?>
<a:theme xmlns:a="http://schemas.openxmlformats.org/drawingml/2006/main" name="spbu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bu" id="{A3749CC9-72E2-48F1-97F0-5B6550613372}" vid="{FB1A07B5-AC23-40B7-B14C-22C1123E278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spbu</Template>
  <TotalTime>251</TotalTime>
  <Words>585</Words>
  <Application>Microsoft Office PowerPoint</Application>
  <PresentationFormat>Широкоэкранный</PresentationFormat>
  <Paragraphs>88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spbu</vt:lpstr>
      <vt:lpstr>Shoot the bullet на Arduino</vt:lpstr>
      <vt:lpstr>Постановка задачи</vt:lpstr>
      <vt:lpstr>Требования</vt:lpstr>
      <vt:lpstr>Использованные устройства</vt:lpstr>
      <vt:lpstr>Подключение Joystick Shield</vt:lpstr>
      <vt:lpstr>Подключение LCD 5110</vt:lpstr>
      <vt:lpstr>Вид игры</vt:lpstr>
      <vt:lpstr>Использованные библиотеки</vt:lpstr>
      <vt:lpstr>Файловая архитектура проекта</vt:lpstr>
      <vt:lpstr>Описание файла Shoot-the-bullet.ino</vt:lpstr>
      <vt:lpstr>Описание класса Field</vt:lpstr>
      <vt:lpstr>Описание класса PlayerShip</vt:lpstr>
      <vt:lpstr>Инструкция по эксплуатации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</dc:creator>
  <cp:lastModifiedBy>Сергей</cp:lastModifiedBy>
  <cp:revision>73</cp:revision>
  <dcterms:created xsi:type="dcterms:W3CDTF">2019-11-28T00:57:32Z</dcterms:created>
  <dcterms:modified xsi:type="dcterms:W3CDTF">2019-12-03T08:58:09Z</dcterms:modified>
</cp:coreProperties>
</file>