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4" r:id="rId3"/>
    <p:sldId id="275" r:id="rId4"/>
    <p:sldId id="259" r:id="rId5"/>
    <p:sldId id="274" r:id="rId6"/>
    <p:sldId id="271" r:id="rId7"/>
    <p:sldId id="272" r:id="rId8"/>
    <p:sldId id="273" r:id="rId9"/>
    <p:sldId id="267" r:id="rId10"/>
    <p:sldId id="265" r:id="rId11"/>
    <p:sldId id="266" r:id="rId12"/>
    <p:sldId id="279" r:id="rId13"/>
    <p:sldId id="282" r:id="rId14"/>
    <p:sldId id="288" r:id="rId15"/>
    <p:sldId id="289" r:id="rId16"/>
    <p:sldId id="285" r:id="rId17"/>
    <p:sldId id="277" r:id="rId18"/>
    <p:sldId id="287"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0" autoAdjust="0"/>
    <p:restoredTop sz="94660"/>
  </p:normalViewPr>
  <p:slideViewPr>
    <p:cSldViewPr snapToGrid="0">
      <p:cViewPr>
        <p:scale>
          <a:sx n="66" d="100"/>
          <a:sy n="66" d="100"/>
        </p:scale>
        <p:origin x="2025" y="12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37A06-4A49-404A-85C5-1F6F3ACEA3C1}"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GB"/>
        </a:p>
      </dgm:t>
    </dgm:pt>
    <dgm:pt modelId="{5410B1C5-6A3E-4913-B0D8-2F0D62293264}" type="pres">
      <dgm:prSet presAssocID="{3B637A06-4A49-404A-85C5-1F6F3ACEA3C1}" presName="theList" presStyleCnt="0">
        <dgm:presLayoutVars>
          <dgm:dir/>
          <dgm:animLvl val="lvl"/>
          <dgm:resizeHandles val="exact"/>
        </dgm:presLayoutVars>
      </dgm:prSet>
      <dgm:spPr/>
      <dgm:t>
        <a:bodyPr/>
        <a:lstStyle/>
        <a:p>
          <a:endParaRPr lang="en-US"/>
        </a:p>
      </dgm:t>
    </dgm:pt>
  </dgm:ptLst>
  <dgm:cxnLst>
    <dgm:cxn modelId="{A3CD85F7-A4BB-4205-A324-BA6D4FC02CB7}" type="presOf" srcId="{3B637A06-4A49-404A-85C5-1F6F3ACEA3C1}" destId="{5410B1C5-6A3E-4913-B0D8-2F0D62293264}"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8FA7C-B3E9-4A00-899D-3E5D48207020}" type="datetimeFigureOut">
              <a:rPr lang="en-US" smtClean="0"/>
              <a:t>19-Apr-21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BC66F-D447-44EC-8548-CD5A631DD878}" type="slidenum">
              <a:rPr lang="en-US" smtClean="0"/>
              <a:t>‹#›</a:t>
            </a:fld>
            <a:endParaRPr lang="en-US"/>
          </a:p>
        </p:txBody>
      </p:sp>
    </p:spTree>
    <p:extLst>
      <p:ext uri="{BB962C8B-B14F-4D97-AF65-F5344CB8AC3E}">
        <p14:creationId xmlns:p14="http://schemas.microsoft.com/office/powerpoint/2010/main" val="125532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Image requirements: Show example fading in one after the other.  I included the PDF that has these examples.  Please use examples that are relevant to the topic.  </a:t>
            </a:r>
          </a:p>
        </p:txBody>
      </p:sp>
      <p:sp>
        <p:nvSpPr>
          <p:cNvPr id="276" name="Shape 276"/>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100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0799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15461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620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9555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42164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53982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19148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27438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87794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976689" y="8839203"/>
            <a:ext cx="3041650" cy="46513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1C1715-A87C-441D-B1E2-56FB4C3AD474}"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2671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3608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2573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3745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5313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5281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7158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0392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400550"/>
            <a:ext cx="5486400" cy="3600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Headcount</a:t>
            </a:r>
            <a:r>
              <a:rPr lang="en-GB" sz="1200" b="1" i="0" u="none" strike="noStrike" kern="1200" cap="none" baseline="0" dirty="0">
                <a:solidFill>
                  <a:schemeClr val="tx1"/>
                </a:solidFill>
                <a:effectLst/>
                <a:latin typeface="Calibri"/>
                <a:ea typeface="Calibri"/>
                <a:cs typeface="Calibri"/>
                <a:sym typeface="Calibri"/>
              </a:rPr>
              <a:t> Increase</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Additional resources to our BSA team to shorten lead times and scale when workload increases  8-17</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 benefit – shorter</a:t>
            </a:r>
            <a:r>
              <a:rPr lang="en-GB" sz="1200" b="0" i="0" u="none" strike="noStrike" kern="1200" cap="none" baseline="0" dirty="0">
                <a:solidFill>
                  <a:schemeClr val="tx1"/>
                </a:solidFill>
                <a:effectLst/>
                <a:latin typeface="Calibri"/>
                <a:ea typeface="Calibri"/>
                <a:cs typeface="Calibri"/>
                <a:sym typeface="Calibri"/>
              </a:rPr>
              <a:t> lead times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Restructuring</a:t>
            </a:r>
            <a:r>
              <a:rPr lang="en-GB" sz="1200" b="1" i="0" u="none" strike="noStrike" kern="1200" cap="none" baseline="0" dirty="0">
                <a:solidFill>
                  <a:schemeClr val="tx1"/>
                </a:solidFill>
                <a:effectLst/>
                <a:latin typeface="Calibri"/>
                <a:ea typeface="Calibri"/>
                <a:cs typeface="Calibri"/>
                <a:sym typeface="Calibri"/>
              </a:rPr>
              <a:t> of team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CSA team will be restructured to be able to pick up tickets quicker – Put them in Zagreb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Added in strong manager to lead the team and join client facing updates</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dirty="0">
                <a:solidFill>
                  <a:schemeClr val="tx1"/>
                </a:solidFill>
                <a:effectLst/>
                <a:latin typeface="Calibri"/>
                <a:ea typeface="Calibri"/>
                <a:cs typeface="Calibri"/>
                <a:sym typeface="Calibri"/>
              </a:rPr>
              <a:t>Customer</a:t>
            </a:r>
            <a:r>
              <a:rPr lang="en-GB" sz="1200" b="0" i="0" u="none" strike="noStrike" kern="1200" cap="none" baseline="0" dirty="0">
                <a:solidFill>
                  <a:schemeClr val="tx1"/>
                </a:solidFill>
                <a:effectLst/>
                <a:latin typeface="Calibri"/>
                <a:ea typeface="Calibri"/>
                <a:cs typeface="Calibri"/>
                <a:sym typeface="Calibri"/>
              </a:rPr>
              <a:t> benefit – increased responsiveness from team</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Update</a:t>
            </a:r>
            <a:r>
              <a:rPr lang="en-GB" sz="1200" b="1" i="0" u="none" strike="noStrike" kern="1200" cap="none" baseline="0" dirty="0">
                <a:solidFill>
                  <a:schemeClr val="tx1"/>
                </a:solidFill>
                <a:effectLst/>
                <a:latin typeface="Calibri"/>
                <a:ea typeface="Calibri"/>
                <a:cs typeface="Calibri"/>
                <a:sym typeface="Calibri"/>
              </a:rPr>
              <a:t> internal processes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Removed all “non-support” responsibilities from the CSA team to Staffing Best Practices so that CSA team can focus on tickets and issues  5 year olds playing soccer </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Putting better system in place for tracking and reporting to set KPI’s for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Faster escalation path to management and other teams</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escalations handled quicker, better quality of service, clarity and tracking on tickets </a:t>
            </a:r>
          </a:p>
          <a:p>
            <a:pPr rtl="0" eaLnBrk="1" fontAlgn="t" latinLnBrk="0" hangingPunct="1"/>
            <a:endParaRPr lang="en-GB" sz="1200" b="0" i="0" u="none" strike="noStrike" kern="1200" cap="none" dirty="0">
              <a:solidFill>
                <a:schemeClr val="tx1"/>
              </a:solidFill>
              <a:effectLst/>
              <a:latin typeface="Calibri"/>
              <a:ea typeface="Calibri"/>
              <a:cs typeface="Calibri"/>
              <a:sym typeface="Calibri"/>
            </a:endParaRPr>
          </a:p>
          <a:p>
            <a:pPr rtl="0" eaLnBrk="1" fontAlgn="t" latinLnBrk="0" hangingPunct="1"/>
            <a:r>
              <a:rPr lang="en-GB" sz="1200" b="1" i="0" u="none" strike="noStrike" kern="1200" cap="none" dirty="0">
                <a:solidFill>
                  <a:schemeClr val="tx1"/>
                </a:solidFill>
                <a:effectLst/>
                <a:latin typeface="Calibri"/>
                <a:ea typeface="Calibri"/>
                <a:cs typeface="Calibri"/>
                <a:sym typeface="Calibri"/>
              </a:rPr>
              <a:t>Close knowledge</a:t>
            </a:r>
            <a:r>
              <a:rPr lang="en-GB" sz="1200" b="1" i="0" u="none" strike="noStrike" kern="1200" cap="none" baseline="0" dirty="0">
                <a:solidFill>
                  <a:schemeClr val="tx1"/>
                </a:solidFill>
                <a:effectLst/>
                <a:latin typeface="Calibri"/>
                <a:ea typeface="Calibri"/>
                <a:cs typeface="Calibri"/>
                <a:sym typeface="Calibri"/>
              </a:rPr>
              <a:t> gaps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Created weekly internal learning plan </a:t>
            </a:r>
          </a:p>
          <a:p>
            <a:pPr rtl="0" eaLnBrk="1" fontAlgn="t" latinLnBrk="0" hangingPunct="1"/>
            <a:r>
              <a:rPr lang="en-GB" sz="1200" b="0" i="0" u="none" strike="noStrike" kern="1200" cap="none" baseline="0" dirty="0" err="1">
                <a:solidFill>
                  <a:schemeClr val="tx1"/>
                </a:solidFill>
                <a:effectLst/>
                <a:latin typeface="Calibri"/>
                <a:ea typeface="Calibri"/>
                <a:cs typeface="Calibri"/>
                <a:sym typeface="Calibri"/>
              </a:rPr>
              <a:t>Knowlegde</a:t>
            </a:r>
            <a:r>
              <a:rPr lang="en-GB" sz="1200" b="0" i="0" u="none" strike="noStrike" kern="1200" cap="none" baseline="0" dirty="0">
                <a:solidFill>
                  <a:schemeClr val="tx1"/>
                </a:solidFill>
                <a:effectLst/>
                <a:latin typeface="Calibri"/>
                <a:ea typeface="Calibri"/>
                <a:cs typeface="Calibri"/>
                <a:sym typeface="Calibri"/>
              </a:rPr>
              <a:t> sharing sessions across teams</a:t>
            </a: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External Learning </a:t>
            </a:r>
          </a:p>
          <a:p>
            <a:pPr rtl="0" eaLnBrk="1" fontAlgn="t" latinLnBrk="0" hangingPunct="1"/>
            <a:endParaRPr lang="en-GB" sz="1200" b="0" i="0" u="none" strike="noStrike" kern="1200" cap="none" baseline="0" dirty="0">
              <a:solidFill>
                <a:schemeClr val="tx1"/>
              </a:solidFill>
              <a:effectLst/>
              <a:latin typeface="Calibri"/>
              <a:ea typeface="Calibri"/>
              <a:cs typeface="Calibri"/>
              <a:sym typeface="Calibri"/>
            </a:endParaRPr>
          </a:p>
          <a:p>
            <a:pPr rtl="0" eaLnBrk="1" fontAlgn="t" latinLnBrk="0" hangingPunct="1"/>
            <a:r>
              <a:rPr lang="en-GB" sz="1200" b="0" i="0" u="none" strike="noStrike" kern="1200" cap="none" baseline="0" dirty="0">
                <a:solidFill>
                  <a:schemeClr val="tx1"/>
                </a:solidFill>
                <a:effectLst/>
                <a:latin typeface="Calibri"/>
                <a:ea typeface="Calibri"/>
                <a:cs typeface="Calibri"/>
                <a:sym typeface="Calibri"/>
              </a:rPr>
              <a:t>Customer benefit – Removes risk and challenges of knowledge being restricted to key resources. Reduces wait/ lead times for questions</a:t>
            </a:r>
            <a:endParaRPr lang="en-GB" sz="1200" b="0" i="0" u="none" strike="noStrike" kern="1200" cap="none" dirty="0">
              <a:solidFill>
                <a:schemeClr val="tx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301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8534A1-E717-4B14-B5CB-FAD48C258433}" type="datetimeFigureOut">
              <a:rPr lang="en-US" smtClean="0"/>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14995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534A1-E717-4B14-B5CB-FAD48C258433}" type="datetimeFigureOut">
              <a:rPr lang="en-US" smtClean="0"/>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311445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534A1-E717-4B14-B5CB-FAD48C258433}" type="datetimeFigureOut">
              <a:rPr lang="en-US" smtClean="0"/>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39659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534A1-E717-4B14-B5CB-FAD48C258433}" type="datetimeFigureOut">
              <a:rPr lang="en-US" smtClean="0"/>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224249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8534A1-E717-4B14-B5CB-FAD48C258433}" type="datetimeFigureOut">
              <a:rPr lang="en-US" smtClean="0"/>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39489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8534A1-E717-4B14-B5CB-FAD48C258433}" type="datetimeFigureOut">
              <a:rPr lang="en-US" smtClean="0"/>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205618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8534A1-E717-4B14-B5CB-FAD48C258433}" type="datetimeFigureOut">
              <a:rPr lang="en-US" smtClean="0"/>
              <a:t>19-Apr-21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412422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8534A1-E717-4B14-B5CB-FAD48C258433}" type="datetimeFigureOut">
              <a:rPr lang="en-US" smtClean="0"/>
              <a:t>19-Apr-21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278592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534A1-E717-4B14-B5CB-FAD48C258433}" type="datetimeFigureOut">
              <a:rPr lang="en-US" smtClean="0"/>
              <a:t>19-Apr-21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302153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8534A1-E717-4B14-B5CB-FAD48C258433}" type="datetimeFigureOut">
              <a:rPr lang="en-US" smtClean="0"/>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179516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8534A1-E717-4B14-B5CB-FAD48C258433}" type="datetimeFigureOut">
              <a:rPr lang="en-US" smtClean="0"/>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A2D9A-E19F-4D68-A251-AF999B3DCAA7}" type="slidenum">
              <a:rPr lang="en-US" smtClean="0"/>
              <a:t>‹#›</a:t>
            </a:fld>
            <a:endParaRPr lang="en-US"/>
          </a:p>
        </p:txBody>
      </p:sp>
    </p:spTree>
    <p:extLst>
      <p:ext uri="{BB962C8B-B14F-4D97-AF65-F5344CB8AC3E}">
        <p14:creationId xmlns:p14="http://schemas.microsoft.com/office/powerpoint/2010/main" val="425015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534A1-E717-4B14-B5CB-FAD48C258433}" type="datetimeFigureOut">
              <a:rPr lang="en-US" smtClean="0"/>
              <a:t>19-Apr-21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A2D9A-E19F-4D68-A251-AF999B3DCAA7}" type="slidenum">
              <a:rPr lang="en-US" smtClean="0"/>
              <a:t>‹#›</a:t>
            </a:fld>
            <a:endParaRPr lang="en-US"/>
          </a:p>
        </p:txBody>
      </p:sp>
    </p:spTree>
    <p:extLst>
      <p:ext uri="{BB962C8B-B14F-4D97-AF65-F5344CB8AC3E}">
        <p14:creationId xmlns:p14="http://schemas.microsoft.com/office/powerpoint/2010/main" val="423996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compliance/offerings/offering-pci-ds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compliance/offerings/offering-eu-gdp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microsoft.com/en-us/azure/compliance/offerings/offering-eu-en-301-54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azure/active-directory/devices/overview" TargetMode="External"/><Relationship Id="rId13" Type="http://schemas.openxmlformats.org/officeDocument/2006/relationships/hyperlink" Target="https://docs.microsoft.com/en-us/azure/active-directory/authentication/concept-sspr-policy" TargetMode="External"/><Relationship Id="rId3" Type="http://schemas.openxmlformats.org/officeDocument/2006/relationships/hyperlink" Target="https://azure.microsoft.com/en-us/services/active-directory/#features" TargetMode="External"/><Relationship Id="rId7" Type="http://schemas.openxmlformats.org/officeDocument/2006/relationships/hyperlink" Target="https://docs.microsoft.com/en-us/azure/active-directory/external-identities/what-is-b2b" TargetMode="External"/><Relationship Id="rId12" Type="http://schemas.openxmlformats.org/officeDocument/2006/relationships/hyperlink" Target="https://aka.ms/authentica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azure.microsoft.com/services/active-directory-b2c/" TargetMode="External"/><Relationship Id="rId11" Type="http://schemas.openxmlformats.org/officeDocument/2006/relationships/hyperlink" Target="https://azure.microsoft.com/services/multi-factor-authentication/" TargetMode="External"/><Relationship Id="rId5" Type="http://schemas.openxmlformats.org/officeDocument/2006/relationships/hyperlink" Target="https://azure.microsoft.com/en-us/services/active-directory-ds/" TargetMode="External"/><Relationship Id="rId15" Type="http://schemas.openxmlformats.org/officeDocument/2006/relationships/hyperlink" Target="https://docs.microsoft.com/en-us/azure/active-directory/hybrid/plan-hybrid-identity-design-considerations-overview" TargetMode="External"/><Relationship Id="rId10" Type="http://schemas.openxmlformats.org/officeDocument/2006/relationships/hyperlink" Target="https://docs.microsoft.com/en-us/azure/role-based-access-control/built-in-roles" TargetMode="External"/><Relationship Id="rId4" Type="http://schemas.openxmlformats.org/officeDocument/2006/relationships/hyperlink" Target="https://docs.microsoft.com/en-us/azure/active-directory/identity-protection/overview-identity-protection" TargetMode="External"/><Relationship Id="rId9" Type="http://schemas.openxmlformats.org/officeDocument/2006/relationships/hyperlink" Target="https://docs.microsoft.com/en-us/azure/active-directory/manage-apps/application-proxy" TargetMode="External"/><Relationship Id="rId14" Type="http://schemas.openxmlformats.org/officeDocument/2006/relationships/hyperlink" Target="https://docs.microsoft.com/en-us/azure/active-directory/develop/authentication-vs-authorizatio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azure.microsoft.com/en-us/blog/web-vulnerability-scanning-for-azure-app-service-powered-by-tinfoil-security/" TargetMode="External"/><Relationship Id="rId13" Type="http://schemas.openxmlformats.org/officeDocument/2006/relationships/hyperlink" Target="https://docs.microsoft.com/en-us/azure/app-service/troubleshoot-diagnostic-logs" TargetMode="External"/><Relationship Id="rId3" Type="http://schemas.openxmlformats.org/officeDocument/2006/relationships/hyperlink" Target="https://docs.microsoft.com/en-us/azure/security-center/security-center-introduction" TargetMode="External"/><Relationship Id="rId7" Type="http://schemas.openxmlformats.org/officeDocument/2006/relationships/hyperlink" Target="https://docs.microsoft.com/en-us/azure/advisor/advisor-overview" TargetMode="External"/><Relationship Id="rId12" Type="http://schemas.openxmlformats.org/officeDocument/2006/relationships/hyperlink" Target="https://docs.microsoft.com/en-us/azure/app-service/environment/app-service-app-service-environment-intr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microsoft.com/en-us/azure/azure-monitor/logs/log-query-overview" TargetMode="External"/><Relationship Id="rId11" Type="http://schemas.openxmlformats.org/officeDocument/2006/relationships/hyperlink" Target="https://docs.microsoft.com/en-us/azure/app-service/overview-authentication-authorization" TargetMode="External"/><Relationship Id="rId5" Type="http://schemas.openxmlformats.org/officeDocument/2006/relationships/hyperlink" Target="https://docs.microsoft.com/en-us/azure/azure-monitor/app/app-insights-overview" TargetMode="External"/><Relationship Id="rId10" Type="http://schemas.openxmlformats.org/officeDocument/2006/relationships/hyperlink" Target="https://docs.microsoft.com/en-us/azure/application-gateway/features#web-application-firewall" TargetMode="External"/><Relationship Id="rId4" Type="http://schemas.openxmlformats.org/officeDocument/2006/relationships/hyperlink" Target="https://docs.microsoft.com/en-us/azure/azure-resource-manager/management/overview" TargetMode="External"/><Relationship Id="rId9" Type="http://schemas.openxmlformats.org/officeDocument/2006/relationships/hyperlink" Target="https://docs.microsoft.com/en-us/azure/security/fundamentals/pen-testin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azure/vpn-gateway/vpn-gateway-about-vpngateways" TargetMode="External"/><Relationship Id="rId13" Type="http://schemas.openxmlformats.org/officeDocument/2006/relationships/hyperlink" Target="https://docs.microsoft.com/en-us/azure/traffic-manager/traffic-manager-overview" TargetMode="External"/><Relationship Id="rId3" Type="http://schemas.openxmlformats.org/officeDocument/2006/relationships/hyperlink" Target="https://docs.microsoft.com/en-us/azure/virtual-network/virtual-networks-overview" TargetMode="External"/><Relationship Id="rId7" Type="http://schemas.openxmlformats.org/officeDocument/2006/relationships/hyperlink" Target="https://azure.microsoft.com/en-us/services/private-link/#features" TargetMode="External"/><Relationship Id="rId12" Type="http://schemas.openxmlformats.org/officeDocument/2006/relationships/hyperlink" Target="https://azure.microsoft.com/en-au/services/web-application-firewall/#secur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microsoft.com/en-us/azure/vpn-gateway/vpn-gateway-forced-tunneling-rm" TargetMode="External"/><Relationship Id="rId11" Type="http://schemas.openxmlformats.org/officeDocument/2006/relationships/hyperlink" Target="https://docs.microsoft.com/en-us/azure/application-gateway/overview" TargetMode="External"/><Relationship Id="rId5" Type="http://schemas.openxmlformats.org/officeDocument/2006/relationships/hyperlink" Target="https://docs.microsoft.com/en-us/azure/virtual-network/virtual-networks-udr-overview#custom-routes" TargetMode="External"/><Relationship Id="rId15" Type="http://schemas.openxmlformats.org/officeDocument/2006/relationships/hyperlink" Target="https://docs.microsoft.com/en-us/azure/network-watcher/" TargetMode="External"/><Relationship Id="rId10" Type="http://schemas.openxmlformats.org/officeDocument/2006/relationships/hyperlink" Target="https://docs.microsoft.com/en-us/azure/load-balancer/load-balancer-overview" TargetMode="External"/><Relationship Id="rId4" Type="http://schemas.openxmlformats.org/officeDocument/2006/relationships/hyperlink" Target="https://docs.microsoft.com/en-us/azure/virtual-network/network-security-groups-overview" TargetMode="External"/><Relationship Id="rId9" Type="http://schemas.openxmlformats.org/officeDocument/2006/relationships/hyperlink" Target="https://docs.microsoft.com/en-us/azure/expressroute/expressroute-introduction" TargetMode="External"/><Relationship Id="rId14" Type="http://schemas.openxmlformats.org/officeDocument/2006/relationships/hyperlink" Target="https://docs.microsoft.com/en-us/azure/dns/dns-overview"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rest/api/storageservices/cross-origin-resource-sharing--cors--support-for-the-azure-storage-services" TargetMode="External"/><Relationship Id="rId13" Type="http://schemas.openxmlformats.org/officeDocument/2006/relationships/hyperlink" Target="https://docs.microsoft.com/en-us/azure/security/fundamentals/azure-disk-encryption-vms-vmss" TargetMode="External"/><Relationship Id="rId3" Type="http://schemas.openxmlformats.org/officeDocument/2006/relationships/hyperlink" Target="https://docs.microsoft.com/en-us/azure/role-based-access-control/overview" TargetMode="External"/><Relationship Id="rId7" Type="http://schemas.openxmlformats.org/officeDocument/2006/relationships/hyperlink" Target="https://docs.microsoft.com/en-us/azure/storage/common/storage-analytics" TargetMode="External"/><Relationship Id="rId12" Type="http://schemas.openxmlformats.org/officeDocument/2006/relationships/hyperlink" Target="https://docs.microsoft.com/en-us/azure/site-recovery/site-recovery-over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en-us/azure/storage/common/storage-service-encryption" TargetMode="External"/><Relationship Id="rId11" Type="http://schemas.openxmlformats.org/officeDocument/2006/relationships/hyperlink" Target="https://docs.microsoft.com/en-us/azure/backup/backup-overview" TargetMode="External"/><Relationship Id="rId5" Type="http://schemas.openxmlformats.org/officeDocument/2006/relationships/hyperlink" Target="https://docs.microsoft.com/en-us/azure/storage/blobs/security-recommendations" TargetMode="External"/><Relationship Id="rId15" Type="http://schemas.openxmlformats.org/officeDocument/2006/relationships/hyperlink" Target="https://docs.microsoft.com/en-us/azure/security-center/tutorial-security-policy" TargetMode="External"/><Relationship Id="rId10" Type="http://schemas.openxmlformats.org/officeDocument/2006/relationships/hyperlink" Target="https://docs.microsoft.com/en-us/azure/key-vault/general/overview" TargetMode="External"/><Relationship Id="rId4" Type="http://schemas.openxmlformats.org/officeDocument/2006/relationships/hyperlink" Target="https://docs.microsoft.com/en-us/azure/storage/common/storage-sas-overview" TargetMode="External"/><Relationship Id="rId9" Type="http://schemas.openxmlformats.org/officeDocument/2006/relationships/hyperlink" Target="https://docs.microsoft.com/en-us/azure/security/fundamentals/antimalware" TargetMode="External"/><Relationship Id="rId14" Type="http://schemas.openxmlformats.org/officeDocument/2006/relationships/hyperlink" Target="https://docs.microsoft.com/en-us/azure/automation/update-management/manage-updates-for-v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compliance/regulatory/offering-eba-e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3979" t="3272" b="12277"/>
          <a:stretch/>
        </p:blipFill>
        <p:spPr>
          <a:xfrm>
            <a:off x="0" y="0"/>
            <a:ext cx="4584532" cy="6862750"/>
          </a:xfrm>
          <a:prstGeom prst="rect">
            <a:avLst/>
          </a:prstGeom>
        </p:spPr>
      </p:pic>
      <p:sp>
        <p:nvSpPr>
          <p:cNvPr id="4" name="Shape 246">
            <a:extLst>
              <a:ext uri="{FF2B5EF4-FFF2-40B4-BE49-F238E27FC236}">
                <a16:creationId xmlns:a16="http://schemas.microsoft.com/office/drawing/2014/main" id="{8AE5D117-713F-4FF4-9C10-DCCD689411F6}"/>
              </a:ext>
            </a:extLst>
          </p:cNvPr>
          <p:cNvSpPr txBox="1">
            <a:spLocks/>
          </p:cNvSpPr>
          <p:nvPr/>
        </p:nvSpPr>
        <p:spPr>
          <a:xfrm>
            <a:off x="5995284" y="660345"/>
            <a:ext cx="5355204" cy="55420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marL="0" marR="0" lvl="0" indent="0" algn="l" defTabSz="914400" rtl="0" eaLnBrk="1" fontAlgn="auto" latinLnBrk="0" hangingPunct="1">
              <a:lnSpc>
                <a:spcPct val="100000"/>
              </a:lnSpc>
              <a:spcBef>
                <a:spcPts val="0"/>
              </a:spcBef>
              <a:spcAft>
                <a:spcPts val="0"/>
              </a:spcAft>
              <a:buClr>
                <a:srgbClr val="1F355E"/>
              </a:buClr>
              <a:buSzPct val="25000"/>
              <a:buFont typeface="Questrial"/>
              <a:buNone/>
              <a:tabLst/>
              <a:defRPr/>
            </a:pPr>
            <a:r>
              <a:rPr lang="en-US" sz="3600" noProof="0" dirty="0"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Azure Cloud Migration for</a:t>
            </a:r>
            <a:r>
              <a:rPr lang="ru-RU" sz="3600" noProof="0" dirty="0"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 </a:t>
            </a:r>
            <a:r>
              <a:rPr lang="en-US" sz="3600" noProof="0" dirty="0" err="1"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Nordbank</a:t>
            </a:r>
            <a:r>
              <a:rPr lang="en-US" sz="3600" noProof="0" dirty="0"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 AB </a:t>
            </a:r>
          </a:p>
          <a:p>
            <a:pPr marL="0" marR="0" lvl="0" indent="0" algn="l" defTabSz="914400" rtl="0" eaLnBrk="1" fontAlgn="auto" latinLnBrk="0" hangingPunct="1">
              <a:lnSpc>
                <a:spcPct val="100000"/>
              </a:lnSpc>
              <a:spcBef>
                <a:spcPts val="0"/>
              </a:spcBef>
              <a:spcAft>
                <a:spcPts val="0"/>
              </a:spcAft>
              <a:buClr>
                <a:srgbClr val="1F355E"/>
              </a:buClr>
              <a:buSzPct val="25000"/>
              <a:buFont typeface="Questrial"/>
              <a:buNone/>
              <a:tabLst/>
              <a:defRPr/>
            </a:pPr>
            <a:endParaRPr lang="en-US" sz="3600" b="0" noProof="0" dirty="0"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endParaRPr>
          </a:p>
          <a:p>
            <a:pPr marL="0" marR="0" lvl="0" indent="0" algn="l" defTabSz="914400" rtl="0" eaLnBrk="1" fontAlgn="auto" latinLnBrk="0" hangingPunct="1">
              <a:lnSpc>
                <a:spcPct val="100000"/>
              </a:lnSpc>
              <a:spcBef>
                <a:spcPts val="0"/>
              </a:spcBef>
              <a:spcAft>
                <a:spcPts val="0"/>
              </a:spcAft>
              <a:buClr>
                <a:srgbClr val="1F355E"/>
              </a:buClr>
              <a:buSzPct val="25000"/>
              <a:buFont typeface="Questrial"/>
              <a:buNone/>
              <a:tabLst/>
              <a:defRPr/>
            </a:pPr>
            <a:r>
              <a:rPr lang="en-US" sz="2400" b="0" dirty="0"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General Strategy and Pilot Project </a:t>
            </a:r>
            <a:r>
              <a:rPr lang="en-US" sz="2400" b="0" dirty="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D</a:t>
            </a:r>
            <a:r>
              <a:rPr lang="en-US" sz="2400" b="0" dirty="0"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escription</a:t>
            </a:r>
            <a:r>
              <a:rPr lang="ru-RU" sz="2400" b="0" noProof="0" dirty="0"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        </a:t>
            </a:r>
            <a:r>
              <a:rPr lang="en-US" sz="2400" b="0" noProof="0" dirty="0" smtClean="0">
                <a:ln w="0"/>
                <a:solidFill>
                  <a:schemeClr val="tx2"/>
                </a:solidFill>
                <a:effectLst>
                  <a:outerShdw blurRad="38100" dist="25400" dir="5400000" algn="ctr" rotWithShape="0">
                    <a:srgbClr val="6E747A">
                      <a:alpha val="43000"/>
                    </a:srgbClr>
                  </a:outerShdw>
                </a:effectLst>
                <a:latin typeface="ITC Avant Garde Gothic Std Demi" charset="0"/>
                <a:ea typeface="ITC Avant Garde Gothic Std Demi" charset="0"/>
                <a:cs typeface="ITC Avant Garde Gothic Std Demi" charset="0"/>
              </a:rPr>
              <a:t> </a:t>
            </a:r>
            <a:endParaRPr lang="en-US" sz="2400" b="0" dirty="0">
              <a:ln w="0"/>
              <a:solidFill>
                <a:schemeClr val="tx2"/>
              </a:solidFill>
              <a:effectLst>
                <a:outerShdw blurRad="38100" dist="25400" dir="5400000" algn="ctr" rotWithShape="0">
                  <a:srgbClr val="6E747A">
                    <a:alpha val="43000"/>
                  </a:srgbClr>
                </a:outerShdw>
              </a:effectLst>
              <a:latin typeface="ITC Avant Garde Gothic Std Demi" charset="0"/>
            </a:endParaRPr>
          </a:p>
        </p:txBody>
      </p:sp>
    </p:spTree>
    <p:extLst>
      <p:ext uri="{BB962C8B-B14F-4D97-AF65-F5344CB8AC3E}">
        <p14:creationId xmlns:p14="http://schemas.microsoft.com/office/powerpoint/2010/main" val="2189692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Compliance </a:t>
            </a:r>
            <a:r>
              <a:rPr lang="en-US" sz="3600" kern="0" dirty="0">
                <a:solidFill>
                  <a:schemeClr val="tx2"/>
                </a:solidFill>
                <a:latin typeface="ITC Avant Garde Gothic Std Demi" charset="0"/>
                <a:ea typeface="ITC Avant Garde Gothic Std Demi" charset="0"/>
                <a:cs typeface="ITC Avant Garde Gothic Std Demi" charset="0"/>
              </a:rPr>
              <a:t>in Azure</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8" y="991715"/>
            <a:ext cx="10645520" cy="4555093"/>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The Payment Card Industry Data Security Standards (PCI DSS)</a:t>
            </a:r>
          </a:p>
          <a:p>
            <a:pPr marL="285750" indent="-285750">
              <a:buFont typeface="Arial" panose="020B0604020202020204" pitchFamily="34" charset="0"/>
              <a:buChar char="•"/>
            </a:pPr>
            <a:endParaRPr lang="en-US" b="1" dirty="0" smtClean="0"/>
          </a:p>
          <a:p>
            <a:pPr marL="742950" lvl="1" indent="-285750">
              <a:buFont typeface="Wingdings" panose="05000000000000000000" pitchFamily="2" charset="2"/>
              <a:buChar char="ü"/>
            </a:pPr>
            <a:r>
              <a:rPr lang="en-US" dirty="0" smtClean="0"/>
              <a:t>Azure PCI DSS Shared Responsibility Matrix specifies areas of responsibility for each PCI DSS requirement, and whether it is assigned to Azure or the customer, or if the responsibility is shared.</a:t>
            </a:r>
          </a:p>
          <a:p>
            <a:pPr marL="742950" lvl="1" indent="-285750">
              <a:buFont typeface="Wingdings" panose="05000000000000000000" pitchFamily="2" charset="2"/>
              <a:buChar char="ü"/>
            </a:pPr>
            <a:endParaRPr lang="en-US" dirty="0" smtClean="0"/>
          </a:p>
          <a:p>
            <a:pPr marL="742950" lvl="1" indent="-285750">
              <a:buFont typeface="Wingdings" panose="05000000000000000000" pitchFamily="2" charset="2"/>
              <a:buChar char="ü"/>
            </a:pPr>
            <a:r>
              <a:rPr lang="en-US" dirty="0" smtClean="0"/>
              <a:t>Azure Blueprints is a service that helps customers deploy and update cloud environments in a repeatable manner using </a:t>
            </a:r>
            <a:r>
              <a:rPr lang="en-US" dirty="0" err="1" smtClean="0"/>
              <a:t>composable</a:t>
            </a:r>
            <a:r>
              <a:rPr lang="en-US" dirty="0" smtClean="0"/>
              <a:t> artifacts such as Azure Resource Manager templates to provision resources, role-based access controls, and policies. Resources provisioned through Azure Blueprints adhere to an organization’s standards, patterns, and compliance requirements. The overarching goal of Azure Blueprints is to help automate compliance and cybersecurity risk management in cloud environments. To help customers deploy a core set of policies for any Azure-based architecture that requires PCI DSS validation, Azure has released the Azure Blueprint for PCI DSS. When assigned to an architecture, resources are evaluated by Azure Policy for compliance with assigned policy definitions.</a:t>
            </a:r>
          </a:p>
          <a:p>
            <a:pPr marL="742950" lvl="1" indent="-285750">
              <a:buFont typeface="Wingdings" panose="05000000000000000000" pitchFamily="2" charset="2"/>
              <a:buChar char="ü"/>
            </a:pPr>
            <a:endParaRPr lang="en-US" dirty="0" smtClean="0"/>
          </a:p>
          <a:p>
            <a:pPr lvl="1"/>
            <a:r>
              <a:rPr lang="en-US" dirty="0" smtClean="0">
                <a:hlinkClick r:id="rId3"/>
              </a:rPr>
              <a:t>https://docs.microsoft.com/en-us/azure/compliance/offerings/offering-pci-dss</a:t>
            </a:r>
            <a:endParaRPr lang="en-US" dirty="0" smtClean="0"/>
          </a:p>
          <a:p>
            <a:pPr lvl="1"/>
            <a:endParaRPr lang="en-US" sz="2000" b="1" dirty="0" smtClean="0"/>
          </a:p>
        </p:txBody>
      </p:sp>
    </p:spTree>
    <p:extLst>
      <p:ext uri="{BB962C8B-B14F-4D97-AF65-F5344CB8AC3E}">
        <p14:creationId xmlns:p14="http://schemas.microsoft.com/office/powerpoint/2010/main" val="1757574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Compliance </a:t>
            </a:r>
            <a:r>
              <a:rPr lang="en-US" sz="3600" kern="0" dirty="0">
                <a:solidFill>
                  <a:schemeClr val="tx2"/>
                </a:solidFill>
                <a:latin typeface="ITC Avant Garde Gothic Std Demi" charset="0"/>
                <a:ea typeface="ITC Avant Garde Gothic Std Demi" charset="0"/>
                <a:cs typeface="ITC Avant Garde Gothic Std Demi" charset="0"/>
              </a:rPr>
              <a:t>in Azure</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5509200"/>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General Data Protection Regulation (GDPR)</a:t>
            </a:r>
          </a:p>
          <a:p>
            <a:pPr marL="285750" indent="-285750">
              <a:buFont typeface="Arial" panose="020B0604020202020204" pitchFamily="34" charset="0"/>
              <a:buChar char="•"/>
            </a:pPr>
            <a:endParaRPr lang="en-US" b="1" dirty="0" smtClean="0"/>
          </a:p>
          <a:p>
            <a:pPr marL="800100" lvl="1" indent="-342900">
              <a:buFont typeface="Wingdings" panose="05000000000000000000" pitchFamily="2" charset="2"/>
              <a:buChar char="ü"/>
            </a:pPr>
            <a:r>
              <a:rPr lang="en-US" dirty="0" smtClean="0"/>
              <a:t>Microsoft provides customers with strong contractual commitments regarding the GDPR in the Microsoft Online Services Terms (OST) Data Protection Addendum (DPA). Moreover, Microsoft provides extensive tools and documentation to support customer’s GDPR accountability including support for Data Subject Requests, Data Protection Impact Assessments, and Data Breach Notification.</a:t>
            </a:r>
            <a:endParaRPr lang="en-US" b="1" dirty="0" smtClean="0"/>
          </a:p>
          <a:p>
            <a:pPr marL="742950" lvl="1" indent="-285750">
              <a:buFont typeface="Wingdings" panose="05000000000000000000" pitchFamily="2" charset="2"/>
              <a:buChar char="ü"/>
            </a:pPr>
            <a:endParaRPr lang="en-US" dirty="0" smtClean="0"/>
          </a:p>
          <a:p>
            <a:pPr lvl="1"/>
            <a:r>
              <a:rPr lang="en-US" dirty="0" smtClean="0">
                <a:hlinkClick r:id="rId3"/>
              </a:rPr>
              <a:t>https://docs.microsoft.com/en-us/azure/compliance/offerings/offering-eu-gdpr</a:t>
            </a:r>
            <a:endParaRPr lang="en-US" dirty="0" smtClean="0"/>
          </a:p>
          <a:p>
            <a:pPr lvl="1"/>
            <a:endParaRPr lang="en-US" dirty="0"/>
          </a:p>
          <a:p>
            <a:pPr lvl="1"/>
            <a:endParaRPr lang="en-US" sz="1600" dirty="0" smtClean="0"/>
          </a:p>
          <a:p>
            <a:pPr marL="285750" indent="-285750">
              <a:buFont typeface="Arial" panose="020B0604020202020204" pitchFamily="34" charset="0"/>
              <a:buChar char="•"/>
            </a:pPr>
            <a:r>
              <a:rPr lang="en-US" sz="2000" b="1" dirty="0" smtClean="0"/>
              <a:t>Accessibility requirements suitable for public procurement of information and communications technologies (ICT) products and services (EU EN 301 549)</a:t>
            </a:r>
          </a:p>
          <a:p>
            <a:pPr marL="285750" indent="-285750">
              <a:buFont typeface="Arial" panose="020B0604020202020204" pitchFamily="34" charset="0"/>
              <a:buChar char="•"/>
            </a:pPr>
            <a:endParaRPr lang="en-US" b="1" dirty="0" smtClean="0"/>
          </a:p>
          <a:p>
            <a:pPr marL="742950" lvl="1" indent="-285750">
              <a:buFont typeface="Wingdings" panose="05000000000000000000" pitchFamily="2" charset="2"/>
              <a:buChar char="ü"/>
            </a:pPr>
            <a:r>
              <a:rPr lang="en-US" dirty="0" smtClean="0"/>
              <a:t>To assist government customers in making procurement decisions, Microsoft publishes Accessibility Conformance Reports (ACRs) describing the extent to which our products and services support the criteria of EN 301 549.</a:t>
            </a:r>
          </a:p>
          <a:p>
            <a:pPr marL="742950" lvl="1" indent="-285750">
              <a:buFont typeface="Wingdings" panose="05000000000000000000" pitchFamily="2" charset="2"/>
              <a:buChar char="ü"/>
            </a:pPr>
            <a:endParaRPr lang="en-US" b="1" dirty="0" smtClean="0"/>
          </a:p>
          <a:p>
            <a:pPr lvl="1"/>
            <a:r>
              <a:rPr lang="en-US" dirty="0" smtClean="0">
                <a:hlinkClick r:id="rId4"/>
              </a:rPr>
              <a:t>https://docs.microsoft.com/en-us/azure/compliance/offerings/offering-eu-en-301-549</a:t>
            </a:r>
            <a:endParaRPr lang="en-US" b="1" dirty="0" smtClean="0"/>
          </a:p>
          <a:p>
            <a:pPr lvl="1"/>
            <a:endParaRPr lang="en-US" sz="2000" b="1" dirty="0" smtClean="0"/>
          </a:p>
        </p:txBody>
      </p:sp>
    </p:spTree>
    <p:extLst>
      <p:ext uri="{BB962C8B-B14F-4D97-AF65-F5344CB8AC3E}">
        <p14:creationId xmlns:p14="http://schemas.microsoft.com/office/powerpoint/2010/main" val="3596458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a:solidFill>
                  <a:schemeClr val="tx2"/>
                </a:solidFill>
                <a:latin typeface="ITC Avant Garde Gothic Std Demi" charset="0"/>
                <a:ea typeface="ITC Avant Garde Gothic Std Demi" charset="0"/>
                <a:cs typeface="ITC Avant Garde Gothic Std Demi" charset="0"/>
              </a:rPr>
              <a:t>Application Migration Procedure</a:t>
            </a: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369332"/>
          </a:xfrm>
          <a:prstGeom prst="rect">
            <a:avLst/>
          </a:prstGeom>
          <a:noFill/>
        </p:spPr>
        <p:txBody>
          <a:bodyPr wrap="square"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65939970"/>
              </p:ext>
            </p:extLst>
          </p:nvPr>
        </p:nvGraphicFramePr>
        <p:xfrm>
          <a:off x="458475" y="991715"/>
          <a:ext cx="10406982" cy="4898736"/>
        </p:xfrm>
        <a:graphic>
          <a:graphicData uri="http://schemas.openxmlformats.org/drawingml/2006/table">
            <a:tbl>
              <a:tblPr firstRow="1" bandRow="1">
                <a:tableStyleId>{5C22544A-7EE6-4342-B048-85BDC9FD1C3A}</a:tableStyleId>
              </a:tblPr>
              <a:tblGrid>
                <a:gridCol w="5203491">
                  <a:extLst>
                    <a:ext uri="{9D8B030D-6E8A-4147-A177-3AD203B41FA5}">
                      <a16:colId xmlns:a16="http://schemas.microsoft.com/office/drawing/2014/main" val="696592130"/>
                    </a:ext>
                  </a:extLst>
                </a:gridCol>
                <a:gridCol w="5203491">
                  <a:extLst>
                    <a:ext uri="{9D8B030D-6E8A-4147-A177-3AD203B41FA5}">
                      <a16:colId xmlns:a16="http://schemas.microsoft.com/office/drawing/2014/main" val="1311510582"/>
                    </a:ext>
                  </a:extLst>
                </a:gridCol>
              </a:tblGrid>
              <a:tr h="803448">
                <a:tc>
                  <a:txBody>
                    <a:bodyPr/>
                    <a:lstStyle/>
                    <a:p>
                      <a:r>
                        <a:rPr lang="en-US" dirty="0" smtClean="0"/>
                        <a:t>Migration Procedure</a:t>
                      </a:r>
                      <a:endParaRPr lang="en-US" dirty="0"/>
                    </a:p>
                  </a:txBody>
                  <a:tcPr/>
                </a:tc>
                <a:tc>
                  <a:txBody>
                    <a:bodyPr/>
                    <a:lstStyle/>
                    <a:p>
                      <a:r>
                        <a:rPr lang="en-US" dirty="0" smtClean="0"/>
                        <a:t>Migration Details</a:t>
                      </a:r>
                      <a:endParaRPr lang="en-US" dirty="0"/>
                    </a:p>
                  </a:txBody>
                  <a:tcPr/>
                </a:tc>
                <a:extLst>
                  <a:ext uri="{0D108BD9-81ED-4DB2-BD59-A6C34878D82A}">
                    <a16:rowId xmlns:a16="http://schemas.microsoft.com/office/drawing/2014/main" val="1479359466"/>
                  </a:ext>
                </a:extLst>
              </a:tr>
              <a:tr h="803448">
                <a:tc>
                  <a:txBody>
                    <a:bodyPr/>
                    <a:lstStyle/>
                    <a:p>
                      <a:r>
                        <a:rPr lang="en-US" sz="2000" b="0" i="0" u="none" strike="noStrike" kern="1200" baseline="0" dirty="0" smtClean="0">
                          <a:solidFill>
                            <a:schemeClr val="dk1"/>
                          </a:solidFill>
                          <a:latin typeface="+mn-lt"/>
                          <a:ea typeface="+mn-ea"/>
                          <a:cs typeface="+mn-cs"/>
                        </a:rPr>
                        <a:t>1</a:t>
                      </a:r>
                      <a:r>
                        <a:rPr lang="en-US" sz="2000" b="0" i="0" u="none" strike="noStrike" kern="1200" baseline="0" dirty="0" smtClean="0">
                          <a:solidFill>
                            <a:schemeClr val="dk1"/>
                          </a:solidFill>
                          <a:latin typeface="+mn-lt"/>
                          <a:ea typeface="+mn-ea"/>
                          <a:cs typeface="+mn-cs"/>
                        </a:rPr>
                        <a:t>. </a:t>
                      </a:r>
                      <a:r>
                        <a:rPr lang="en-US" sz="2000" b="0" i="1" u="none" strike="noStrike" kern="1200" baseline="0" dirty="0" smtClean="0">
                          <a:solidFill>
                            <a:schemeClr val="dk1"/>
                          </a:solidFill>
                          <a:latin typeface="+mn-lt"/>
                          <a:ea typeface="+mn-ea"/>
                          <a:cs typeface="+mn-cs"/>
                        </a:rPr>
                        <a:t>Deploy the Cloud </a:t>
                      </a:r>
                      <a:r>
                        <a:rPr lang="en-US" sz="2000" b="0" i="1" u="none" strike="noStrike" kern="1200" baseline="0" dirty="0" smtClean="0">
                          <a:solidFill>
                            <a:schemeClr val="dk1"/>
                          </a:solidFill>
                          <a:latin typeface="+mn-lt"/>
                          <a:ea typeface="+mn-ea"/>
                          <a:cs typeface="+mn-cs"/>
                        </a:rPr>
                        <a:t>Environment. </a:t>
                      </a:r>
                      <a:endParaRPr lang="en-US" sz="20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kern="1200" baseline="0" dirty="0" smtClean="0">
                          <a:solidFill>
                            <a:schemeClr val="dk1"/>
                          </a:solidFill>
                          <a:latin typeface="+mn-lt"/>
                          <a:ea typeface="+mn-ea"/>
                          <a:cs typeface="+mn-cs"/>
                        </a:rPr>
                        <a:t>Provision, install and test the necessary storage, compute, network and security resources that constitute the cloud environment in which the migrated application will run.</a:t>
                      </a:r>
                    </a:p>
                  </a:txBody>
                  <a:tcPr/>
                </a:tc>
                <a:extLst>
                  <a:ext uri="{0D108BD9-81ED-4DB2-BD59-A6C34878D82A}">
                    <a16:rowId xmlns:a16="http://schemas.microsoft.com/office/drawing/2014/main" val="1853750264"/>
                  </a:ext>
                </a:extLst>
              </a:tr>
              <a:tr h="803448">
                <a:tc>
                  <a:txBody>
                    <a:bodyPr/>
                    <a:lstStyle/>
                    <a:p>
                      <a:r>
                        <a:rPr lang="en-US" sz="2000" b="0" i="1" u="none" strike="noStrike" kern="1200" baseline="0" dirty="0" smtClean="0">
                          <a:solidFill>
                            <a:schemeClr val="dk1"/>
                          </a:solidFill>
                          <a:latin typeface="+mn-lt"/>
                          <a:ea typeface="+mn-ea"/>
                          <a:cs typeface="+mn-cs"/>
                        </a:rPr>
                        <a:t>2</a:t>
                      </a:r>
                      <a:r>
                        <a:rPr lang="en-US" sz="2000" b="0" i="1" u="none" strike="noStrike" kern="1200" baseline="0" dirty="0" smtClean="0">
                          <a:solidFill>
                            <a:schemeClr val="dk1"/>
                          </a:solidFill>
                          <a:latin typeface="+mn-lt"/>
                          <a:ea typeface="+mn-ea"/>
                          <a:cs typeface="+mn-cs"/>
                        </a:rPr>
                        <a:t>. Implement Monitoring and Management Services and Components</a:t>
                      </a:r>
                      <a:r>
                        <a:rPr lang="en-US" sz="2000" b="0" i="0" u="none" strike="noStrike" kern="1200" baseline="0" dirty="0" smtClean="0">
                          <a:solidFill>
                            <a:schemeClr val="dk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kern="1200" baseline="0" dirty="0" smtClean="0">
                          <a:solidFill>
                            <a:schemeClr val="dk1"/>
                          </a:solidFill>
                          <a:latin typeface="+mn-lt"/>
                          <a:ea typeface="+mn-ea"/>
                          <a:cs typeface="+mn-cs"/>
                        </a:rPr>
                        <a:t>Set up the organization, processes, procedures, and tools that will be used to manage and monitor the environment. </a:t>
                      </a:r>
                    </a:p>
                  </a:txBody>
                  <a:tcPr/>
                </a:tc>
                <a:extLst>
                  <a:ext uri="{0D108BD9-81ED-4DB2-BD59-A6C34878D82A}">
                    <a16:rowId xmlns:a16="http://schemas.microsoft.com/office/drawing/2014/main" val="1853487916"/>
                  </a:ext>
                </a:extLst>
              </a:tr>
              <a:tr h="803448">
                <a:tc>
                  <a:txBody>
                    <a:bodyPr/>
                    <a:lstStyle/>
                    <a:p>
                      <a:r>
                        <a:rPr lang="en-US" sz="2000" b="0" i="1" u="none" strike="noStrike" kern="1200" baseline="0" dirty="0" smtClean="0">
                          <a:solidFill>
                            <a:schemeClr val="dk1"/>
                          </a:solidFill>
                          <a:latin typeface="+mn-lt"/>
                          <a:ea typeface="+mn-ea"/>
                          <a:cs typeface="+mn-cs"/>
                        </a:rPr>
                        <a:t>3</a:t>
                      </a:r>
                      <a:r>
                        <a:rPr lang="en-US" sz="2000" b="0" i="1" u="none" strike="noStrike" kern="1200" baseline="0" dirty="0" smtClean="0">
                          <a:solidFill>
                            <a:schemeClr val="dk1"/>
                          </a:solidFill>
                          <a:latin typeface="+mn-lt"/>
                          <a:ea typeface="+mn-ea"/>
                          <a:cs typeface="+mn-cs"/>
                        </a:rPr>
                        <a:t>. Install and Configure the Applications and supporting middleware. </a:t>
                      </a:r>
                      <a:endParaRPr lang="en-US" sz="20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Cloud service providers frequently do this through automated deployment of templates. 	</a:t>
                      </a:r>
                    </a:p>
                  </a:txBody>
                  <a:tcPr/>
                </a:tc>
                <a:extLst>
                  <a:ext uri="{0D108BD9-81ED-4DB2-BD59-A6C34878D82A}">
                    <a16:rowId xmlns:a16="http://schemas.microsoft.com/office/drawing/2014/main" val="1272679216"/>
                  </a:ext>
                </a:extLst>
              </a:tr>
              <a:tr h="803448">
                <a:tc>
                  <a:txBody>
                    <a:bodyPr/>
                    <a:lstStyle/>
                    <a:p>
                      <a:r>
                        <a:rPr lang="en-US" sz="2000" b="0" i="1" u="none" strike="noStrike" kern="1200" baseline="0" dirty="0" smtClean="0">
                          <a:solidFill>
                            <a:schemeClr val="dk1"/>
                          </a:solidFill>
                          <a:latin typeface="+mn-lt"/>
                          <a:ea typeface="+mn-ea"/>
                          <a:cs typeface="+mn-cs"/>
                        </a:rPr>
                        <a:t>4</a:t>
                      </a:r>
                      <a:r>
                        <a:rPr lang="en-US" sz="2000" b="0" i="1" u="none" strike="noStrike" kern="1200" baseline="0" dirty="0" smtClean="0">
                          <a:solidFill>
                            <a:schemeClr val="dk1"/>
                          </a:solidFill>
                          <a:latin typeface="+mn-lt"/>
                          <a:ea typeface="+mn-ea"/>
                          <a:cs typeface="+mn-cs"/>
                        </a:rPr>
                        <a:t>. Harden the Production </a:t>
                      </a:r>
                      <a:r>
                        <a:rPr lang="en-US" sz="2000" b="0" i="1" u="none" strike="noStrike" kern="1200" baseline="0" dirty="0" smtClean="0">
                          <a:solidFill>
                            <a:schemeClr val="dk1"/>
                          </a:solidFill>
                          <a:latin typeface="+mn-lt"/>
                          <a:ea typeface="+mn-ea"/>
                          <a:cs typeface="+mn-cs"/>
                        </a:rPr>
                        <a:t>Environment</a:t>
                      </a:r>
                      <a:endParaRPr lang="en-US" sz="2000" b="0" i="0" u="none" strike="noStrike" kern="1200" baseline="0" dirty="0" smtClean="0">
                        <a:solidFill>
                          <a:schemeClr val="dk1"/>
                        </a:solidFill>
                        <a:latin typeface="+mn-lt"/>
                        <a:ea typeface="+mn-ea"/>
                        <a:cs typeface="+mn-cs"/>
                      </a:endParaRPr>
                    </a:p>
                  </a:txBody>
                  <a:tcPr/>
                </a:tc>
                <a:tc>
                  <a:txBody>
                    <a:bodyPr/>
                    <a:lstStyle/>
                    <a:p>
                      <a:r>
                        <a:rPr lang="en-US" sz="1800" b="0" i="0" u="none" strike="noStrike" kern="1200" baseline="0" dirty="0" smtClean="0">
                          <a:solidFill>
                            <a:schemeClr val="dk1"/>
                          </a:solidFill>
                          <a:latin typeface="+mn-lt"/>
                          <a:ea typeface="+mn-ea"/>
                          <a:cs typeface="+mn-cs"/>
                        </a:rPr>
                        <a:t>Install additional utilities for business continuity and security. Some of these services may be provided by the cloud service provider, in which case they do not need to be installed, but they should still be tested.</a:t>
                      </a:r>
                      <a:endParaRPr lang="en-US" sz="1800" b="0" i="0" u="none" strike="noStrike" kern="1200" baseline="0" dirty="0" smtClean="0">
                        <a:solidFill>
                          <a:schemeClr val="dk1"/>
                        </a:solidFill>
                        <a:latin typeface="+mn-lt"/>
                        <a:ea typeface="+mn-ea"/>
                        <a:cs typeface="+mn-cs"/>
                      </a:endParaRPr>
                    </a:p>
                  </a:txBody>
                  <a:tcPr/>
                </a:tc>
                <a:extLst>
                  <a:ext uri="{0D108BD9-81ED-4DB2-BD59-A6C34878D82A}">
                    <a16:rowId xmlns:a16="http://schemas.microsoft.com/office/drawing/2014/main" val="723138077"/>
                  </a:ext>
                </a:extLst>
              </a:tr>
            </a:tbl>
          </a:graphicData>
        </a:graphic>
      </p:graphicFrame>
    </p:spTree>
    <p:extLst>
      <p:ext uri="{BB962C8B-B14F-4D97-AF65-F5344CB8AC3E}">
        <p14:creationId xmlns:p14="http://schemas.microsoft.com/office/powerpoint/2010/main" val="2016479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a:solidFill>
                  <a:schemeClr val="tx2"/>
                </a:solidFill>
                <a:latin typeface="ITC Avant Garde Gothic Std Demi" charset="0"/>
                <a:ea typeface="ITC Avant Garde Gothic Std Demi" charset="0"/>
                <a:cs typeface="ITC Avant Garde Gothic Std Demi" charset="0"/>
              </a:rPr>
              <a:t>Application Migration Procedure</a:t>
            </a: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369332"/>
          </a:xfrm>
          <a:prstGeom prst="rect">
            <a:avLst/>
          </a:prstGeom>
          <a:noFill/>
        </p:spPr>
        <p:txBody>
          <a:bodyPr wrap="square"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47262577"/>
              </p:ext>
            </p:extLst>
          </p:nvPr>
        </p:nvGraphicFramePr>
        <p:xfrm>
          <a:off x="458475" y="991715"/>
          <a:ext cx="10406982" cy="5192568"/>
        </p:xfrm>
        <a:graphic>
          <a:graphicData uri="http://schemas.openxmlformats.org/drawingml/2006/table">
            <a:tbl>
              <a:tblPr firstRow="1" bandRow="1">
                <a:tableStyleId>{5C22544A-7EE6-4342-B048-85BDC9FD1C3A}</a:tableStyleId>
              </a:tblPr>
              <a:tblGrid>
                <a:gridCol w="5203491">
                  <a:extLst>
                    <a:ext uri="{9D8B030D-6E8A-4147-A177-3AD203B41FA5}">
                      <a16:colId xmlns:a16="http://schemas.microsoft.com/office/drawing/2014/main" val="696592130"/>
                    </a:ext>
                  </a:extLst>
                </a:gridCol>
                <a:gridCol w="5203491">
                  <a:extLst>
                    <a:ext uri="{9D8B030D-6E8A-4147-A177-3AD203B41FA5}">
                      <a16:colId xmlns:a16="http://schemas.microsoft.com/office/drawing/2014/main" val="1311510582"/>
                    </a:ext>
                  </a:extLst>
                </a:gridCol>
              </a:tblGrid>
              <a:tr h="803448">
                <a:tc>
                  <a:txBody>
                    <a:bodyPr/>
                    <a:lstStyle/>
                    <a:p>
                      <a:r>
                        <a:rPr lang="en-US" dirty="0" smtClean="0"/>
                        <a:t>Migration Procedure</a:t>
                      </a:r>
                      <a:endParaRPr lang="en-US" dirty="0"/>
                    </a:p>
                  </a:txBody>
                  <a:tcPr/>
                </a:tc>
                <a:tc>
                  <a:txBody>
                    <a:bodyPr/>
                    <a:lstStyle/>
                    <a:p>
                      <a:r>
                        <a:rPr lang="en-US" dirty="0" smtClean="0"/>
                        <a:t>Migration Details</a:t>
                      </a:r>
                      <a:endParaRPr lang="en-US" dirty="0"/>
                    </a:p>
                  </a:txBody>
                  <a:tcPr/>
                </a:tc>
                <a:extLst>
                  <a:ext uri="{0D108BD9-81ED-4DB2-BD59-A6C34878D82A}">
                    <a16:rowId xmlns:a16="http://schemas.microsoft.com/office/drawing/2014/main" val="1479359466"/>
                  </a:ext>
                </a:extLst>
              </a:tr>
              <a:tr h="803448">
                <a:tc>
                  <a:txBody>
                    <a:bodyPr/>
                    <a:lstStyle/>
                    <a:p>
                      <a:r>
                        <a:rPr lang="en-US" sz="2000" b="0" i="1" u="none" strike="noStrike" kern="1200" baseline="0" dirty="0" smtClean="0">
                          <a:solidFill>
                            <a:schemeClr val="dk1"/>
                          </a:solidFill>
                          <a:latin typeface="+mn-lt"/>
                          <a:ea typeface="+mn-ea"/>
                          <a:cs typeface="+mn-cs"/>
                        </a:rPr>
                        <a:t>5</a:t>
                      </a:r>
                      <a:r>
                        <a:rPr lang="en-US" sz="2000" b="0" i="1" u="none" strike="noStrike" kern="1200" baseline="0" dirty="0" smtClean="0">
                          <a:solidFill>
                            <a:schemeClr val="dk1"/>
                          </a:solidFill>
                          <a:latin typeface="+mn-lt"/>
                          <a:ea typeface="+mn-ea"/>
                          <a:cs typeface="+mn-cs"/>
                        </a:rPr>
                        <a:t>. Execute a Mock Migration</a:t>
                      </a:r>
                      <a:r>
                        <a:rPr lang="en-US" sz="2000" b="0" i="0" u="none" strike="noStrike" kern="1200" baseline="0" dirty="0" smtClean="0">
                          <a:solidFill>
                            <a:schemeClr val="dk1"/>
                          </a:solidFill>
                          <a:latin typeface="+mn-lt"/>
                          <a:ea typeface="+mn-ea"/>
                          <a:cs typeface="+mn-cs"/>
                        </a:rPr>
                        <a:t>. </a:t>
                      </a:r>
                    </a:p>
                    <a:p>
                      <a:r>
                        <a:rPr lang="en-US" sz="2000" b="0" i="0" u="none" strike="noStrike" kern="1200" baseline="0" dirty="0" smtClean="0">
                          <a:solidFill>
                            <a:schemeClr val="dk1"/>
                          </a:solidFill>
                          <a:latin typeface="+mn-lt"/>
                          <a:ea typeface="+mn-ea"/>
                          <a:cs typeface="+mn-cs"/>
                        </a:rPr>
                        <a:t>	</a:t>
                      </a:r>
                    </a:p>
                    <a:p>
                      <a:r>
                        <a:rPr lang="en-US" sz="2000" b="0" i="0" u="none" strike="noStrike" kern="1200" baseline="0" dirty="0" smtClean="0">
                          <a:solidFill>
                            <a:schemeClr val="dk1"/>
                          </a:solidFill>
                          <a:latin typeface="+mn-lt"/>
                          <a:ea typeface="+mn-ea"/>
                          <a:cs typeface="+mn-cs"/>
                        </a:rPr>
                        <a:t>	</a:t>
                      </a:r>
                    </a:p>
                  </a:txBody>
                  <a:tcPr/>
                </a:tc>
                <a:tc>
                  <a:txBody>
                    <a:bodyPr/>
                    <a:lstStyle/>
                    <a:p>
                      <a:r>
                        <a:rPr lang="en-US" sz="1800" b="0" i="0" u="none" strike="noStrike" kern="1200" baseline="0" dirty="0" smtClean="0">
                          <a:solidFill>
                            <a:schemeClr val="dk1"/>
                          </a:solidFill>
                          <a:latin typeface="+mn-lt"/>
                          <a:ea typeface="+mn-ea"/>
                          <a:cs typeface="+mn-cs"/>
                        </a:rPr>
                        <a:t>Undergo a trial run of the migration project plan to uncover unintended results or unnoticed issues during the planning phase. The mock migration date should be sufficiently distant from the desired final cutover date to have time to rectify problems. Involve the cloud service provider in the migration date selection.</a:t>
                      </a:r>
                      <a:endParaRPr lang="en-US" sz="1800" b="0" i="0" u="none" strike="noStrike" kern="1200" baseline="0" dirty="0" smtClean="0">
                        <a:solidFill>
                          <a:schemeClr val="dk1"/>
                        </a:solidFill>
                        <a:latin typeface="+mn-lt"/>
                        <a:ea typeface="+mn-ea"/>
                        <a:cs typeface="+mn-cs"/>
                      </a:endParaRPr>
                    </a:p>
                  </a:txBody>
                  <a:tcPr/>
                </a:tc>
                <a:extLst>
                  <a:ext uri="{0D108BD9-81ED-4DB2-BD59-A6C34878D82A}">
                    <a16:rowId xmlns:a16="http://schemas.microsoft.com/office/drawing/2014/main" val="1853750264"/>
                  </a:ext>
                </a:extLst>
              </a:tr>
              <a:tr h="8034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u="none" strike="noStrike" kern="1200" baseline="0" dirty="0" smtClean="0">
                          <a:solidFill>
                            <a:schemeClr val="dk1"/>
                          </a:solidFill>
                          <a:latin typeface="+mn-lt"/>
                          <a:ea typeface="+mn-ea"/>
                          <a:cs typeface="+mn-cs"/>
                        </a:rPr>
                        <a:t>6. Execute operational readiness testing. </a:t>
                      </a:r>
                      <a:endParaRPr lang="en-US" sz="20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This will help ensure that the operations team, processes, and tools are ready. </a:t>
                      </a:r>
                    </a:p>
                    <a:p>
                      <a:endParaRPr lang="en-US" sz="1800" b="0" i="0" u="none" strike="noStrike" kern="1200" baseline="0" dirty="0" smtClean="0">
                        <a:solidFill>
                          <a:schemeClr val="dk1"/>
                        </a:solidFill>
                        <a:latin typeface="+mn-lt"/>
                        <a:ea typeface="+mn-ea"/>
                        <a:cs typeface="+mn-cs"/>
                      </a:endParaRPr>
                    </a:p>
                  </a:txBody>
                  <a:tcPr/>
                </a:tc>
                <a:extLst>
                  <a:ext uri="{0D108BD9-81ED-4DB2-BD59-A6C34878D82A}">
                    <a16:rowId xmlns:a16="http://schemas.microsoft.com/office/drawing/2014/main" val="3657751226"/>
                  </a:ext>
                </a:extLst>
              </a:tr>
              <a:tr h="8034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u="none" strike="noStrike" baseline="0" dirty="0" smtClean="0">
                          <a:solidFill>
                            <a:srgbClr val="000000"/>
                          </a:solidFill>
                          <a:latin typeface="Calibri" panose="020F0502020204030204" pitchFamily="34" charset="0"/>
                        </a:rPr>
                        <a:t>7. Cutover to Production Cloud</a:t>
                      </a:r>
                      <a:r>
                        <a:rPr lang="en-US" sz="2000" b="0" i="0" u="none" strike="noStrike" baseline="0" dirty="0" smtClean="0">
                          <a:solidFill>
                            <a:srgbClr val="000000"/>
                          </a:solidFill>
                          <a:latin typeface="Calibri" panose="020F0502020204030204" pitchFamily="34" charset="0"/>
                        </a:rPr>
                        <a:t>. </a:t>
                      </a:r>
                      <a:endParaRPr lang="en-US" sz="20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smtClean="0">
                          <a:solidFill>
                            <a:srgbClr val="000000"/>
                          </a:solidFill>
                          <a:latin typeface="Calibri" panose="020F0502020204030204" pitchFamily="34" charset="0"/>
                        </a:rPr>
                        <a:t>Assuming a successful mock migration, or one that only encountered minor issues with a clear fix, establish a formal cutover schedule. If the mock migration ran into serious issues, then it needs to be repeated after correcting the causes. </a:t>
                      </a:r>
                    </a:p>
                  </a:txBody>
                  <a:tcPr/>
                </a:tc>
                <a:extLst>
                  <a:ext uri="{0D108BD9-81ED-4DB2-BD59-A6C34878D82A}">
                    <a16:rowId xmlns:a16="http://schemas.microsoft.com/office/drawing/2014/main" val="3113144699"/>
                  </a:ext>
                </a:extLst>
              </a:tr>
            </a:tbl>
          </a:graphicData>
        </a:graphic>
      </p:graphicFrame>
    </p:spTree>
    <p:extLst>
      <p:ext uri="{BB962C8B-B14F-4D97-AF65-F5344CB8AC3E}">
        <p14:creationId xmlns:p14="http://schemas.microsoft.com/office/powerpoint/2010/main" val="404935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400" kern="0" dirty="0" smtClean="0">
                <a:solidFill>
                  <a:schemeClr val="tx2"/>
                </a:solidFill>
                <a:latin typeface="ITC Avant Garde Gothic Std Demi" charset="0"/>
              </a:rPr>
              <a:t>Questions need </a:t>
            </a:r>
            <a:r>
              <a:rPr lang="en-US" sz="3400" kern="0" dirty="0">
                <a:solidFill>
                  <a:schemeClr val="tx2"/>
                </a:solidFill>
                <a:latin typeface="ITC Avant Garde Gothic Std Demi" charset="0"/>
              </a:rPr>
              <a:t>to be clarified</a:t>
            </a:r>
            <a:endParaRPr lang="en-US" sz="34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5016758"/>
          </a:xfrm>
          <a:prstGeom prst="rect">
            <a:avLst/>
          </a:prstGeom>
          <a:noFill/>
        </p:spPr>
        <p:txBody>
          <a:bodyPr wrap="square" rtlCol="0">
            <a:spAutoFit/>
          </a:bodyPr>
          <a:lstStyle/>
          <a:p>
            <a:pPr marL="914400" lvl="1" indent="-457200">
              <a:buFont typeface="+mj-lt"/>
              <a:buAutoNum type="arabicPeriod"/>
            </a:pPr>
            <a:r>
              <a:rPr lang="en-US" sz="2000" dirty="0" smtClean="0"/>
              <a:t>What are the CPU architecture and model </a:t>
            </a:r>
            <a:r>
              <a:rPr lang="en-US" sz="2000" dirty="0" smtClean="0"/>
              <a:t>used by</a:t>
            </a:r>
            <a:r>
              <a:rPr lang="en-US" sz="2000" dirty="0" smtClean="0"/>
              <a:t> application servers?</a:t>
            </a:r>
          </a:p>
          <a:p>
            <a:pPr marL="914400" lvl="1" indent="-457200">
              <a:buFont typeface="+mj-lt"/>
              <a:buAutoNum type="arabicPeriod"/>
            </a:pPr>
            <a:r>
              <a:rPr lang="en-US" sz="2000" dirty="0" smtClean="0"/>
              <a:t>How many CPU are used by Oracle database server? </a:t>
            </a:r>
            <a:r>
              <a:rPr lang="en-US" sz="2000" dirty="0"/>
              <a:t>What are the CPU architecture and </a:t>
            </a:r>
            <a:r>
              <a:rPr lang="en-US" sz="2000" dirty="0" smtClean="0"/>
              <a:t>model?</a:t>
            </a:r>
          </a:p>
          <a:p>
            <a:pPr marL="914400" lvl="1" indent="-457200">
              <a:buFont typeface="+mj-lt"/>
              <a:buAutoNum type="arabicPeriod"/>
            </a:pPr>
            <a:r>
              <a:rPr lang="en-US" sz="2000" dirty="0" smtClean="0"/>
              <a:t>What is throughput of shared disk system in IOPS?</a:t>
            </a:r>
          </a:p>
          <a:p>
            <a:pPr marL="914400" lvl="1" indent="-457200">
              <a:buFont typeface="+mj-lt"/>
              <a:buAutoNum type="arabicPeriod"/>
            </a:pPr>
            <a:r>
              <a:rPr lang="en-US" sz="2000" dirty="0" smtClean="0"/>
              <a:t>What is the volume of each disk of each server?</a:t>
            </a:r>
          </a:p>
          <a:p>
            <a:pPr marL="914400" lvl="1" indent="-457200">
              <a:buFont typeface="+mj-lt"/>
              <a:buAutoNum type="arabicPeriod"/>
            </a:pPr>
            <a:r>
              <a:rPr lang="en-US" sz="2000" dirty="0"/>
              <a:t>Are </a:t>
            </a:r>
            <a:r>
              <a:rPr lang="en-US" sz="2000" dirty="0" smtClean="0"/>
              <a:t>application </a:t>
            </a:r>
            <a:r>
              <a:rPr lang="en-US" sz="2000" dirty="0"/>
              <a:t>servers and Oracle </a:t>
            </a:r>
            <a:r>
              <a:rPr lang="en-US" sz="2000" dirty="0" smtClean="0"/>
              <a:t>database </a:t>
            </a:r>
            <a:r>
              <a:rPr lang="en-US" sz="2000" dirty="0"/>
              <a:t>server bare metal servers or VMs? Which Private Cloud is used in case of VMs?</a:t>
            </a:r>
          </a:p>
          <a:p>
            <a:pPr marL="914400" lvl="1" indent="-457200">
              <a:buFont typeface="+mj-lt"/>
              <a:buAutoNum type="arabicPeriod"/>
            </a:pPr>
            <a:r>
              <a:rPr lang="en-US" sz="2000" dirty="0" smtClean="0"/>
              <a:t>What volume of network traffic is used by application daily/weekly/monthly? Are there any spikes/surges? During which days/hours?</a:t>
            </a:r>
          </a:p>
          <a:p>
            <a:pPr marL="914400" lvl="1" indent="-457200">
              <a:buFont typeface="+mj-lt"/>
              <a:buAutoNum type="arabicPeriod"/>
            </a:pPr>
            <a:r>
              <a:rPr lang="en-US" sz="2000" dirty="0" smtClean="0"/>
              <a:t>What device(s) is used for routing/VPN(s)? Is there any ability to establish additional  VPN and/or </a:t>
            </a:r>
            <a:r>
              <a:rPr lang="en-US" sz="2000" dirty="0"/>
              <a:t>dedicated </a:t>
            </a:r>
            <a:r>
              <a:rPr lang="en-US" sz="2000" dirty="0" smtClean="0"/>
              <a:t>channel? </a:t>
            </a:r>
          </a:p>
          <a:p>
            <a:pPr marL="914400" lvl="1" indent="-457200">
              <a:buFont typeface="+mj-lt"/>
              <a:buAutoNum type="arabicPeriod"/>
            </a:pPr>
            <a:r>
              <a:rPr lang="en-US" sz="2000" dirty="0"/>
              <a:t>Does client’s Internet provider </a:t>
            </a:r>
            <a:r>
              <a:rPr lang="en-US" sz="2000" dirty="0" smtClean="0"/>
              <a:t>has ability to </a:t>
            </a:r>
            <a:r>
              <a:rPr lang="en-US" sz="2000" dirty="0"/>
              <a:t>establish dedicated channel</a:t>
            </a:r>
            <a:r>
              <a:rPr lang="en-US" sz="2000" dirty="0" smtClean="0"/>
              <a:t>?</a:t>
            </a:r>
          </a:p>
          <a:p>
            <a:pPr marL="914400" lvl="1" indent="-457200">
              <a:buFont typeface="+mj-lt"/>
              <a:buAutoNum type="arabicPeriod"/>
            </a:pPr>
            <a:r>
              <a:rPr lang="en-US" sz="2000" dirty="0" smtClean="0"/>
              <a:t>What operation systems are installed on application servers? Oracle </a:t>
            </a:r>
            <a:r>
              <a:rPr lang="en-US" sz="2000" dirty="0"/>
              <a:t>d</a:t>
            </a:r>
            <a:r>
              <a:rPr lang="en-US" sz="2000" dirty="0" smtClean="0"/>
              <a:t>atabase server?</a:t>
            </a:r>
          </a:p>
          <a:p>
            <a:pPr marL="914400" lvl="1" indent="-457200">
              <a:buFont typeface="+mj-lt"/>
              <a:buAutoNum type="arabicPeriod"/>
            </a:pPr>
            <a:r>
              <a:rPr lang="en-US" sz="2000" dirty="0"/>
              <a:t>Which Oracle Database Edition is used? Enterprise or Standard? What is </a:t>
            </a:r>
            <a:r>
              <a:rPr lang="en-US" sz="2000" dirty="0" smtClean="0"/>
              <a:t>release </a:t>
            </a:r>
            <a:r>
              <a:rPr lang="en-US" sz="2000" dirty="0"/>
              <a:t>version? </a:t>
            </a:r>
          </a:p>
          <a:p>
            <a:pPr marL="914400" lvl="1" indent="-457200">
              <a:buFont typeface="+mj-lt"/>
              <a:buAutoNum type="arabicPeriod"/>
            </a:pPr>
            <a:r>
              <a:rPr lang="en-US" sz="2000" dirty="0" smtClean="0"/>
              <a:t>Which </a:t>
            </a:r>
            <a:r>
              <a:rPr lang="en-US" sz="2000" dirty="0" err="1" smtClean="0"/>
              <a:t>.Net</a:t>
            </a:r>
            <a:r>
              <a:rPr lang="en-US" sz="2000" dirty="0" smtClean="0"/>
              <a:t> Framework version is used?</a:t>
            </a:r>
          </a:p>
          <a:p>
            <a:pPr marL="914400" lvl="1" indent="-457200">
              <a:buFont typeface="+mj-lt"/>
              <a:buAutoNum type="arabicPeriod"/>
            </a:pPr>
            <a:r>
              <a:rPr lang="en-US" sz="2000" dirty="0" smtClean="0"/>
              <a:t>Is there in place any orchestration/management system?  </a:t>
            </a:r>
          </a:p>
        </p:txBody>
      </p:sp>
    </p:spTree>
    <p:extLst>
      <p:ext uri="{BB962C8B-B14F-4D97-AF65-F5344CB8AC3E}">
        <p14:creationId xmlns:p14="http://schemas.microsoft.com/office/powerpoint/2010/main" val="1492496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400" kern="0" dirty="0">
                <a:solidFill>
                  <a:schemeClr val="tx2"/>
                </a:solidFill>
                <a:latin typeface="ITC Avant Garde Gothic Std Demi" charset="0"/>
              </a:rPr>
              <a:t>Questions need to be clarified</a:t>
            </a:r>
            <a:endParaRPr lang="en-US" sz="34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4401205"/>
          </a:xfrm>
          <a:prstGeom prst="rect">
            <a:avLst/>
          </a:prstGeom>
          <a:noFill/>
        </p:spPr>
        <p:txBody>
          <a:bodyPr wrap="square" rtlCol="0">
            <a:spAutoFit/>
          </a:bodyPr>
          <a:lstStyle/>
          <a:p>
            <a:pPr marL="914400" lvl="1" indent="-457200">
              <a:buFont typeface="+mj-lt"/>
              <a:buAutoNum type="arabicPeriod" startAt="13"/>
            </a:pPr>
            <a:r>
              <a:rPr lang="en-US" sz="2000" dirty="0"/>
              <a:t>Is application </a:t>
            </a:r>
            <a:r>
              <a:rPr lang="en-US" sz="2000" dirty="0" smtClean="0"/>
              <a:t>configured as monolith </a:t>
            </a:r>
            <a:r>
              <a:rPr lang="en-US" sz="2000" dirty="0"/>
              <a:t>or a bunch of </a:t>
            </a:r>
            <a:r>
              <a:rPr lang="en-US" sz="2000" dirty="0" err="1"/>
              <a:t>microservices</a:t>
            </a:r>
            <a:r>
              <a:rPr lang="en-US" sz="2000" dirty="0" smtClean="0"/>
              <a:t>?</a:t>
            </a:r>
          </a:p>
          <a:p>
            <a:pPr marL="914400" lvl="1" indent="-457200">
              <a:buFont typeface="+mj-lt"/>
              <a:buAutoNum type="arabicPeriod" startAt="13"/>
            </a:pPr>
            <a:r>
              <a:rPr lang="en-US" sz="2000" dirty="0" smtClean="0"/>
              <a:t>Does </a:t>
            </a:r>
            <a:r>
              <a:rPr lang="en-US" sz="2000" dirty="0"/>
              <a:t>application </a:t>
            </a:r>
            <a:r>
              <a:rPr lang="en-US" sz="2000" dirty="0" smtClean="0"/>
              <a:t>have any </a:t>
            </a:r>
            <a:r>
              <a:rPr lang="en-US" sz="2000" dirty="0"/>
              <a:t>tiers? i.e. web, database, </a:t>
            </a:r>
            <a:r>
              <a:rPr lang="en-US" sz="2000" dirty="0" err="1"/>
              <a:t>etc</a:t>
            </a:r>
            <a:r>
              <a:rPr lang="en-US" sz="2000" dirty="0"/>
              <a:t>? Is traffic between tiers encrypted? </a:t>
            </a:r>
          </a:p>
          <a:p>
            <a:pPr marL="914400" lvl="1" indent="-457200">
              <a:buFont typeface="+mj-lt"/>
              <a:buAutoNum type="arabicPeriod" startAt="13"/>
            </a:pPr>
            <a:r>
              <a:rPr lang="en-US" sz="2000" dirty="0"/>
              <a:t>Are all </a:t>
            </a:r>
            <a:r>
              <a:rPr lang="en-US" sz="2000" dirty="0" smtClean="0"/>
              <a:t>application </a:t>
            </a:r>
            <a:r>
              <a:rPr lang="en-US" sz="2000" dirty="0"/>
              <a:t>servers configured identically? i.e. all Application servers are replicas and Network Load Balancer is used or each of Application servers is hosting separate parts of application?</a:t>
            </a:r>
          </a:p>
          <a:p>
            <a:pPr marL="914400" lvl="1" indent="-457200">
              <a:buFont typeface="+mj-lt"/>
              <a:buAutoNum type="arabicPeriod" startAt="13"/>
            </a:pPr>
            <a:r>
              <a:rPr lang="en-US" sz="2000" dirty="0"/>
              <a:t>Who is responsible for building and deploying the application? Which building/deploying tools are used(if any)?</a:t>
            </a:r>
          </a:p>
          <a:p>
            <a:pPr marL="914400" lvl="1" indent="-457200">
              <a:buFont typeface="+mj-lt"/>
              <a:buAutoNum type="arabicPeriod" startAt="13"/>
            </a:pPr>
            <a:r>
              <a:rPr lang="en-US" sz="2000" dirty="0" smtClean="0"/>
              <a:t>Does client have access to application code sources? What repository is used (if any)?</a:t>
            </a:r>
          </a:p>
          <a:p>
            <a:pPr marL="914400" lvl="1" indent="-457200">
              <a:buFont typeface="+mj-lt"/>
              <a:buAutoNum type="arabicPeriod" startAt="13"/>
            </a:pPr>
            <a:r>
              <a:rPr lang="en-US" sz="2000" dirty="0" smtClean="0"/>
              <a:t>What system(s) is/are used for monitoring hardware, OS, application? Are client planning to proceed with them in cloud? </a:t>
            </a:r>
          </a:p>
          <a:p>
            <a:pPr marL="914400" lvl="1" indent="-457200">
              <a:buFont typeface="+mj-lt"/>
              <a:buAutoNum type="arabicPeriod" startAt="13"/>
            </a:pPr>
            <a:r>
              <a:rPr lang="en-US" sz="2000" dirty="0" smtClean="0"/>
              <a:t>Have client any engineers who trained or have experience to work with clouds? For which cloud(s)?</a:t>
            </a:r>
          </a:p>
          <a:p>
            <a:pPr marL="914400" lvl="1" indent="-457200">
              <a:buFont typeface="+mj-lt"/>
              <a:buAutoNum type="arabicPeriod" startAt="13"/>
            </a:pPr>
            <a:r>
              <a:rPr lang="en-US" sz="2000" dirty="0" smtClean="0"/>
              <a:t>What facilities are used for application hardening? Antiviruses/antimalware? </a:t>
            </a:r>
          </a:p>
          <a:p>
            <a:pPr marL="914400" lvl="1" indent="-457200">
              <a:buFont typeface="+mj-lt"/>
              <a:buAutoNum type="arabicPeriod" startAt="13"/>
            </a:pPr>
            <a:endParaRPr lang="en-US" sz="2000" dirty="0"/>
          </a:p>
        </p:txBody>
      </p:sp>
    </p:spTree>
    <p:extLst>
      <p:ext uri="{BB962C8B-B14F-4D97-AF65-F5344CB8AC3E}">
        <p14:creationId xmlns:p14="http://schemas.microsoft.com/office/powerpoint/2010/main" val="1108217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5" y="0"/>
            <a:ext cx="11216454" cy="1117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400" kern="0" dirty="0" smtClean="0">
                <a:solidFill>
                  <a:schemeClr val="tx2"/>
                </a:solidFill>
                <a:latin typeface="ITC Avant Garde Gothic Std Demi" charset="0"/>
              </a:rPr>
              <a:t>“Lift and shift” migration with MS Active Directory and Site Recovery</a:t>
            </a:r>
            <a:endParaRPr lang="en-US" sz="34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400110"/>
          </a:xfrm>
          <a:prstGeom prst="rect">
            <a:avLst/>
          </a:prstGeom>
          <a:noFill/>
        </p:spPr>
        <p:txBody>
          <a:bodyPr wrap="square" rtlCol="0">
            <a:spAutoFit/>
          </a:bodyPr>
          <a:lstStyle/>
          <a:p>
            <a:pPr lvl="1"/>
            <a:endParaRPr lang="en-US" sz="2000" b="1" dirty="0" smtClean="0"/>
          </a:p>
        </p:txBody>
      </p:sp>
      <p:pic>
        <p:nvPicPr>
          <p:cNvPr id="1179" name="Picture 1178"/>
          <p:cNvPicPr>
            <a:picLocks noChangeAspect="1"/>
          </p:cNvPicPr>
          <p:nvPr/>
        </p:nvPicPr>
        <p:blipFill>
          <a:blip r:embed="rId4"/>
          <a:stretch>
            <a:fillRect/>
          </a:stretch>
        </p:blipFill>
        <p:spPr>
          <a:xfrm>
            <a:off x="458475" y="1117600"/>
            <a:ext cx="10559144" cy="5707399"/>
          </a:xfrm>
          <a:prstGeom prst="rect">
            <a:avLst/>
          </a:prstGeom>
        </p:spPr>
      </p:pic>
    </p:spTree>
    <p:extLst>
      <p:ext uri="{BB962C8B-B14F-4D97-AF65-F5344CB8AC3E}">
        <p14:creationId xmlns:p14="http://schemas.microsoft.com/office/powerpoint/2010/main" val="1717591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a:solidFill>
                  <a:schemeClr val="tx2"/>
                </a:solidFill>
                <a:latin typeface="ITC Avant Garde Gothic Std Demi" charset="0"/>
                <a:ea typeface="ITC Avant Garde Gothic Std Demi" charset="0"/>
                <a:cs typeface="ITC Avant Garde Gothic Std Demi" charset="0"/>
              </a:rPr>
              <a:t>Path to the cloud for existing .NET application</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400110"/>
          </a:xfrm>
          <a:prstGeom prst="rect">
            <a:avLst/>
          </a:prstGeom>
          <a:noFill/>
        </p:spPr>
        <p:txBody>
          <a:bodyPr wrap="square" rtlCol="0">
            <a:spAutoFit/>
          </a:bodyPr>
          <a:lstStyle/>
          <a:p>
            <a:pPr lvl="1"/>
            <a:endParaRPr lang="en-US" sz="2000" b="1"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76" y="991714"/>
            <a:ext cx="10267669" cy="5564135"/>
          </a:xfrm>
          <a:prstGeom prst="rect">
            <a:avLst/>
          </a:prstGeom>
        </p:spPr>
      </p:pic>
    </p:spTree>
    <p:extLst>
      <p:ext uri="{BB962C8B-B14F-4D97-AF65-F5344CB8AC3E}">
        <p14:creationId xmlns:p14="http://schemas.microsoft.com/office/powerpoint/2010/main" val="368690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5" y="0"/>
            <a:ext cx="11216454"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400" kern="0" dirty="0" smtClean="0">
                <a:solidFill>
                  <a:schemeClr val="tx2"/>
                </a:solidFill>
                <a:latin typeface="ITC Avant Garde Gothic Std Demi" charset="0"/>
              </a:rPr>
              <a:t>Cloud-optimizing configuration – Azure monitoring, hardening and high-availability implementation</a:t>
            </a:r>
            <a:endParaRPr lang="en-US" sz="34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400110"/>
          </a:xfrm>
          <a:prstGeom prst="rect">
            <a:avLst/>
          </a:prstGeom>
          <a:noFill/>
        </p:spPr>
        <p:txBody>
          <a:bodyPr wrap="square" rtlCol="0">
            <a:spAutoFit/>
          </a:bodyPr>
          <a:lstStyle/>
          <a:p>
            <a:pPr lvl="1"/>
            <a:endParaRPr lang="en-US" sz="2000" b="1" dirty="0" smtClean="0"/>
          </a:p>
        </p:txBody>
      </p:sp>
      <p:pic>
        <p:nvPicPr>
          <p:cNvPr id="4" name="Picture 3"/>
          <p:cNvPicPr>
            <a:picLocks noChangeAspect="1"/>
          </p:cNvPicPr>
          <p:nvPr/>
        </p:nvPicPr>
        <p:blipFill>
          <a:blip r:embed="rId4"/>
          <a:stretch>
            <a:fillRect/>
          </a:stretch>
        </p:blipFill>
        <p:spPr>
          <a:xfrm>
            <a:off x="458475" y="991715"/>
            <a:ext cx="8961296" cy="5756545"/>
          </a:xfrm>
          <a:prstGeom prst="rect">
            <a:avLst/>
          </a:prstGeom>
        </p:spPr>
      </p:pic>
    </p:spTree>
    <p:extLst>
      <p:ext uri="{BB962C8B-B14F-4D97-AF65-F5344CB8AC3E}">
        <p14:creationId xmlns:p14="http://schemas.microsoft.com/office/powerpoint/2010/main" val="1897108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077200" y="6563639"/>
            <a:ext cx="2133600" cy="270571"/>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9A62E5-9E87-4DA4-8445-E8F5A44B5554}"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7" name="Diagram 6"/>
          <p:cNvGraphicFramePr/>
          <p:nvPr>
            <p:extLst/>
          </p:nvPr>
        </p:nvGraphicFramePr>
        <p:xfrm>
          <a:off x="2203076" y="1397001"/>
          <a:ext cx="7785848" cy="4842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494182" y="1267011"/>
            <a:ext cx="7347073" cy="18980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5867"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867"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Thank You</a:t>
            </a:r>
          </a:p>
        </p:txBody>
      </p:sp>
    </p:spTree>
    <p:extLst>
      <p:ext uri="{BB962C8B-B14F-4D97-AF65-F5344CB8AC3E}">
        <p14:creationId xmlns:p14="http://schemas.microsoft.com/office/powerpoint/2010/main" val="1433541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537990"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Requirement Specification</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537990" y="991715"/>
            <a:ext cx="10780691" cy="5324535"/>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t>The customer is </a:t>
            </a:r>
            <a:r>
              <a:rPr lang="en-US" sz="2000" dirty="0" err="1" smtClean="0"/>
              <a:t>NordBank</a:t>
            </a:r>
            <a:r>
              <a:rPr lang="en-US" sz="2000" dirty="0" smtClean="0"/>
              <a:t> AB the Swedish subsidiary of a retail bank </a:t>
            </a:r>
          </a:p>
          <a:p>
            <a:pPr marL="457200" indent="-457200">
              <a:buFont typeface="Arial" panose="020B0604020202020204" pitchFamily="34" charset="0"/>
              <a:buChar char="•"/>
            </a:pPr>
            <a:r>
              <a:rPr lang="en-US" sz="2000" dirty="0"/>
              <a:t>W</a:t>
            </a:r>
            <a:r>
              <a:rPr lang="en-US" sz="2000" dirty="0" smtClean="0"/>
              <a:t>ish to extend their existing data center to the cloud by migrating an internal application to cloud</a:t>
            </a:r>
          </a:p>
          <a:p>
            <a:pPr marL="457200" indent="-457200">
              <a:buFont typeface="Arial" panose="020B0604020202020204" pitchFamily="34" charset="0"/>
              <a:buChar char="•"/>
            </a:pPr>
            <a:r>
              <a:rPr lang="en-US" sz="2000" dirty="0"/>
              <a:t>Have concerns with security of the application in cloud</a:t>
            </a:r>
          </a:p>
          <a:p>
            <a:pPr marL="457200" indent="-457200">
              <a:buFont typeface="Arial" panose="020B0604020202020204" pitchFamily="34" charset="0"/>
              <a:buChar char="•"/>
            </a:pPr>
            <a:r>
              <a:rPr lang="en-US" sz="2000" dirty="0" smtClean="0"/>
              <a:t>Have concerns with compliance regulation in cloud</a:t>
            </a:r>
          </a:p>
          <a:p>
            <a:pPr marL="457200" indent="-457200">
              <a:buFont typeface="Arial" panose="020B0604020202020204" pitchFamily="34" charset="0"/>
              <a:buChar char="•"/>
            </a:pPr>
            <a:r>
              <a:rPr lang="en-US" sz="2000" dirty="0" smtClean="0"/>
              <a:t>The customer considers this to be a pilot; if the solution is successful, they will consider migrating many more of their applications as well</a:t>
            </a:r>
            <a:endParaRPr kumimoji="0" lang="en-US" sz="2000" b="0" i="0" u="none" strike="noStrike" kern="0" cap="none" spc="0" normalizeH="0" baseline="0" noProof="0" dirty="0" smtClean="0">
              <a:ln>
                <a:noFill/>
              </a:ln>
              <a:solidFill>
                <a:srgbClr val="000000"/>
              </a:solidFill>
              <a:effectLst/>
              <a:uLnTx/>
              <a:uFillTx/>
              <a:sym typeface="Arial"/>
            </a:endParaRP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Pilot project:</a:t>
            </a:r>
          </a:p>
          <a:p>
            <a:pPr marL="914400" lvl="1" indent="-457200">
              <a:buFont typeface="Wingdings" panose="05000000000000000000" pitchFamily="2" charset="2"/>
              <a:buChar char="ü"/>
            </a:pPr>
            <a:r>
              <a:rPr lang="en-US" sz="2000" dirty="0" smtClean="0"/>
              <a:t>The target is an internal business application: .NET, running on 4 servers, each with 4 CPU and 16 Gb of RAM</a:t>
            </a:r>
          </a:p>
          <a:p>
            <a:pPr marL="914400" lvl="1" indent="-457200">
              <a:buFont typeface="Wingdings" panose="05000000000000000000" pitchFamily="2" charset="2"/>
              <a:buChar char="ü"/>
            </a:pPr>
            <a:r>
              <a:rPr lang="en-US" sz="2000" dirty="0" smtClean="0"/>
              <a:t>The application uses a database containing personal data from the bank’s private customers: Oracle, 64Gb of RAM</a:t>
            </a:r>
          </a:p>
          <a:p>
            <a:pPr marL="914400" lvl="1" indent="-457200">
              <a:buFont typeface="Wingdings" panose="05000000000000000000" pitchFamily="2" charset="2"/>
              <a:buChar char="ü"/>
            </a:pPr>
            <a:r>
              <a:rPr lang="en-US" sz="2000" dirty="0" smtClean="0"/>
              <a:t>The servers use a shared disk system with a total of 4 Tb allocated for the servers</a:t>
            </a:r>
          </a:p>
          <a:p>
            <a:pPr marL="914400" lvl="1" indent="-457200">
              <a:buFont typeface="Wingdings" panose="05000000000000000000" pitchFamily="2" charset="2"/>
              <a:buChar char="ü"/>
            </a:pPr>
            <a:r>
              <a:rPr lang="en-US" sz="2000" dirty="0" smtClean="0"/>
              <a:t>RTO requirement for the application is one business day</a:t>
            </a:r>
          </a:p>
          <a:p>
            <a:pPr marL="914400" lvl="1" indent="-457200">
              <a:buFont typeface="Wingdings" panose="05000000000000000000" pitchFamily="2" charset="2"/>
              <a:buChar char="ü"/>
            </a:pPr>
            <a:r>
              <a:rPr lang="en-US" sz="2000" dirty="0" smtClean="0"/>
              <a:t>The application needs to be accessible from the datacenter (batch updates to the database, integration to legacy SSO solution running in the datacenter)</a:t>
            </a:r>
          </a:p>
          <a:p>
            <a:pPr marL="914400" lvl="1" indent="-457200">
              <a:buFont typeface="Wingdings" panose="05000000000000000000" pitchFamily="2" charset="2"/>
              <a:buChar char="ü"/>
            </a:pPr>
            <a:r>
              <a:rPr lang="en-US" sz="2000" dirty="0" smtClean="0"/>
              <a:t>Interested in reducing costs compared to the current datacenter</a:t>
            </a:r>
          </a:p>
        </p:txBody>
      </p:sp>
    </p:spTree>
    <p:extLst>
      <p:ext uri="{BB962C8B-B14F-4D97-AF65-F5344CB8AC3E}">
        <p14:creationId xmlns:p14="http://schemas.microsoft.com/office/powerpoint/2010/main" val="2642704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a:solidFill>
                  <a:schemeClr val="tx2"/>
                </a:solidFill>
                <a:latin typeface="ITC Avant Garde Gothic Std Demi" charset="0"/>
                <a:ea typeface="ITC Avant Garde Gothic Std Demi" charset="0"/>
                <a:cs typeface="ITC Avant Garde Gothic Std Demi" charset="0"/>
              </a:rPr>
              <a:t>Migration Roadmap</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7" y="991715"/>
            <a:ext cx="10768765" cy="5509200"/>
          </a:xfrm>
          <a:prstGeom prst="rect">
            <a:avLst/>
          </a:prstGeom>
          <a:noFill/>
        </p:spPr>
        <p:txBody>
          <a:bodyPr wrap="square" rtlCol="0">
            <a:spAutoFit/>
          </a:bodyPr>
          <a:lstStyle/>
          <a:p>
            <a:r>
              <a:rPr lang="en-US" sz="3200" b="1" dirty="0">
                <a:solidFill>
                  <a:srgbClr val="0070C0"/>
                </a:solidFill>
              </a:rPr>
              <a:t>Step 1: Assess Cloud Readiness</a:t>
            </a:r>
            <a:endParaRPr lang="en-US" sz="3200" dirty="0">
              <a:solidFill>
                <a:srgbClr val="0070C0"/>
              </a:solidFill>
            </a:endParaRPr>
          </a:p>
          <a:p>
            <a:pPr marL="457200" indent="-457200">
              <a:buFont typeface="Arial" panose="020B0604020202020204" pitchFamily="34" charset="0"/>
              <a:buChar char="•"/>
            </a:pPr>
            <a:r>
              <a:rPr lang="en-US" sz="3200" b="1" dirty="0" smtClean="0"/>
              <a:t>Platform</a:t>
            </a:r>
            <a:endParaRPr lang="en-US" sz="3200" dirty="0"/>
          </a:p>
          <a:p>
            <a:pPr marL="457200" indent="-457200">
              <a:buFont typeface="Arial" panose="020B0604020202020204" pitchFamily="34" charset="0"/>
              <a:buChar char="•"/>
            </a:pPr>
            <a:r>
              <a:rPr lang="en-US" sz="3200" b="1" dirty="0" smtClean="0"/>
              <a:t>Data</a:t>
            </a:r>
            <a:endParaRPr lang="en-US" sz="3200" dirty="0"/>
          </a:p>
          <a:p>
            <a:pPr marL="457200" indent="-457200">
              <a:buFont typeface="Arial" panose="020B0604020202020204" pitchFamily="34" charset="0"/>
              <a:buChar char="•"/>
            </a:pPr>
            <a:r>
              <a:rPr lang="en-US" sz="3200" b="1" dirty="0" smtClean="0"/>
              <a:t>Connectivity</a:t>
            </a:r>
            <a:endParaRPr lang="en-US" sz="3200" dirty="0"/>
          </a:p>
          <a:p>
            <a:pPr marL="457200" indent="-457200">
              <a:buFont typeface="Arial" panose="020B0604020202020204" pitchFamily="34" charset="0"/>
              <a:buChar char="•"/>
            </a:pPr>
            <a:r>
              <a:rPr lang="en-US" sz="3200" b="1" dirty="0" smtClean="0"/>
              <a:t>Security </a:t>
            </a:r>
            <a:r>
              <a:rPr lang="en-US" sz="3200" b="1" dirty="0"/>
              <a:t>and compliance</a:t>
            </a:r>
            <a:endParaRPr lang="en-US" sz="3200" dirty="0"/>
          </a:p>
          <a:p>
            <a:r>
              <a:rPr lang="en-US" sz="3200" b="1" dirty="0" smtClean="0">
                <a:solidFill>
                  <a:srgbClr val="0070C0"/>
                </a:solidFill>
              </a:rPr>
              <a:t>Step </a:t>
            </a:r>
            <a:r>
              <a:rPr lang="en-US" sz="3200" b="1" dirty="0">
                <a:solidFill>
                  <a:srgbClr val="0070C0"/>
                </a:solidFill>
              </a:rPr>
              <a:t>2: Plan Azure Migration</a:t>
            </a:r>
            <a:endParaRPr lang="en-US" sz="3200" dirty="0">
              <a:solidFill>
                <a:srgbClr val="0070C0"/>
              </a:solidFill>
            </a:endParaRPr>
          </a:p>
          <a:p>
            <a:pPr marL="457200" indent="-457200">
              <a:buFont typeface="Arial" panose="020B0604020202020204" pitchFamily="34" charset="0"/>
              <a:buChar char="•"/>
            </a:pPr>
            <a:r>
              <a:rPr lang="en-US" sz="3200" b="1" dirty="0" smtClean="0"/>
              <a:t>Lift </a:t>
            </a:r>
            <a:r>
              <a:rPr lang="en-US" sz="3200" b="1" dirty="0"/>
              <a:t>and Shift</a:t>
            </a:r>
            <a:endParaRPr lang="en-US" sz="3200" dirty="0"/>
          </a:p>
          <a:p>
            <a:pPr marL="457200" indent="-457200">
              <a:buFont typeface="Arial" panose="020B0604020202020204" pitchFamily="34" charset="0"/>
              <a:buChar char="•"/>
            </a:pPr>
            <a:r>
              <a:rPr lang="en-US" sz="3200" b="1" dirty="0" smtClean="0"/>
              <a:t>Application </a:t>
            </a:r>
            <a:r>
              <a:rPr lang="en-US" sz="3200" b="1" dirty="0"/>
              <a:t>evolution</a:t>
            </a:r>
            <a:endParaRPr lang="en-US" sz="3200" dirty="0"/>
          </a:p>
          <a:p>
            <a:pPr marL="457200" indent="-457200">
              <a:buFont typeface="Arial" panose="020B0604020202020204" pitchFamily="34" charset="0"/>
              <a:buChar char="•"/>
            </a:pPr>
            <a:r>
              <a:rPr lang="en-US" sz="3200" b="1" dirty="0" smtClean="0"/>
              <a:t>Application </a:t>
            </a:r>
            <a:r>
              <a:rPr lang="en-US" sz="3200" b="1" dirty="0"/>
              <a:t>re-architecting</a:t>
            </a:r>
            <a:endParaRPr lang="en-US" sz="3200" dirty="0"/>
          </a:p>
          <a:p>
            <a:r>
              <a:rPr lang="en-US" sz="3200" b="1" dirty="0" smtClean="0">
                <a:solidFill>
                  <a:srgbClr val="0070C0"/>
                </a:solidFill>
              </a:rPr>
              <a:t>Step </a:t>
            </a:r>
            <a:r>
              <a:rPr lang="en-US" sz="3200" b="1" dirty="0">
                <a:solidFill>
                  <a:srgbClr val="0070C0"/>
                </a:solidFill>
              </a:rPr>
              <a:t>3: Prepare for Cloud Transformation</a:t>
            </a:r>
            <a:endParaRPr lang="en-US" sz="3200" dirty="0">
              <a:solidFill>
                <a:srgbClr val="0070C0"/>
              </a:solidFill>
            </a:endParaRPr>
          </a:p>
          <a:p>
            <a:r>
              <a:rPr lang="en-US" sz="3200" b="1" dirty="0" smtClean="0">
                <a:solidFill>
                  <a:srgbClr val="0070C0"/>
                </a:solidFill>
              </a:rPr>
              <a:t>Step </a:t>
            </a:r>
            <a:r>
              <a:rPr lang="en-US" sz="3200" b="1" dirty="0">
                <a:solidFill>
                  <a:srgbClr val="0070C0"/>
                </a:solidFill>
              </a:rPr>
              <a:t>4: Migrate to </a:t>
            </a:r>
            <a:r>
              <a:rPr lang="en-US" sz="3200" b="1" dirty="0" smtClean="0">
                <a:solidFill>
                  <a:srgbClr val="0070C0"/>
                </a:solidFill>
              </a:rPr>
              <a:t>Azure</a:t>
            </a:r>
            <a:endParaRPr lang="en-US" sz="3200" dirty="0">
              <a:solidFill>
                <a:srgbClr val="0070C0"/>
              </a:solidFill>
            </a:endParaRPr>
          </a:p>
        </p:txBody>
      </p:sp>
    </p:spTree>
    <p:extLst>
      <p:ext uri="{BB962C8B-B14F-4D97-AF65-F5344CB8AC3E}">
        <p14:creationId xmlns:p14="http://schemas.microsoft.com/office/powerpoint/2010/main" val="3173945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Azure </a:t>
            </a:r>
            <a:r>
              <a:rPr lang="en-US" sz="3600" kern="0" dirty="0" smtClean="0">
                <a:solidFill>
                  <a:schemeClr val="tx2"/>
                </a:solidFill>
                <a:latin typeface="ITC Avant Garde Gothic Std Demi" charset="0"/>
                <a:ea typeface="ITC Avant Garde Gothic Std Demi" charset="0"/>
                <a:cs typeface="ITC Avant Garde Gothic Std Demi" charset="0"/>
              </a:rPr>
              <a:t>Platform Shared Responsibility </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8" y="991715"/>
            <a:ext cx="10844302" cy="338554"/>
          </a:xfrm>
          <a:prstGeom prst="rect">
            <a:avLst/>
          </a:prstGeom>
          <a:noFill/>
        </p:spPr>
        <p:txBody>
          <a:bodyPr wrap="square" rtlCol="0">
            <a:spAutoFit/>
          </a:bodyPr>
          <a:lstStyle/>
          <a:p>
            <a:pPr lvl="1"/>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78" y="991715"/>
            <a:ext cx="11351162" cy="4580565"/>
          </a:xfrm>
          <a:prstGeom prst="rect">
            <a:avLst/>
          </a:prstGeom>
        </p:spPr>
      </p:pic>
    </p:spTree>
    <p:extLst>
      <p:ext uri="{BB962C8B-B14F-4D97-AF65-F5344CB8AC3E}">
        <p14:creationId xmlns:p14="http://schemas.microsoft.com/office/powerpoint/2010/main" val="3859672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Azure Security Capabilities</a:t>
            </a:r>
            <a:endParaRPr lang="en-US" sz="3600" dirty="0">
              <a:solidFill>
                <a:schemeClr val="tx2"/>
              </a:solidFill>
              <a:latin typeface="ITC Avant Garde Gothic Std Demi"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79344845"/>
              </p:ext>
            </p:extLst>
          </p:nvPr>
        </p:nvGraphicFramePr>
        <p:xfrm>
          <a:off x="458476" y="991716"/>
          <a:ext cx="10188321" cy="4590100"/>
        </p:xfrm>
        <a:graphic>
          <a:graphicData uri="http://schemas.openxmlformats.org/drawingml/2006/table">
            <a:tbl>
              <a:tblPr firstRow="1" bandRow="1">
                <a:tableStyleId>{69CF1AB2-1976-4502-BF36-3FF5EA218861}</a:tableStyleId>
              </a:tblPr>
              <a:tblGrid>
                <a:gridCol w="3731064">
                  <a:extLst>
                    <a:ext uri="{9D8B030D-6E8A-4147-A177-3AD203B41FA5}">
                      <a16:colId xmlns:a16="http://schemas.microsoft.com/office/drawing/2014/main" val="155580169"/>
                    </a:ext>
                  </a:extLst>
                </a:gridCol>
                <a:gridCol w="6457257">
                  <a:extLst>
                    <a:ext uri="{9D8B030D-6E8A-4147-A177-3AD203B41FA5}">
                      <a16:colId xmlns:a16="http://schemas.microsoft.com/office/drawing/2014/main" val="2409111398"/>
                    </a:ext>
                  </a:extLst>
                </a:gridCol>
              </a:tblGrid>
              <a:tr h="4590100">
                <a:tc>
                  <a:txBody>
                    <a:bodyPr/>
                    <a:lstStyle/>
                    <a:p>
                      <a:pPr marL="0" lvl="0" indent="0">
                        <a:buFont typeface="Arial" panose="020B0604020202020204" pitchFamily="34" charset="0"/>
                        <a:buNone/>
                      </a:pPr>
                      <a:r>
                        <a:rPr lang="en-US" sz="2800" b="1" dirty="0" smtClean="0">
                          <a:solidFill>
                            <a:prstClr val="black"/>
                          </a:solidFill>
                        </a:rPr>
                        <a:t>Identity and access management</a:t>
                      </a:r>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3"/>
                        </a:rPr>
                        <a:t>Azure Active Directory</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4"/>
                        </a:rPr>
                        <a:t>Azure Active Directory Identity Protection</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5"/>
                        </a:rPr>
                        <a:t>Azure Active Directory Domain Services</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sng" strike="noStrike" kern="1200" cap="none" spc="0" normalizeH="0" baseline="0" noProof="0" dirty="0" smtClean="0">
                          <a:ln>
                            <a:noFill/>
                          </a:ln>
                          <a:solidFill>
                            <a:prstClr val="black"/>
                          </a:solidFill>
                          <a:effectLst/>
                          <a:uLnTx/>
                          <a:uFillTx/>
                          <a:latin typeface="+mn-lt"/>
                          <a:ea typeface="+mn-ea"/>
                          <a:cs typeface="+mn-cs"/>
                          <a:hlinkClick r:id="rId6"/>
                        </a:rPr>
                        <a:t>Azure Active Directory B2C</a:t>
                      </a:r>
                      <a:endParaRPr kumimoji="0" lang="en-US" sz="1800" b="0" i="0" u="sng"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7"/>
                        </a:rPr>
                        <a:t>Azure Active Directory B2B Collaboration</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8"/>
                        </a:rPr>
                        <a:t>Azure Active Directory Devices Identity </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9"/>
                        </a:rPr>
                        <a:t>Azure Active Directory Application Proxy (SSO and secure remote access)</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sng" strike="noStrike" kern="1200" cap="none" spc="0" normalizeH="0" baseline="0" noProof="0" dirty="0" smtClean="0">
                          <a:ln>
                            <a:noFill/>
                          </a:ln>
                          <a:solidFill>
                            <a:prstClr val="black"/>
                          </a:solidFill>
                          <a:effectLst/>
                          <a:uLnTx/>
                          <a:uFillTx/>
                          <a:latin typeface="+mn-lt"/>
                          <a:ea typeface="+mn-ea"/>
                          <a:cs typeface="+mn-cs"/>
                          <a:hlinkClick r:id="rId10"/>
                        </a:rPr>
                        <a:t>Azure role-based access control (Azure RBAC)</a:t>
                      </a:r>
                      <a:endParaRPr kumimoji="0" lang="en-US" sz="1800" b="0" i="0" u="sng"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sng" strike="noStrike" kern="1200" cap="none" spc="0" normalizeH="0" baseline="0" noProof="0" dirty="0" smtClean="0">
                          <a:ln>
                            <a:noFill/>
                          </a:ln>
                          <a:solidFill>
                            <a:prstClr val="black"/>
                          </a:solidFill>
                          <a:effectLst/>
                          <a:uLnTx/>
                          <a:uFillTx/>
                          <a:latin typeface="+mn-lt"/>
                          <a:ea typeface="+mn-ea"/>
                          <a:cs typeface="+mn-cs"/>
                          <a:hlinkClick r:id="rId11"/>
                        </a:rPr>
                        <a:t>Multi-Factor Authentication</a:t>
                      </a:r>
                      <a:endParaRPr kumimoji="0" lang="en-US" sz="1800" b="0" i="0" u="sng"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sng" strike="noStrike" kern="1200" cap="none" spc="0" normalizeH="0" baseline="0" noProof="0" dirty="0" smtClean="0">
                          <a:ln>
                            <a:noFill/>
                          </a:ln>
                          <a:solidFill>
                            <a:prstClr val="black"/>
                          </a:solidFill>
                          <a:effectLst/>
                          <a:uLnTx/>
                          <a:uFillTx/>
                          <a:latin typeface="+mn-lt"/>
                          <a:ea typeface="+mn-ea"/>
                          <a:cs typeface="+mn-cs"/>
                          <a:hlinkClick r:id="rId12"/>
                        </a:rPr>
                        <a:t>Microsoft Authenticator</a:t>
                      </a:r>
                      <a:endParaRPr kumimoji="0" lang="en-US" sz="1800" b="0" i="0" u="sng"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sng" strike="noStrike" kern="1200" cap="none" spc="0" normalizeH="0" baseline="0" noProof="0" dirty="0" smtClean="0">
                          <a:ln>
                            <a:noFill/>
                          </a:ln>
                          <a:solidFill>
                            <a:prstClr val="black"/>
                          </a:solidFill>
                          <a:effectLst/>
                          <a:uLnTx/>
                          <a:uFillTx/>
                          <a:latin typeface="+mn-lt"/>
                          <a:ea typeface="+mn-ea"/>
                          <a:cs typeface="+mn-cs"/>
                          <a:hlinkClick r:id="rId13"/>
                        </a:rPr>
                        <a:t>Password policy enforcement</a:t>
                      </a:r>
                      <a:endParaRPr kumimoji="0" lang="en-US" sz="1800" b="0" i="0" u="sng"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14"/>
                        </a:rPr>
                        <a:t>Token-based authentication</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sng" strike="noStrike" kern="1200" cap="none" spc="0" normalizeH="0" baseline="0" noProof="0" dirty="0" smtClean="0">
                          <a:ln>
                            <a:noFill/>
                          </a:ln>
                          <a:solidFill>
                            <a:prstClr val="black"/>
                          </a:solidFill>
                          <a:effectLst/>
                          <a:uLnTx/>
                          <a:uFillTx/>
                          <a:latin typeface="+mn-lt"/>
                          <a:ea typeface="+mn-ea"/>
                          <a:cs typeface="+mn-cs"/>
                          <a:hlinkClick r:id="rId15"/>
                        </a:rPr>
                        <a:t>Integrated identity management (hybrid identity)</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884417076"/>
                  </a:ext>
                </a:extLst>
              </a:tr>
            </a:tbl>
          </a:graphicData>
        </a:graphic>
      </p:graphicFrame>
    </p:spTree>
    <p:extLst>
      <p:ext uri="{BB962C8B-B14F-4D97-AF65-F5344CB8AC3E}">
        <p14:creationId xmlns:p14="http://schemas.microsoft.com/office/powerpoint/2010/main" val="2641705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Azure Security Capabilities</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8" y="991715"/>
            <a:ext cx="10844302" cy="1384995"/>
          </a:xfrm>
          <a:prstGeom prst="rect">
            <a:avLst/>
          </a:prstGeom>
          <a:noFill/>
        </p:spPr>
        <p:txBody>
          <a:bodyPr wrap="square" rtlCol="0">
            <a:spAutoFit/>
          </a:bodyPr>
          <a:lstStyle/>
          <a:p>
            <a:pPr marL="285750" lvl="1" indent="-285750">
              <a:buFont typeface="Arial" panose="020B0604020202020204" pitchFamily="34" charset="0"/>
              <a:buChar char="•"/>
            </a:pPr>
            <a:endParaRPr lang="en-US" dirty="0" smtClean="0"/>
          </a:p>
          <a:p>
            <a:pPr lvl="1"/>
            <a:r>
              <a:rPr lang="en-US" sz="1600" dirty="0" smtClean="0"/>
              <a:t/>
            </a:r>
            <a:br>
              <a:rPr lang="en-US" sz="1600" dirty="0" smtClean="0"/>
            </a:br>
            <a:endParaRPr lang="en-US" sz="1600" dirty="0" smtClean="0"/>
          </a:p>
          <a:p>
            <a:pPr marL="285750" lvl="0" indent="-285750">
              <a:buFont typeface="Arial" panose="020B0604020202020204" pitchFamily="34" charset="0"/>
              <a:buChar char="•"/>
            </a:pPr>
            <a:endParaRPr lang="en-US" b="1" dirty="0" smtClean="0">
              <a:solidFill>
                <a:prstClr val="black"/>
              </a:solidFill>
            </a:endParaRPr>
          </a:p>
          <a:p>
            <a:pPr marL="742950" lvl="1" indent="-285750">
              <a:buFont typeface="Wingdings" panose="05000000000000000000" pitchFamily="2" charset="2"/>
              <a:buChar char="ü"/>
            </a:pP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3287363117"/>
              </p:ext>
            </p:extLst>
          </p:nvPr>
        </p:nvGraphicFramePr>
        <p:xfrm>
          <a:off x="458476" y="991716"/>
          <a:ext cx="10188321" cy="5146691"/>
        </p:xfrm>
        <a:graphic>
          <a:graphicData uri="http://schemas.openxmlformats.org/drawingml/2006/table">
            <a:tbl>
              <a:tblPr firstRow="1" bandRow="1">
                <a:tableStyleId>{69CF1AB2-1976-4502-BF36-3FF5EA218861}</a:tableStyleId>
              </a:tblPr>
              <a:tblGrid>
                <a:gridCol w="3731064">
                  <a:extLst>
                    <a:ext uri="{9D8B030D-6E8A-4147-A177-3AD203B41FA5}">
                      <a16:colId xmlns:a16="http://schemas.microsoft.com/office/drawing/2014/main" val="155580169"/>
                    </a:ext>
                  </a:extLst>
                </a:gridCol>
                <a:gridCol w="6457257">
                  <a:extLst>
                    <a:ext uri="{9D8B030D-6E8A-4147-A177-3AD203B41FA5}">
                      <a16:colId xmlns:a16="http://schemas.microsoft.com/office/drawing/2014/main" val="2409111398"/>
                    </a:ext>
                  </a:extLst>
                </a:gridCol>
              </a:tblGrid>
              <a:tr h="22128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Operations</a:t>
                      </a:r>
                    </a:p>
                  </a:txBody>
                  <a:tcPr/>
                </a:tc>
                <a:tc>
                  <a:txBody>
                    <a:bodyPr/>
                    <a:lstStyle/>
                    <a:p>
                      <a:pPr marL="742950" lvl="1" indent="-285750">
                        <a:buFont typeface="Wingdings" panose="05000000000000000000" pitchFamily="2" charset="2"/>
                        <a:buChar char="ü"/>
                      </a:pPr>
                      <a:r>
                        <a:rPr lang="en-US" b="0" dirty="0" smtClean="0">
                          <a:hlinkClick r:id="rId3"/>
                        </a:rPr>
                        <a:t>Azure Security Center</a:t>
                      </a:r>
                      <a:endParaRPr lang="en-US" b="0" dirty="0" smtClean="0"/>
                    </a:p>
                    <a:p>
                      <a:pPr marL="742950" lvl="1" indent="-285750">
                        <a:buFont typeface="Wingdings" panose="05000000000000000000" pitchFamily="2" charset="2"/>
                        <a:buChar char="ü"/>
                      </a:pPr>
                      <a:r>
                        <a:rPr lang="en-US" b="0" dirty="0" smtClean="0">
                          <a:hlinkClick r:id="rId4"/>
                        </a:rPr>
                        <a:t>Azure Resource Manager</a:t>
                      </a:r>
                      <a:endParaRPr lang="en-US" b="0" dirty="0" smtClean="0"/>
                    </a:p>
                    <a:p>
                      <a:pPr marL="742950" lvl="1" indent="-285750">
                        <a:buFont typeface="Wingdings" panose="05000000000000000000" pitchFamily="2" charset="2"/>
                        <a:buChar char="ü"/>
                      </a:pPr>
                      <a:r>
                        <a:rPr lang="en-US" b="0" dirty="0" smtClean="0">
                          <a:hlinkClick r:id="rId5"/>
                        </a:rPr>
                        <a:t>Application Insights</a:t>
                      </a:r>
                      <a:endParaRPr lang="en-US" b="0" dirty="0" smtClean="0"/>
                    </a:p>
                    <a:p>
                      <a:pPr marL="742950" lvl="1" indent="-285750">
                        <a:buFont typeface="Wingdings" panose="05000000000000000000" pitchFamily="2" charset="2"/>
                        <a:buChar char="ü"/>
                      </a:pPr>
                      <a:r>
                        <a:rPr lang="en-US" b="0" dirty="0" smtClean="0">
                          <a:hlinkClick r:id="rId5"/>
                        </a:rPr>
                        <a:t>Azure Monitor </a:t>
                      </a:r>
                      <a:endParaRPr lang="en-US" b="0" dirty="0" smtClean="0"/>
                    </a:p>
                    <a:p>
                      <a:pPr marL="742950" lvl="1" indent="-285750">
                        <a:buFont typeface="Wingdings" panose="05000000000000000000" pitchFamily="2" charset="2"/>
                        <a:buChar char="ü"/>
                      </a:pPr>
                      <a:r>
                        <a:rPr lang="en-US" b="0" dirty="0" smtClean="0">
                          <a:hlinkClick r:id="rId6"/>
                        </a:rPr>
                        <a:t>Azure Monitor logs</a:t>
                      </a:r>
                      <a:endParaRPr lang="en-US" b="0" dirty="0" smtClean="0"/>
                    </a:p>
                    <a:p>
                      <a:pPr marL="742950" lvl="1" indent="-285750">
                        <a:buFont typeface="Wingdings" panose="05000000000000000000" pitchFamily="2" charset="2"/>
                        <a:buChar char="ü"/>
                      </a:pPr>
                      <a:r>
                        <a:rPr lang="en-US" b="0" dirty="0" smtClean="0">
                          <a:hlinkClick r:id="rId7"/>
                        </a:rPr>
                        <a:t>Azure Advisor</a:t>
                      </a:r>
                      <a:endParaRPr lang="en-US" b="0" dirty="0"/>
                    </a:p>
                  </a:txBody>
                  <a:tcPr/>
                </a:tc>
                <a:extLst>
                  <a:ext uri="{0D108BD9-81ED-4DB2-BD59-A6C34878D82A}">
                    <a16:rowId xmlns:a16="http://schemas.microsoft.com/office/drawing/2014/main" val="884417076"/>
                  </a:ext>
                </a:extLst>
              </a:tr>
              <a:tr h="2933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prstClr val="black"/>
                          </a:solidFill>
                        </a:rPr>
                        <a:t>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a:tc>
                <a:tc>
                  <a:txBody>
                    <a:bodyPr/>
                    <a:lstStyle/>
                    <a:p>
                      <a:pPr marL="742950" lvl="1" indent="-285750">
                        <a:buFont typeface="Wingdings" panose="05000000000000000000" pitchFamily="2" charset="2"/>
                        <a:buChar char="ü"/>
                      </a:pPr>
                      <a:r>
                        <a:rPr lang="en-US" dirty="0" smtClean="0">
                          <a:hlinkClick r:id="rId8"/>
                        </a:rPr>
                        <a:t>Web Application vulnerability scanning</a:t>
                      </a:r>
                      <a:endParaRPr lang="en-US" dirty="0" smtClean="0"/>
                    </a:p>
                    <a:p>
                      <a:pPr marL="742950" lvl="1" indent="-285750">
                        <a:buFont typeface="Wingdings" panose="05000000000000000000" pitchFamily="2" charset="2"/>
                        <a:buChar char="ü"/>
                      </a:pPr>
                      <a:r>
                        <a:rPr lang="en-US" dirty="0" smtClean="0">
                          <a:hlinkClick r:id="rId9"/>
                        </a:rPr>
                        <a:t>Penetration Testing</a:t>
                      </a:r>
                      <a:endParaRPr lang="en-US" dirty="0" smtClean="0"/>
                    </a:p>
                    <a:p>
                      <a:pPr marL="742950" lvl="1" indent="-285750">
                        <a:buFont typeface="Wingdings" panose="05000000000000000000" pitchFamily="2" charset="2"/>
                        <a:buChar char="ü"/>
                      </a:pPr>
                      <a:r>
                        <a:rPr lang="en-US" dirty="0" smtClean="0">
                          <a:hlinkClick r:id="rId10"/>
                        </a:rPr>
                        <a:t>Web Application firewall</a:t>
                      </a:r>
                      <a:r>
                        <a:rPr lang="en-US" dirty="0" smtClean="0"/>
                        <a:t> </a:t>
                      </a:r>
                    </a:p>
                    <a:p>
                      <a:pPr marL="742950" lvl="1" indent="-285750">
                        <a:buFont typeface="Wingdings" panose="05000000000000000000" pitchFamily="2" charset="2"/>
                        <a:buChar char="ü"/>
                      </a:pPr>
                      <a:r>
                        <a:rPr lang="en-US" dirty="0" smtClean="0">
                          <a:hlinkClick r:id="rId11"/>
                        </a:rPr>
                        <a:t>Authentication and authorization in Azure App Service</a:t>
                      </a:r>
                      <a:endParaRPr lang="en-US" dirty="0" smtClean="0"/>
                    </a:p>
                    <a:p>
                      <a:pPr marL="742950" lvl="1" indent="-285750">
                        <a:buFont typeface="Wingdings" panose="05000000000000000000" pitchFamily="2" charset="2"/>
                        <a:buChar char="ü"/>
                      </a:pPr>
                      <a:r>
                        <a:rPr lang="en-US" dirty="0" smtClean="0">
                          <a:hlinkClick r:id="rId12"/>
                        </a:rPr>
                        <a:t>Layered Security Architecture</a:t>
                      </a:r>
                      <a:endParaRPr lang="en-US" dirty="0" smtClean="0"/>
                    </a:p>
                    <a:p>
                      <a:pPr marL="742950" lvl="1" indent="-285750">
                        <a:buFont typeface="Wingdings" panose="05000000000000000000" pitchFamily="2" charset="2"/>
                        <a:buChar char="ü"/>
                      </a:pPr>
                      <a:r>
                        <a:rPr lang="en-US" dirty="0" smtClean="0">
                          <a:hlinkClick r:id="rId13"/>
                        </a:rPr>
                        <a:t>Web server diagnostics and application diagnostics</a:t>
                      </a:r>
                      <a:endParaRPr lang="en-US" dirty="0" smtClean="0"/>
                    </a:p>
                    <a:p>
                      <a:pPr lvl="1"/>
                      <a:endParaRPr lang="en-US" dirty="0"/>
                    </a:p>
                  </a:txBody>
                  <a:tcPr/>
                </a:tc>
                <a:extLst>
                  <a:ext uri="{0D108BD9-81ED-4DB2-BD59-A6C34878D82A}">
                    <a16:rowId xmlns:a16="http://schemas.microsoft.com/office/drawing/2014/main" val="1082260971"/>
                  </a:ext>
                </a:extLst>
              </a:tr>
            </a:tbl>
          </a:graphicData>
        </a:graphic>
      </p:graphicFrame>
    </p:spTree>
    <p:extLst>
      <p:ext uri="{BB962C8B-B14F-4D97-AF65-F5344CB8AC3E}">
        <p14:creationId xmlns:p14="http://schemas.microsoft.com/office/powerpoint/2010/main" val="1890790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Azure Security Capabilities</a:t>
            </a:r>
            <a:endParaRPr lang="en-US" sz="3600" dirty="0">
              <a:solidFill>
                <a:schemeClr val="tx2"/>
              </a:solidFill>
              <a:latin typeface="ITC Avant Garde Gothic Std Demi"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48325023"/>
              </p:ext>
            </p:extLst>
          </p:nvPr>
        </p:nvGraphicFramePr>
        <p:xfrm>
          <a:off x="458476" y="991716"/>
          <a:ext cx="10188321" cy="4590100"/>
        </p:xfrm>
        <a:graphic>
          <a:graphicData uri="http://schemas.openxmlformats.org/drawingml/2006/table">
            <a:tbl>
              <a:tblPr firstRow="1" bandRow="1">
                <a:tableStyleId>{69CF1AB2-1976-4502-BF36-3FF5EA218861}</a:tableStyleId>
              </a:tblPr>
              <a:tblGrid>
                <a:gridCol w="3731064">
                  <a:extLst>
                    <a:ext uri="{9D8B030D-6E8A-4147-A177-3AD203B41FA5}">
                      <a16:colId xmlns:a16="http://schemas.microsoft.com/office/drawing/2014/main" val="155580169"/>
                    </a:ext>
                  </a:extLst>
                </a:gridCol>
                <a:gridCol w="6457257">
                  <a:extLst>
                    <a:ext uri="{9D8B030D-6E8A-4147-A177-3AD203B41FA5}">
                      <a16:colId xmlns:a16="http://schemas.microsoft.com/office/drawing/2014/main" val="2409111398"/>
                    </a:ext>
                  </a:extLst>
                </a:gridCol>
              </a:tblGrid>
              <a:tr h="4590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Networking</a:t>
                      </a:r>
                    </a:p>
                  </a:txBody>
                  <a:tcPr/>
                </a:tc>
                <a:tc>
                  <a:txBody>
                    <a:bodyPr/>
                    <a:lstStyle/>
                    <a:p>
                      <a:pPr marL="742950" lvl="1" indent="-285750">
                        <a:buFont typeface="Wingdings" panose="05000000000000000000" pitchFamily="2" charset="2"/>
                        <a:buChar char="ü"/>
                      </a:pPr>
                      <a:r>
                        <a:rPr lang="en-US" b="0" dirty="0" smtClean="0">
                          <a:hlinkClick r:id="rId3"/>
                        </a:rPr>
                        <a:t>Azure Virtual Network</a:t>
                      </a:r>
                      <a:endParaRPr lang="en-US" b="0" dirty="0" smtClean="0"/>
                    </a:p>
                    <a:p>
                      <a:pPr marL="742950" lvl="1" indent="-285750">
                        <a:buFont typeface="Wingdings" panose="05000000000000000000" pitchFamily="2" charset="2"/>
                        <a:buChar char="ü"/>
                      </a:pPr>
                      <a:r>
                        <a:rPr lang="en-US" b="0" dirty="0" smtClean="0"/>
                        <a:t>Network Layer Controls</a:t>
                      </a:r>
                    </a:p>
                    <a:p>
                      <a:pPr marL="742950" lvl="1" indent="-285750">
                        <a:buFont typeface="Wingdings" panose="05000000000000000000" pitchFamily="2" charset="2"/>
                        <a:buChar char="ü"/>
                      </a:pPr>
                      <a:r>
                        <a:rPr lang="en-US" b="0" dirty="0" smtClean="0">
                          <a:hlinkClick r:id="rId4"/>
                        </a:rPr>
                        <a:t>Network Security Groups</a:t>
                      </a:r>
                      <a:endParaRPr lang="en-US" b="0" dirty="0" smtClean="0"/>
                    </a:p>
                    <a:p>
                      <a:pPr marL="742950" lvl="1" indent="-285750">
                        <a:buFont typeface="Wingdings" panose="05000000000000000000" pitchFamily="2" charset="2"/>
                        <a:buChar char="ü"/>
                      </a:pPr>
                      <a:r>
                        <a:rPr lang="en-US" b="0" dirty="0" smtClean="0">
                          <a:hlinkClick r:id="rId5"/>
                        </a:rPr>
                        <a:t>Route Control</a:t>
                      </a:r>
                      <a:endParaRPr lang="en-US" b="0" dirty="0" smtClean="0"/>
                    </a:p>
                    <a:p>
                      <a:pPr marL="742950" lvl="1" indent="-285750">
                        <a:buFont typeface="Wingdings" panose="05000000000000000000" pitchFamily="2" charset="2"/>
                        <a:buChar char="ü"/>
                      </a:pPr>
                      <a:r>
                        <a:rPr lang="en-US" b="0" dirty="0" smtClean="0">
                          <a:hlinkClick r:id="rId6"/>
                        </a:rPr>
                        <a:t>Forced Tunneling</a:t>
                      </a:r>
                      <a:endParaRPr lang="en-US" b="0" dirty="0" smtClean="0"/>
                    </a:p>
                    <a:p>
                      <a:pPr marL="742950" lvl="1" indent="-285750">
                        <a:buFont typeface="Wingdings" panose="05000000000000000000" pitchFamily="2" charset="2"/>
                        <a:buChar char="ü"/>
                      </a:pPr>
                      <a:r>
                        <a:rPr lang="en-US" b="0" dirty="0" smtClean="0"/>
                        <a:t>Virtual Network Security Appliances</a:t>
                      </a:r>
                    </a:p>
                    <a:p>
                      <a:pPr marL="742950" lvl="1" indent="-285750">
                        <a:buFont typeface="Wingdings" panose="05000000000000000000" pitchFamily="2" charset="2"/>
                        <a:buChar char="ü"/>
                      </a:pPr>
                      <a:r>
                        <a:rPr lang="en-US" b="0" dirty="0" smtClean="0">
                          <a:hlinkClick r:id="rId7"/>
                        </a:rPr>
                        <a:t>Azure Private Link</a:t>
                      </a:r>
                      <a:endParaRPr lang="en-US" b="0" dirty="0" smtClean="0"/>
                    </a:p>
                    <a:p>
                      <a:pPr marL="742950" lvl="1" indent="-285750">
                        <a:buFont typeface="Wingdings" panose="05000000000000000000" pitchFamily="2" charset="2"/>
                        <a:buChar char="ü"/>
                      </a:pPr>
                      <a:r>
                        <a:rPr lang="en-US" b="0" dirty="0" smtClean="0">
                          <a:hlinkClick r:id="rId8"/>
                        </a:rPr>
                        <a:t>VPN Gateway</a:t>
                      </a:r>
                      <a:endParaRPr lang="en-US" b="0" dirty="0" smtClean="0"/>
                    </a:p>
                    <a:p>
                      <a:pPr marL="742950" lvl="1" indent="-285750">
                        <a:buFont typeface="Wingdings" panose="05000000000000000000" pitchFamily="2" charset="2"/>
                        <a:buChar char="ü"/>
                      </a:pPr>
                      <a:r>
                        <a:rPr lang="en-US" b="0" dirty="0" smtClean="0">
                          <a:hlinkClick r:id="rId9"/>
                        </a:rPr>
                        <a:t>Express Route</a:t>
                      </a:r>
                      <a:endParaRPr lang="en-US" b="0" dirty="0" smtClean="0"/>
                    </a:p>
                    <a:p>
                      <a:pPr marL="742950" lvl="1" indent="-285750">
                        <a:buFont typeface="Wingdings" panose="05000000000000000000" pitchFamily="2" charset="2"/>
                        <a:buChar char="ü"/>
                      </a:pPr>
                      <a:r>
                        <a:rPr lang="en-US" b="0" dirty="0" smtClean="0">
                          <a:hlinkClick r:id="rId10"/>
                        </a:rPr>
                        <a:t>Azure Load Balancer</a:t>
                      </a:r>
                      <a:endParaRPr lang="en-US" b="0" dirty="0" smtClean="0"/>
                    </a:p>
                    <a:p>
                      <a:pPr marL="742950" lvl="1" indent="-285750">
                        <a:buFont typeface="Wingdings" panose="05000000000000000000" pitchFamily="2" charset="2"/>
                        <a:buChar char="ü"/>
                      </a:pPr>
                      <a:r>
                        <a:rPr lang="en-US" b="0" dirty="0" smtClean="0">
                          <a:hlinkClick r:id="rId11"/>
                        </a:rPr>
                        <a:t>Application Gateway</a:t>
                      </a:r>
                    </a:p>
                    <a:p>
                      <a:pPr marL="742950" lvl="1" indent="-285750">
                        <a:buFont typeface="Wingdings" panose="05000000000000000000" pitchFamily="2" charset="2"/>
                        <a:buChar char="ü"/>
                      </a:pPr>
                      <a:r>
                        <a:rPr lang="en-US" b="0" dirty="0" smtClean="0">
                          <a:hlinkClick r:id="rId12"/>
                        </a:rPr>
                        <a:t>Web Application Firewall</a:t>
                      </a:r>
                      <a:endParaRPr lang="en-US" b="0" dirty="0" smtClean="0"/>
                    </a:p>
                    <a:p>
                      <a:pPr marL="742950" lvl="1" indent="-285750">
                        <a:buFont typeface="Wingdings" panose="05000000000000000000" pitchFamily="2" charset="2"/>
                        <a:buChar char="ü"/>
                      </a:pPr>
                      <a:r>
                        <a:rPr lang="en-US" b="0" dirty="0" smtClean="0">
                          <a:hlinkClick r:id="rId13"/>
                        </a:rPr>
                        <a:t>Traffic Manager</a:t>
                      </a:r>
                    </a:p>
                    <a:p>
                      <a:pPr marL="742950" lvl="1" indent="-285750">
                        <a:buFont typeface="Wingdings" panose="05000000000000000000" pitchFamily="2" charset="2"/>
                        <a:buChar char="ü"/>
                      </a:pPr>
                      <a:r>
                        <a:rPr lang="en-US" b="0" dirty="0" smtClean="0">
                          <a:hlinkClick r:id="rId14"/>
                        </a:rPr>
                        <a:t>Azure DNS</a:t>
                      </a:r>
                      <a:endParaRPr lang="en-US" b="0" dirty="0" smtClean="0"/>
                    </a:p>
                    <a:p>
                      <a:pPr marL="742950" lvl="1" indent="-285750">
                        <a:buFont typeface="Wingdings" panose="05000000000000000000" pitchFamily="2" charset="2"/>
                        <a:buChar char="ü"/>
                      </a:pPr>
                      <a:r>
                        <a:rPr lang="en-US" b="0" dirty="0" smtClean="0">
                          <a:hlinkClick r:id="rId15"/>
                        </a:rPr>
                        <a:t>Network Watcher</a:t>
                      </a:r>
                      <a:endParaRPr lang="en-US" b="0" dirty="0" smtClean="0"/>
                    </a:p>
                  </a:txBody>
                  <a:tcPr/>
                </a:tc>
                <a:extLst>
                  <a:ext uri="{0D108BD9-81ED-4DB2-BD59-A6C34878D82A}">
                    <a16:rowId xmlns:a16="http://schemas.microsoft.com/office/drawing/2014/main" val="884417076"/>
                  </a:ext>
                </a:extLst>
              </a:tr>
            </a:tbl>
          </a:graphicData>
        </a:graphic>
      </p:graphicFrame>
    </p:spTree>
    <p:extLst>
      <p:ext uri="{BB962C8B-B14F-4D97-AF65-F5344CB8AC3E}">
        <p14:creationId xmlns:p14="http://schemas.microsoft.com/office/powerpoint/2010/main" val="2274914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Azure Security Capabilities</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8" y="991715"/>
            <a:ext cx="10844302" cy="1384995"/>
          </a:xfrm>
          <a:prstGeom prst="rect">
            <a:avLst/>
          </a:prstGeom>
          <a:noFill/>
        </p:spPr>
        <p:txBody>
          <a:bodyPr wrap="square" rtlCol="0">
            <a:spAutoFit/>
          </a:bodyPr>
          <a:lstStyle/>
          <a:p>
            <a:pPr marL="285750" lvl="1" indent="-285750">
              <a:buFont typeface="Arial" panose="020B0604020202020204" pitchFamily="34" charset="0"/>
              <a:buChar char="•"/>
            </a:pPr>
            <a:endParaRPr lang="en-US" dirty="0" smtClean="0"/>
          </a:p>
          <a:p>
            <a:pPr lvl="1"/>
            <a:r>
              <a:rPr lang="en-US" sz="1600" dirty="0" smtClean="0"/>
              <a:t/>
            </a:r>
            <a:br>
              <a:rPr lang="en-US" sz="1600" dirty="0" smtClean="0"/>
            </a:br>
            <a:endParaRPr lang="en-US" sz="1600" dirty="0" smtClean="0"/>
          </a:p>
          <a:p>
            <a:pPr marL="285750" lvl="0" indent="-285750">
              <a:buFont typeface="Arial" panose="020B0604020202020204" pitchFamily="34" charset="0"/>
              <a:buChar char="•"/>
            </a:pPr>
            <a:endParaRPr lang="en-US" b="1" dirty="0" smtClean="0">
              <a:solidFill>
                <a:prstClr val="black"/>
              </a:solidFill>
            </a:endParaRPr>
          </a:p>
          <a:p>
            <a:pPr marL="742950" lvl="1" indent="-285750">
              <a:buFont typeface="Wingdings" panose="05000000000000000000" pitchFamily="2" charset="2"/>
              <a:buChar char="ü"/>
            </a:pP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1539003365"/>
              </p:ext>
            </p:extLst>
          </p:nvPr>
        </p:nvGraphicFramePr>
        <p:xfrm>
          <a:off x="458476" y="991716"/>
          <a:ext cx="10188321" cy="5146691"/>
        </p:xfrm>
        <a:graphic>
          <a:graphicData uri="http://schemas.openxmlformats.org/drawingml/2006/table">
            <a:tbl>
              <a:tblPr firstRow="1" bandRow="1">
                <a:tableStyleId>{69CF1AB2-1976-4502-BF36-3FF5EA218861}</a:tableStyleId>
              </a:tblPr>
              <a:tblGrid>
                <a:gridCol w="3731064">
                  <a:extLst>
                    <a:ext uri="{9D8B030D-6E8A-4147-A177-3AD203B41FA5}">
                      <a16:colId xmlns:a16="http://schemas.microsoft.com/office/drawing/2014/main" val="155580169"/>
                    </a:ext>
                  </a:extLst>
                </a:gridCol>
                <a:gridCol w="6457257">
                  <a:extLst>
                    <a:ext uri="{9D8B030D-6E8A-4147-A177-3AD203B41FA5}">
                      <a16:colId xmlns:a16="http://schemas.microsoft.com/office/drawing/2014/main" val="2409111398"/>
                    </a:ext>
                  </a:extLst>
                </a:gridCol>
              </a:tblGrid>
              <a:tr h="2212813">
                <a:tc>
                  <a:txBody>
                    <a:bodyPr/>
                    <a:lstStyle/>
                    <a:p>
                      <a:pPr marL="0" lvl="0" indent="0">
                        <a:buFont typeface="Arial" panose="020B0604020202020204" pitchFamily="34" charset="0"/>
                        <a:buNone/>
                      </a:pPr>
                      <a:r>
                        <a:rPr lang="en-US" sz="2800" b="1" dirty="0" smtClean="0">
                          <a:solidFill>
                            <a:prstClr val="black"/>
                          </a:solidFill>
                        </a:rPr>
                        <a:t>Storage</a:t>
                      </a:r>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3"/>
                        </a:rPr>
                        <a:t>Azure role-based access control (Azure RBAC)</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4"/>
                        </a:rPr>
                        <a:t>Shared Access Signature</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5"/>
                        </a:rPr>
                        <a:t>Encryption in Transit</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6"/>
                        </a:rPr>
                        <a:t>Encryption at rest</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7"/>
                        </a:rPr>
                        <a:t>Storage Analytics</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8"/>
                        </a:rPr>
                        <a:t>Enabling Browser-Based Clients Using CORS (Cross-Origin Resource Sharing) </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884417076"/>
                  </a:ext>
                </a:extLst>
              </a:tr>
              <a:tr h="2933878">
                <a:tc>
                  <a:txBody>
                    <a:bodyPr/>
                    <a:lstStyle/>
                    <a:p>
                      <a:pPr marL="0" lvl="0" indent="0">
                        <a:buFont typeface="Arial" panose="020B0604020202020204" pitchFamily="34" charset="0"/>
                        <a:buNone/>
                      </a:pPr>
                      <a:r>
                        <a:rPr lang="en-US" sz="2800" b="1" dirty="0" smtClean="0">
                          <a:solidFill>
                            <a:prstClr val="black"/>
                          </a:solidFill>
                        </a:rPr>
                        <a:t>Compute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9"/>
                        </a:rPr>
                        <a:t>Antimalware &amp; Antivirus</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10"/>
                        </a:rPr>
                        <a:t>Azure Key Vault</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11"/>
                        </a:rPr>
                        <a:t>Virtual machine backup</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12"/>
                        </a:rPr>
                        <a:t>Azure Site Recovery</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SQL VM Transparent data encryption (TDE)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13"/>
                        </a:rPr>
                        <a:t>VM Disk Encryption</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14"/>
                        </a:rPr>
                        <a:t>Patch Updates</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hlinkClick r:id="rId15"/>
                        </a:rPr>
                        <a:t>Security policy management and reporting</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p>
                      <a:pPr lvl="1"/>
                      <a:endParaRPr lang="en-US" dirty="0"/>
                    </a:p>
                  </a:txBody>
                  <a:tcPr/>
                </a:tc>
                <a:extLst>
                  <a:ext uri="{0D108BD9-81ED-4DB2-BD59-A6C34878D82A}">
                    <a16:rowId xmlns:a16="http://schemas.microsoft.com/office/drawing/2014/main" val="1082260971"/>
                  </a:ext>
                </a:extLst>
              </a:tr>
            </a:tbl>
          </a:graphicData>
        </a:graphic>
      </p:graphicFrame>
    </p:spTree>
    <p:extLst>
      <p:ext uri="{BB962C8B-B14F-4D97-AF65-F5344CB8AC3E}">
        <p14:creationId xmlns:p14="http://schemas.microsoft.com/office/powerpoint/2010/main" val="560653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3" name="Shape 246">
            <a:extLst>
              <a:ext uri="{FF2B5EF4-FFF2-40B4-BE49-F238E27FC236}">
                <a16:creationId xmlns:a16="http://schemas.microsoft.com/office/drawing/2014/main" id="{8AE5D117-713F-4FF4-9C10-DCCD689411F6}"/>
              </a:ext>
            </a:extLst>
          </p:cNvPr>
          <p:cNvSpPr txBox="1">
            <a:spLocks/>
          </p:cNvSpPr>
          <p:nvPr/>
        </p:nvSpPr>
        <p:spPr>
          <a:xfrm>
            <a:off x="458477" y="0"/>
            <a:ext cx="11057263" cy="9917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1F355E"/>
              </a:buClr>
              <a:buSzPct val="46666"/>
              <a:buFont typeface="Questrial"/>
              <a:buNone/>
              <a:defRPr sz="3000" b="1" i="0" u="none" strike="noStrike" cap="none">
                <a:solidFill>
                  <a:srgbClr val="1F355E"/>
                </a:solidFill>
                <a:latin typeface="Questrial"/>
                <a:ea typeface="Questrial"/>
                <a:cs typeface="Questrial"/>
                <a:sym typeface="Questrial"/>
              </a:defRPr>
            </a:lvl1pPr>
            <a:lvl2pPr lvl="1"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2pPr>
            <a:lvl3pPr lvl="2"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3pPr>
            <a:lvl4pPr lvl="3"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4pPr>
            <a:lvl5pPr lvl="4"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5pPr>
            <a:lvl6pPr lvl="5"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6pPr>
            <a:lvl7pPr lvl="6"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7pPr>
            <a:lvl8pPr lvl="7"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8pPr>
            <a:lvl9pPr lvl="8" indent="0">
              <a:spcBef>
                <a:spcPts val="0"/>
              </a:spcBef>
              <a:buClr>
                <a:srgbClr val="999999"/>
              </a:buClr>
              <a:buSzPct val="77777"/>
              <a:buFont typeface="Questrial"/>
              <a:buNone/>
              <a:defRPr sz="1800">
                <a:solidFill>
                  <a:srgbClr val="999999"/>
                </a:solidFill>
                <a:latin typeface="Questrial"/>
                <a:ea typeface="Questrial"/>
                <a:cs typeface="Questrial"/>
                <a:sym typeface="Questrial"/>
              </a:defRPr>
            </a:lvl9pPr>
          </a:lstStyle>
          <a:p>
            <a:pPr lvl="0">
              <a:buSzPct val="25000"/>
              <a:defRPr/>
            </a:pPr>
            <a:r>
              <a:rPr lang="en-US" sz="3600" kern="0" dirty="0" smtClean="0">
                <a:solidFill>
                  <a:schemeClr val="tx2"/>
                </a:solidFill>
                <a:latin typeface="ITC Avant Garde Gothic Std Demi" charset="0"/>
                <a:ea typeface="ITC Avant Garde Gothic Std Demi" charset="0"/>
                <a:cs typeface="ITC Avant Garde Gothic Std Demi" charset="0"/>
              </a:rPr>
              <a:t>Compliance </a:t>
            </a:r>
            <a:r>
              <a:rPr lang="en-US" sz="3600" kern="0" dirty="0">
                <a:solidFill>
                  <a:schemeClr val="tx2"/>
                </a:solidFill>
                <a:latin typeface="ITC Avant Garde Gothic Std Demi" charset="0"/>
                <a:ea typeface="ITC Avant Garde Gothic Std Demi" charset="0"/>
                <a:cs typeface="ITC Avant Garde Gothic Std Demi" charset="0"/>
              </a:rPr>
              <a:t>in Azure</a:t>
            </a:r>
            <a:endParaRPr lang="en-US" sz="3600" dirty="0">
              <a:solidFill>
                <a:schemeClr val="tx2"/>
              </a:solidFill>
              <a:latin typeface="ITC Avant Garde Gothic Std Demi" charset="0"/>
            </a:endParaRPr>
          </a:p>
        </p:txBody>
      </p:sp>
      <p:sp>
        <p:nvSpPr>
          <p:cNvPr id="2" name="TextBox 1">
            <a:extLst>
              <a:ext uri="{FF2B5EF4-FFF2-40B4-BE49-F238E27FC236}">
                <a16:creationId xmlns:a16="http://schemas.microsoft.com/office/drawing/2014/main" id="{21F16AE2-595A-F948-B288-E5B1C88FA8F6}"/>
              </a:ext>
            </a:extLst>
          </p:cNvPr>
          <p:cNvSpPr txBox="1"/>
          <p:nvPr/>
        </p:nvSpPr>
        <p:spPr>
          <a:xfrm>
            <a:off x="458478" y="991715"/>
            <a:ext cx="10844302" cy="5878532"/>
          </a:xfrm>
          <a:prstGeom prst="rect">
            <a:avLst/>
          </a:prstGeom>
          <a:noFill/>
        </p:spPr>
        <p:txBody>
          <a:bodyPr wrap="square" rtlCol="0">
            <a:spAutoFit/>
          </a:bodyPr>
          <a:lstStyle/>
          <a:p>
            <a:pPr marL="285750" lvl="1" indent="-285750">
              <a:buFont typeface="Arial" panose="020B0604020202020204" pitchFamily="34" charset="0"/>
              <a:buChar char="•"/>
            </a:pPr>
            <a:r>
              <a:rPr lang="en-US" sz="2000" b="1" dirty="0"/>
              <a:t>European Banking Authority (</a:t>
            </a:r>
            <a:r>
              <a:rPr lang="en-US" sz="2000" b="1" dirty="0" smtClean="0"/>
              <a:t>EBA)</a:t>
            </a:r>
          </a:p>
          <a:p>
            <a:pPr marL="285750" lvl="1" indent="-285750">
              <a:buFont typeface="Arial" panose="020B0604020202020204" pitchFamily="34" charset="0"/>
              <a:buChar char="•"/>
            </a:pPr>
            <a:endParaRPr lang="en-US" dirty="0" smtClean="0"/>
          </a:p>
          <a:p>
            <a:pPr lvl="1"/>
            <a:r>
              <a:rPr lang="en-US" dirty="0" smtClean="0"/>
              <a:t>The </a:t>
            </a:r>
            <a:r>
              <a:rPr lang="en-US" dirty="0"/>
              <a:t>Microsoft guidance </a:t>
            </a:r>
            <a:r>
              <a:rPr lang="en-US" dirty="0" smtClean="0"/>
              <a:t>addresses each </a:t>
            </a:r>
            <a:r>
              <a:rPr lang="en-US" dirty="0"/>
              <a:t>of the EBA recommendations</a:t>
            </a:r>
            <a:r>
              <a:rPr lang="en-US" dirty="0" smtClean="0"/>
              <a:t>:</a:t>
            </a:r>
          </a:p>
          <a:p>
            <a:pPr marL="742950" lvl="1" indent="-285750">
              <a:buFont typeface="Wingdings" panose="05000000000000000000" pitchFamily="2" charset="2"/>
              <a:buChar char="ü"/>
            </a:pPr>
            <a:r>
              <a:rPr lang="en-US" dirty="0" smtClean="0"/>
              <a:t>Audit </a:t>
            </a:r>
            <a:r>
              <a:rPr lang="en-US" dirty="0"/>
              <a:t>rights. Microsoft provides contractual audit rights for customers and rights of examination for regulators in its industry-leading Financial Services Amendment.</a:t>
            </a:r>
          </a:p>
          <a:p>
            <a:pPr marL="742950" lvl="1" indent="-285750">
              <a:buFont typeface="Wingdings" panose="05000000000000000000" pitchFamily="2" charset="2"/>
              <a:buChar char="ü"/>
            </a:pPr>
            <a:r>
              <a:rPr lang="en-US" dirty="0"/>
              <a:t>Notification regarding outsourcing. Microsoft can assist customers with notifying regulators of material activities to be outsourced.</a:t>
            </a:r>
          </a:p>
          <a:p>
            <a:pPr marL="742950" lvl="1" indent="-285750">
              <a:buFont typeface="Wingdings" panose="05000000000000000000" pitchFamily="2" charset="2"/>
              <a:buChar char="ü"/>
            </a:pPr>
            <a:r>
              <a:rPr lang="en-US" dirty="0"/>
              <a:t>Data residency. With 36 regions, including six in Europe, Microsoft offers the largest number of datacenters worldwide of any cloud service provider. Organizations can deploy workloads in one region without being required to host data in Europe.</a:t>
            </a:r>
          </a:p>
          <a:p>
            <a:pPr marL="742950" lvl="1" indent="-285750">
              <a:buFont typeface="Wingdings" panose="05000000000000000000" pitchFamily="2" charset="2"/>
              <a:buChar char="ü"/>
            </a:pPr>
            <a:r>
              <a:rPr lang="en-US" dirty="0"/>
              <a:t>Notification regarding subcontractors. Microsoft leads the industry with a contractual commitment to provide customers with 180-day notice of new subcontractors, and a right to terminate if the customer does not approve of the appointment of a new subcontractor.</a:t>
            </a:r>
          </a:p>
          <a:p>
            <a:pPr marL="742950" lvl="1" indent="-285750">
              <a:buFont typeface="Wingdings" panose="05000000000000000000" pitchFamily="2" charset="2"/>
              <a:buChar char="ü"/>
            </a:pPr>
            <a:r>
              <a:rPr lang="en-US" dirty="0"/>
              <a:t>Business continuity. Microsoft provides business continuity and resolution provisions in our Financial Services Amendment, including the willingness to provide transition assistance through Microsoft Consulting Services.</a:t>
            </a:r>
          </a:p>
          <a:p>
            <a:pPr marL="742950" lvl="1" indent="-285750">
              <a:buFont typeface="Wingdings" panose="05000000000000000000" pitchFamily="2" charset="2"/>
              <a:buChar char="ü"/>
            </a:pPr>
            <a:r>
              <a:rPr lang="en-US" dirty="0"/>
              <a:t>Risk assessment and security monitoring. Microsoft enables customers to conduct their own risk assessments and provides tools and dashboards so they can supervise and monitor our cloud services</a:t>
            </a:r>
            <a:r>
              <a:rPr lang="en-US" dirty="0" smtClean="0"/>
              <a:t>.</a:t>
            </a:r>
          </a:p>
          <a:p>
            <a:pPr marL="742950" lvl="1" indent="-285750">
              <a:buFont typeface="Wingdings" panose="05000000000000000000" pitchFamily="2" charset="2"/>
              <a:buChar char="ü"/>
            </a:pPr>
            <a:endParaRPr lang="en-US" dirty="0" smtClean="0"/>
          </a:p>
          <a:p>
            <a:pPr lvl="1"/>
            <a:r>
              <a:rPr lang="en-US" dirty="0" smtClean="0">
                <a:hlinkClick r:id="rId3"/>
              </a:rPr>
              <a:t>https://docs.microsoft.com/en-us/compliance/regulatory/offering-eba-eu</a:t>
            </a:r>
            <a:endParaRPr lang="en-US" dirty="0" smtClean="0"/>
          </a:p>
          <a:p>
            <a:pPr lvl="1"/>
            <a:endParaRPr lang="en-US" sz="1600" dirty="0" smtClean="0"/>
          </a:p>
        </p:txBody>
      </p:sp>
    </p:spTree>
    <p:extLst>
      <p:ext uri="{BB962C8B-B14F-4D97-AF65-F5344CB8AC3E}">
        <p14:creationId xmlns:p14="http://schemas.microsoft.com/office/powerpoint/2010/main" val="1652528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4328</Words>
  <Application>Microsoft Office PowerPoint</Application>
  <PresentationFormat>Widescreen</PresentationFormat>
  <Paragraphs>611</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ITC Avant Garde Gothic Std Demi</vt:lpstr>
      <vt:lpstr>Questrial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Sergiy Slavinskiy</dc:creator>
  <cp:lastModifiedBy>Sergiy Slavinskiy</cp:lastModifiedBy>
  <cp:revision>59</cp:revision>
  <dcterms:created xsi:type="dcterms:W3CDTF">2021-04-17T16:39:41Z</dcterms:created>
  <dcterms:modified xsi:type="dcterms:W3CDTF">2021-04-19T13:16:29Z</dcterms:modified>
</cp:coreProperties>
</file>