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3" r:id="rId1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09.01.2021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09.01.2021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09.01.2021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09.01.2021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09.01.2021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09.01.2021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09.01.2021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09.01.2021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09.01.2021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09.01.2021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09.01.2021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09.01.2021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548681"/>
            <a:ext cx="7772400" cy="30517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Parameter estimation with respect to industrial motor duty: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en-US" dirty="0" smtClean="0"/>
              <a:t>Dominant </a:t>
            </a:r>
            <a:r>
              <a:rPr lang="en-US" dirty="0" smtClean="0"/>
              <a:t>parameters grouping and determination algorithm</a:t>
            </a:r>
            <a:r>
              <a:rPr lang="tr-TR" b="1" dirty="0" smtClean="0"/>
              <a:t/>
            </a:r>
            <a:br>
              <a:rPr lang="tr-TR" b="1" dirty="0" smtClean="0"/>
            </a:br>
            <a:endParaRPr lang="en-US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09.01.2021</a:t>
            </a:r>
          </a:p>
          <a:p>
            <a:r>
              <a:rPr lang="tr-TR" dirty="0" smtClean="0"/>
              <a:t>2244 METU-</a:t>
            </a:r>
            <a:r>
              <a:rPr lang="tr-TR" dirty="0" err="1" smtClean="0"/>
              <a:t>arçelik</a:t>
            </a:r>
            <a:endParaRPr lang="tr-TR" dirty="0" smtClean="0"/>
          </a:p>
          <a:p>
            <a:r>
              <a:rPr lang="tr-TR" dirty="0" smtClean="0"/>
              <a:t>Serhat </a:t>
            </a:r>
            <a:r>
              <a:rPr lang="tr-TR" dirty="0" err="1" smtClean="0"/>
              <a:t>Özküçük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562696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Dynamics Based </a:t>
            </a:r>
            <a:br>
              <a:rPr lang="en-US" dirty="0" smtClean="0"/>
            </a:br>
            <a:r>
              <a:rPr lang="en-US" dirty="0" smtClean="0"/>
              <a:t>Parameter Estimation</a:t>
            </a:r>
            <a:endParaRPr lang="en-US" dirty="0"/>
          </a:p>
        </p:txBody>
      </p:sp>
      <p:sp>
        <p:nvSpPr>
          <p:cNvPr id="6" name="5 İçerik Yer Tutucusu"/>
          <p:cNvSpPr>
            <a:spLocks noGrp="1"/>
          </p:cNvSpPr>
          <p:nvPr>
            <p:ph sz="half" idx="2"/>
          </p:nvPr>
        </p:nvSpPr>
        <p:spPr>
          <a:xfrm>
            <a:off x="4355976" y="3933056"/>
            <a:ext cx="4608512" cy="250973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When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how often </a:t>
            </a:r>
            <a:r>
              <a:rPr lang="en-US" dirty="0" smtClean="0"/>
              <a:t>will parameter estimation and tune be made</a:t>
            </a:r>
            <a:r>
              <a:rPr lang="en-US" dirty="0" smtClean="0"/>
              <a:t>?</a:t>
            </a:r>
            <a:endParaRPr lang="tr-TR" dirty="0" smtClean="0"/>
          </a:p>
          <a:p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all </a:t>
            </a:r>
            <a:r>
              <a:rPr lang="en-US" dirty="0" smtClean="0">
                <a:solidFill>
                  <a:srgbClr val="FF0000"/>
                </a:solidFill>
              </a:rPr>
              <a:t>parameters </a:t>
            </a:r>
            <a:r>
              <a:rPr lang="en-US" dirty="0" smtClean="0"/>
              <a:t>(electrical &amp; mechanical) </a:t>
            </a:r>
            <a:r>
              <a:rPr lang="en-US" dirty="0" smtClean="0">
                <a:solidFill>
                  <a:srgbClr val="FF0000"/>
                </a:solidFill>
              </a:rPr>
              <a:t>deviating significantly ?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/>
              <a:t>W</a:t>
            </a:r>
            <a:r>
              <a:rPr lang="en-US" dirty="0" smtClean="0"/>
              <a:t>hat </a:t>
            </a:r>
            <a:r>
              <a:rPr lang="en-US" dirty="0" smtClean="0"/>
              <a:t>extent does the </a:t>
            </a:r>
            <a:r>
              <a:rPr lang="en-US" dirty="0" smtClean="0">
                <a:solidFill>
                  <a:srgbClr val="FF0000"/>
                </a:solidFill>
              </a:rPr>
              <a:t>processing power</a:t>
            </a:r>
            <a:r>
              <a:rPr lang="en-US" dirty="0" smtClean="0"/>
              <a:t> change in </a:t>
            </a:r>
            <a:r>
              <a:rPr lang="en-US" dirty="0" smtClean="0">
                <a:solidFill>
                  <a:srgbClr val="FF0000"/>
                </a:solidFill>
              </a:rPr>
              <a:t>higher </a:t>
            </a:r>
            <a:r>
              <a:rPr lang="en-US" dirty="0" smtClean="0">
                <a:solidFill>
                  <a:srgbClr val="FF0000"/>
                </a:solidFill>
              </a:rPr>
              <a:t>order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smtClean="0"/>
              <a:t>(</a:t>
            </a: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 smtClean="0"/>
              <a:t>than</a:t>
            </a:r>
            <a:r>
              <a:rPr lang="tr-TR" dirty="0" smtClean="0"/>
              <a:t> </a:t>
            </a:r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err="1" smtClean="0"/>
              <a:t>mass</a:t>
            </a:r>
            <a:r>
              <a:rPr lang="tr-TR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systems</a:t>
            </a:r>
            <a:r>
              <a:rPr lang="en-US" dirty="0" smtClean="0"/>
              <a:t>?</a:t>
            </a:r>
            <a:r>
              <a:rPr lang="tr-TR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116632"/>
            <a:ext cx="2038350" cy="1352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700808"/>
            <a:ext cx="3324225" cy="19335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10" name="9 Düz Ok Bağlayıcısı"/>
          <p:cNvCxnSpPr>
            <a:endCxn id="1028" idx="1"/>
          </p:cNvCxnSpPr>
          <p:nvPr/>
        </p:nvCxnSpPr>
        <p:spPr>
          <a:xfrm flipV="1">
            <a:off x="4211960" y="2667596"/>
            <a:ext cx="576064" cy="41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İçerik Yer Tutucusu"/>
          <p:cNvSpPr>
            <a:spLocks noGrp="1"/>
          </p:cNvSpPr>
          <p:nvPr>
            <p:ph sz="half" idx="1"/>
          </p:nvPr>
        </p:nvSpPr>
        <p:spPr>
          <a:xfrm>
            <a:off x="179512" y="1556792"/>
            <a:ext cx="4038600" cy="4104456"/>
          </a:xfrm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MRAS</a:t>
            </a:r>
          </a:p>
          <a:p>
            <a:r>
              <a:rPr lang="tr-TR" dirty="0" smtClean="0"/>
              <a:t>OBSERVER</a:t>
            </a:r>
          </a:p>
          <a:p>
            <a:r>
              <a:rPr lang="tr-TR" dirty="0" smtClean="0"/>
              <a:t>ESTIMATOR</a:t>
            </a:r>
          </a:p>
          <a:p>
            <a:r>
              <a:rPr lang="tr-TR" dirty="0" smtClean="0"/>
              <a:t>PREDICTOR</a:t>
            </a:r>
          </a:p>
          <a:p>
            <a:r>
              <a:rPr lang="tr-TR" dirty="0" smtClean="0"/>
              <a:t>FREQ. BASED</a:t>
            </a:r>
          </a:p>
          <a:p>
            <a:r>
              <a:rPr lang="tr-TR" dirty="0" smtClean="0"/>
              <a:t>ADAPTIVE</a:t>
            </a:r>
          </a:p>
          <a:p>
            <a:r>
              <a:rPr lang="tr-TR" dirty="0" smtClean="0"/>
              <a:t>NUMERICAL/ITERATIVE</a:t>
            </a:r>
          </a:p>
          <a:p>
            <a:r>
              <a:rPr lang="tr-TR" dirty="0" smtClean="0"/>
              <a:t>AI BASED</a:t>
            </a:r>
          </a:p>
          <a:p>
            <a:r>
              <a:rPr lang="tr-TR" dirty="0" smtClean="0"/>
              <a:t>FILTER BASED</a:t>
            </a:r>
          </a:p>
          <a:p>
            <a:r>
              <a:rPr lang="tr-TR" dirty="0" smtClean="0"/>
              <a:t>EXCITATION BASED</a:t>
            </a:r>
          </a:p>
          <a:p>
            <a:r>
              <a:rPr lang="tr-TR" dirty="0" smtClean="0"/>
              <a:t>…</a:t>
            </a:r>
            <a:endParaRPr lang="en-US" dirty="0"/>
          </a:p>
        </p:txBody>
      </p:sp>
      <p:cxnSp>
        <p:nvCxnSpPr>
          <p:cNvPr id="20" name="19 Şekil"/>
          <p:cNvCxnSpPr>
            <a:stCxn id="1028" idx="3"/>
          </p:cNvCxnSpPr>
          <p:nvPr/>
        </p:nvCxnSpPr>
        <p:spPr>
          <a:xfrm flipV="1">
            <a:off x="8112249" y="1484784"/>
            <a:ext cx="492199" cy="11828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info about system </a:t>
            </a:r>
            <a:r>
              <a:rPr lang="en-US" dirty="0" err="1" smtClean="0"/>
              <a:t>behaviour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6" name="5 Metin Yer Tutucusu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4040188" cy="639762"/>
          </a:xfrm>
        </p:spPr>
        <p:txBody>
          <a:bodyPr/>
          <a:lstStyle/>
          <a:p>
            <a:r>
              <a:rPr lang="en-US" dirty="0" smtClean="0"/>
              <a:t>We know</a:t>
            </a:r>
            <a:endParaRPr lang="en-US" dirty="0"/>
          </a:p>
        </p:txBody>
      </p:sp>
      <p:sp>
        <p:nvSpPr>
          <p:cNvPr id="7" name="6 İçerik Yer Tutucusu"/>
          <p:cNvSpPr>
            <a:spLocks noGrp="1"/>
          </p:cNvSpPr>
          <p:nvPr>
            <p:ph sz="half" idx="2"/>
          </p:nvPr>
        </p:nvSpPr>
        <p:spPr>
          <a:xfrm>
            <a:off x="457200" y="1742827"/>
            <a:ext cx="4040188" cy="2190229"/>
          </a:xfrm>
        </p:spPr>
        <p:txBody>
          <a:bodyPr/>
          <a:lstStyle/>
          <a:p>
            <a:r>
              <a:rPr lang="en-US" dirty="0" smtClean="0"/>
              <a:t>Motor Type and Dynamics</a:t>
            </a:r>
          </a:p>
          <a:p>
            <a:r>
              <a:rPr lang="en-US" dirty="0" smtClean="0"/>
              <a:t>Load Model</a:t>
            </a:r>
          </a:p>
          <a:p>
            <a:r>
              <a:rPr lang="en-US" dirty="0" smtClean="0"/>
              <a:t>Control Structure</a:t>
            </a:r>
          </a:p>
          <a:p>
            <a:r>
              <a:rPr lang="en-US" dirty="0" smtClean="0"/>
              <a:t>Limitations (electrical &amp; mechanical)</a:t>
            </a:r>
          </a:p>
          <a:p>
            <a:endParaRPr lang="en-US" dirty="0"/>
          </a:p>
        </p:txBody>
      </p:sp>
      <p:sp>
        <p:nvSpPr>
          <p:cNvPr id="8" name="7 Metin Yer Tutucusu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We don’t know</a:t>
            </a:r>
            <a:endParaRPr lang="en-US" dirty="0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49448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Working Cycle</a:t>
            </a:r>
          </a:p>
          <a:p>
            <a:pPr>
              <a:buNone/>
            </a:pPr>
            <a:r>
              <a:rPr lang="en-US" sz="2000" dirty="0" smtClean="0"/>
              <a:t>Motor Duty Categorization</a:t>
            </a:r>
          </a:p>
          <a:p>
            <a:pPr>
              <a:buNone/>
            </a:pPr>
            <a:endParaRPr lang="tr-TR" dirty="0" smtClean="0"/>
          </a:p>
          <a:p>
            <a:r>
              <a:rPr lang="en-US" dirty="0" smtClean="0"/>
              <a:t>Disturbance Significances</a:t>
            </a:r>
          </a:p>
          <a:p>
            <a:pPr>
              <a:buNone/>
            </a:pPr>
            <a:r>
              <a:rPr lang="en-US" sz="2000" dirty="0" smtClean="0"/>
              <a:t>Exact location of disturbance source on the drive train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tr-TR" dirty="0" smtClean="0"/>
          </a:p>
          <a:p>
            <a:r>
              <a:rPr lang="en-US" dirty="0" smtClean="0"/>
              <a:t>Mechanical Constraints details</a:t>
            </a:r>
          </a:p>
          <a:p>
            <a:pPr>
              <a:buNone/>
            </a:pPr>
            <a:r>
              <a:rPr lang="en-US" sz="2000" dirty="0" smtClean="0"/>
              <a:t>Mechanical parameter deviation</a:t>
            </a:r>
          </a:p>
          <a:p>
            <a:pPr>
              <a:buNone/>
            </a:pPr>
            <a:r>
              <a:rPr lang="en-US" sz="2000" dirty="0" smtClean="0"/>
              <a:t>Contact – Bounding Numbers</a:t>
            </a:r>
          </a:p>
          <a:p>
            <a:pPr>
              <a:buNone/>
            </a:pPr>
            <a:r>
              <a:rPr lang="en-US" sz="2000" dirty="0" smtClean="0"/>
              <a:t>Multi motor-load structure</a:t>
            </a:r>
            <a:endParaRPr lang="en-US" sz="2000" dirty="0"/>
          </a:p>
        </p:txBody>
      </p:sp>
      <p:sp>
        <p:nvSpPr>
          <p:cNvPr id="10" name="5 Metin Yer Tutucusu"/>
          <p:cNvSpPr txBox="1">
            <a:spLocks/>
          </p:cNvSpPr>
          <p:nvPr/>
        </p:nvSpPr>
        <p:spPr>
          <a:xfrm>
            <a:off x="467544" y="3717032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</a:t>
            </a:r>
            <a:r>
              <a:rPr lang="tr-TR" sz="2400" b="1" dirty="0" smtClean="0"/>
              <a:t>can done</a:t>
            </a:r>
            <a:endParaRPr kumimoji="0" lang="en-US" sz="2400" b="1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6 İçerik Yer Tutucusu"/>
          <p:cNvSpPr txBox="1">
            <a:spLocks/>
          </p:cNvSpPr>
          <p:nvPr/>
        </p:nvSpPr>
        <p:spPr>
          <a:xfrm>
            <a:off x="611560" y="4437112"/>
            <a:ext cx="4040188" cy="21902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Parameter estimation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Disturbance detection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Vibration suppression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Friction compensation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Tuning</a:t>
            </a:r>
            <a:endParaRPr kumimoji="0" lang="en-US" sz="24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Duty Types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Continuous running duty (type S1)</a:t>
            </a:r>
          </a:p>
          <a:p>
            <a:r>
              <a:rPr lang="en-US" dirty="0" smtClean="0"/>
              <a:t>Short-time duty (type S2)</a:t>
            </a:r>
          </a:p>
          <a:p>
            <a:r>
              <a:rPr lang="en-US" b="1" dirty="0" smtClean="0"/>
              <a:t>Periodic duty (type S3-S8)</a:t>
            </a:r>
          </a:p>
          <a:p>
            <a:pPr lvl="1"/>
            <a:r>
              <a:rPr lang="en-US" dirty="0" smtClean="0"/>
              <a:t>Intermittent periodic duty (Type S3)</a:t>
            </a:r>
          </a:p>
          <a:p>
            <a:pPr lvl="1"/>
            <a:r>
              <a:rPr lang="en-US" dirty="0" smtClean="0"/>
              <a:t>Intermittent periodic duty with starting (Type S4)</a:t>
            </a:r>
          </a:p>
          <a:p>
            <a:pPr lvl="1"/>
            <a:r>
              <a:rPr lang="en-US" dirty="0" smtClean="0"/>
              <a:t>Intermittent periodic duty with electric braking (Type S5)</a:t>
            </a:r>
          </a:p>
          <a:p>
            <a:pPr lvl="1"/>
            <a:r>
              <a:rPr lang="en-US" dirty="0" smtClean="0"/>
              <a:t>Continuous-operation periodic duty (Type S6)</a:t>
            </a:r>
          </a:p>
          <a:p>
            <a:pPr lvl="1"/>
            <a:r>
              <a:rPr lang="en-US" dirty="0" smtClean="0"/>
              <a:t>Continuous-operation periodic duty with electric braking (Type S7)</a:t>
            </a:r>
          </a:p>
          <a:p>
            <a:pPr lvl="1"/>
            <a:r>
              <a:rPr lang="en-US" dirty="0" smtClean="0"/>
              <a:t>Continuous-operation periodic duty with related load / speed (Type S8)</a:t>
            </a:r>
          </a:p>
          <a:p>
            <a:r>
              <a:rPr lang="en-US" dirty="0" smtClean="0"/>
              <a:t>Non-periodic duty (type S9)</a:t>
            </a:r>
          </a:p>
          <a:p>
            <a:r>
              <a:rPr lang="en-US" dirty="0" smtClean="0"/>
              <a:t>Duty with discrete constant loads (and speeds) – type S10</a:t>
            </a:r>
          </a:p>
          <a:p>
            <a:r>
              <a:rPr lang="en-US" dirty="0" smtClean="0"/>
              <a:t>Duty for equivalent loading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Başlık"/>
          <p:cNvSpPr>
            <a:spLocks noGrp="1"/>
          </p:cNvSpPr>
          <p:nvPr>
            <p:ph type="title"/>
          </p:nvPr>
        </p:nvSpPr>
        <p:spPr>
          <a:xfrm>
            <a:off x="467544" y="144016"/>
            <a:ext cx="8229600" cy="836712"/>
          </a:xfrm>
        </p:spPr>
        <p:txBody>
          <a:bodyPr/>
          <a:lstStyle/>
          <a:p>
            <a:r>
              <a:rPr lang="en-US" dirty="0" smtClean="0"/>
              <a:t>Duty-Parameter relation</a:t>
            </a:r>
            <a:endParaRPr lang="en-US" dirty="0"/>
          </a:p>
        </p:txBody>
      </p:sp>
      <p:sp>
        <p:nvSpPr>
          <p:cNvPr id="5" name="4 Metin Yer Tutucusu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4040188" cy="639762"/>
          </a:xfrm>
        </p:spPr>
        <p:txBody>
          <a:bodyPr/>
          <a:lstStyle/>
          <a:p>
            <a:r>
              <a:rPr lang="tr-TR" dirty="0" err="1" smtClean="0"/>
              <a:t>Examples</a:t>
            </a:r>
            <a:r>
              <a:rPr lang="tr-TR" dirty="0" smtClean="0"/>
              <a:t>: </a:t>
            </a:r>
            <a:r>
              <a:rPr lang="tr-TR" dirty="0" err="1" smtClean="0"/>
              <a:t>Duty</a:t>
            </a:r>
            <a:r>
              <a:rPr lang="tr-TR" dirty="0" smtClean="0"/>
              <a:t> </a:t>
            </a:r>
            <a:r>
              <a:rPr lang="tr-TR" dirty="0" err="1" smtClean="0"/>
              <a:t>types</a:t>
            </a:r>
            <a:endParaRPr lang="en-US" dirty="0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041775" cy="3951288"/>
          </a:xfrm>
        </p:spPr>
        <p:txBody>
          <a:bodyPr/>
          <a:lstStyle/>
          <a:p>
            <a:r>
              <a:rPr lang="tr-TR" dirty="0" err="1" smtClean="0"/>
              <a:t>Electrical</a:t>
            </a:r>
            <a:r>
              <a:rPr lang="tr-TR" dirty="0" smtClean="0"/>
              <a:t> </a:t>
            </a:r>
            <a:r>
              <a:rPr lang="tr-TR" dirty="0" err="1" smtClean="0"/>
              <a:t>Parameters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Mechanical</a:t>
            </a:r>
            <a:r>
              <a:rPr lang="tr-TR" dirty="0" smtClean="0"/>
              <a:t> </a:t>
            </a:r>
            <a:r>
              <a:rPr lang="tr-TR" dirty="0" err="1" smtClean="0"/>
              <a:t>Parameters</a:t>
            </a:r>
            <a:endParaRPr lang="tr-TR" dirty="0" smtClean="0"/>
          </a:p>
          <a:p>
            <a:endParaRPr lang="en-US" dirty="0"/>
          </a:p>
        </p:txBody>
      </p:sp>
      <p:pic>
        <p:nvPicPr>
          <p:cNvPr id="9" name="8 İçerik Yer Tutucusu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700808"/>
            <a:ext cx="4040188" cy="230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9 Resim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4227409"/>
            <a:ext cx="3888432" cy="2153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2348880"/>
            <a:ext cx="19335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4581128"/>
            <a:ext cx="22288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13 Dikdörtgen"/>
          <p:cNvSpPr/>
          <p:nvPr/>
        </p:nvSpPr>
        <p:spPr>
          <a:xfrm>
            <a:off x="827584" y="3212976"/>
            <a:ext cx="2880320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15 Düz Ok Bağlayıcısı"/>
          <p:cNvCxnSpPr>
            <a:stCxn id="14" idx="3"/>
          </p:cNvCxnSpPr>
          <p:nvPr/>
        </p:nvCxnSpPr>
        <p:spPr>
          <a:xfrm flipV="1">
            <a:off x="3707904" y="2492896"/>
            <a:ext cx="1152128" cy="8640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Dikdörtgen"/>
          <p:cNvSpPr/>
          <p:nvPr/>
        </p:nvSpPr>
        <p:spPr>
          <a:xfrm>
            <a:off x="827584" y="5589240"/>
            <a:ext cx="2880320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17 Düz Ok Bağlayıcısı"/>
          <p:cNvCxnSpPr>
            <a:stCxn id="17" idx="3"/>
          </p:cNvCxnSpPr>
          <p:nvPr/>
        </p:nvCxnSpPr>
        <p:spPr>
          <a:xfrm flipV="1">
            <a:off x="3707904" y="2564904"/>
            <a:ext cx="1152128" cy="31683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60032" y="6277694"/>
            <a:ext cx="26574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25 Oval"/>
          <p:cNvSpPr/>
          <p:nvPr/>
        </p:nvSpPr>
        <p:spPr>
          <a:xfrm>
            <a:off x="827584" y="2276872"/>
            <a:ext cx="360040" cy="432048"/>
          </a:xfrm>
          <a:prstGeom prst="ellipse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26 Oval"/>
          <p:cNvSpPr/>
          <p:nvPr/>
        </p:nvSpPr>
        <p:spPr>
          <a:xfrm>
            <a:off x="1547664" y="2276872"/>
            <a:ext cx="360040" cy="432048"/>
          </a:xfrm>
          <a:prstGeom prst="ellipse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27 Oval"/>
          <p:cNvSpPr/>
          <p:nvPr/>
        </p:nvSpPr>
        <p:spPr>
          <a:xfrm>
            <a:off x="2123728" y="2276872"/>
            <a:ext cx="288032" cy="432048"/>
          </a:xfrm>
          <a:prstGeom prst="ellipse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28 Oval"/>
          <p:cNvSpPr/>
          <p:nvPr/>
        </p:nvSpPr>
        <p:spPr>
          <a:xfrm>
            <a:off x="2843808" y="2276872"/>
            <a:ext cx="360040" cy="432048"/>
          </a:xfrm>
          <a:prstGeom prst="ellipse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29 Düz Ok Bağlayıcısı"/>
          <p:cNvCxnSpPr>
            <a:stCxn id="29" idx="5"/>
            <a:endCxn id="6148" idx="1"/>
          </p:cNvCxnSpPr>
          <p:nvPr/>
        </p:nvCxnSpPr>
        <p:spPr>
          <a:xfrm>
            <a:off x="3151121" y="2645648"/>
            <a:ext cx="1708911" cy="3755871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Düz Ok Bağlayıcısı"/>
          <p:cNvCxnSpPr/>
          <p:nvPr/>
        </p:nvCxnSpPr>
        <p:spPr>
          <a:xfrm flipV="1">
            <a:off x="4788024" y="6165304"/>
            <a:ext cx="72008" cy="72008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Küp"/>
          <p:cNvSpPr/>
          <p:nvPr/>
        </p:nvSpPr>
        <p:spPr>
          <a:xfrm>
            <a:off x="158942" y="530678"/>
            <a:ext cx="1296144" cy="468052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Akış Çizelgesi: Doğrudan Erişimli Depolama"/>
          <p:cNvSpPr/>
          <p:nvPr/>
        </p:nvSpPr>
        <p:spPr>
          <a:xfrm>
            <a:off x="1419082" y="710698"/>
            <a:ext cx="288032" cy="126014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Akış Çizelgesi: Doğrudan Erişimli Depolama"/>
          <p:cNvSpPr/>
          <p:nvPr/>
        </p:nvSpPr>
        <p:spPr>
          <a:xfrm>
            <a:off x="1563098" y="620688"/>
            <a:ext cx="324036" cy="28803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6 Akış Çizelgesi: Doğrudan Erişimli Depolama"/>
          <p:cNvSpPr/>
          <p:nvPr/>
        </p:nvSpPr>
        <p:spPr>
          <a:xfrm>
            <a:off x="1635106" y="620688"/>
            <a:ext cx="108012" cy="28803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Akış Çizelgesi: Doğrudan Erişimli Depolama"/>
          <p:cNvSpPr/>
          <p:nvPr/>
        </p:nvSpPr>
        <p:spPr>
          <a:xfrm>
            <a:off x="1707114" y="620688"/>
            <a:ext cx="144016" cy="28803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8 Akış Çizelgesi: Doğrudan Erişimli Depolama"/>
          <p:cNvSpPr/>
          <p:nvPr/>
        </p:nvSpPr>
        <p:spPr>
          <a:xfrm>
            <a:off x="1779122" y="620688"/>
            <a:ext cx="144016" cy="28803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9 Akış Çizelgesi: Doğrudan Erişimli Depolama"/>
          <p:cNvSpPr/>
          <p:nvPr/>
        </p:nvSpPr>
        <p:spPr>
          <a:xfrm>
            <a:off x="1887134" y="710698"/>
            <a:ext cx="324036" cy="10801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10 Küp"/>
          <p:cNvSpPr/>
          <p:nvPr/>
        </p:nvSpPr>
        <p:spPr>
          <a:xfrm>
            <a:off x="2031150" y="116632"/>
            <a:ext cx="1188132" cy="1152128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11 Akış Çizelgesi: Doğrudan Erişimli Depolama"/>
          <p:cNvSpPr/>
          <p:nvPr/>
        </p:nvSpPr>
        <p:spPr>
          <a:xfrm>
            <a:off x="1383078" y="656692"/>
            <a:ext cx="72008" cy="216024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12 Akış Çizelgesi: Doğrudan Erişimli Depolama"/>
          <p:cNvSpPr/>
          <p:nvPr/>
        </p:nvSpPr>
        <p:spPr>
          <a:xfrm>
            <a:off x="1887134" y="692696"/>
            <a:ext cx="72008" cy="144016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13 Küp"/>
          <p:cNvSpPr/>
          <p:nvPr/>
        </p:nvSpPr>
        <p:spPr>
          <a:xfrm>
            <a:off x="3039262" y="656692"/>
            <a:ext cx="468052" cy="180020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14 Küp"/>
          <p:cNvSpPr/>
          <p:nvPr/>
        </p:nvSpPr>
        <p:spPr>
          <a:xfrm>
            <a:off x="3183278" y="260648"/>
            <a:ext cx="828092" cy="972108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15 Metin kutusu"/>
          <p:cNvSpPr txBox="1"/>
          <p:nvPr/>
        </p:nvSpPr>
        <p:spPr>
          <a:xfrm>
            <a:off x="107504" y="692696"/>
            <a:ext cx="1311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PMSM Servo Motor</a:t>
            </a:r>
            <a:endParaRPr lang="en-US" sz="1100" dirty="0"/>
          </a:p>
        </p:txBody>
      </p:sp>
      <p:sp>
        <p:nvSpPr>
          <p:cNvPr id="17" name="16 Metin kutusu"/>
          <p:cNvSpPr txBox="1"/>
          <p:nvPr/>
        </p:nvSpPr>
        <p:spPr>
          <a:xfrm>
            <a:off x="1383078" y="908720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Coupler</a:t>
            </a:r>
            <a:endParaRPr lang="en-US" sz="1200" dirty="0"/>
          </a:p>
        </p:txBody>
      </p:sp>
      <p:sp>
        <p:nvSpPr>
          <p:cNvPr id="18" name="17 Metin kutusu"/>
          <p:cNvSpPr txBox="1"/>
          <p:nvPr/>
        </p:nvSpPr>
        <p:spPr>
          <a:xfrm>
            <a:off x="2175166" y="116632"/>
            <a:ext cx="9316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Transmission</a:t>
            </a:r>
            <a:endParaRPr lang="en-US" sz="1100" dirty="0"/>
          </a:p>
        </p:txBody>
      </p:sp>
      <p:sp>
        <p:nvSpPr>
          <p:cNvPr id="19" name="18 Metin kutusu"/>
          <p:cNvSpPr txBox="1"/>
          <p:nvPr/>
        </p:nvSpPr>
        <p:spPr>
          <a:xfrm>
            <a:off x="2067154" y="381434"/>
            <a:ext cx="787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900" dirty="0" smtClean="0"/>
              <a:t> </a:t>
            </a:r>
            <a:r>
              <a:rPr lang="en-US" sz="900" dirty="0" smtClean="0"/>
              <a:t>pulley-belt</a:t>
            </a:r>
          </a:p>
          <a:p>
            <a:pPr>
              <a:buFont typeface="Arial" pitchFamily="34" charset="0"/>
              <a:buChar char="•"/>
            </a:pPr>
            <a:r>
              <a:rPr lang="tr-TR" sz="900" dirty="0" smtClean="0"/>
              <a:t> </a:t>
            </a:r>
            <a:r>
              <a:rPr lang="en-US" sz="900" dirty="0" smtClean="0"/>
              <a:t>lead-screw</a:t>
            </a:r>
          </a:p>
          <a:p>
            <a:pPr>
              <a:buFont typeface="Arial" pitchFamily="34" charset="0"/>
              <a:buChar char="•"/>
            </a:pPr>
            <a:r>
              <a:rPr lang="tr-TR" sz="900" dirty="0" smtClean="0"/>
              <a:t> </a:t>
            </a:r>
            <a:r>
              <a:rPr lang="en-US" sz="900" dirty="0" smtClean="0"/>
              <a:t>rack-pinion</a:t>
            </a:r>
          </a:p>
          <a:p>
            <a:pPr>
              <a:buFont typeface="Arial" pitchFamily="34" charset="0"/>
              <a:buChar char="•"/>
            </a:pPr>
            <a:r>
              <a:rPr lang="tr-TR" sz="900" dirty="0" smtClean="0"/>
              <a:t> </a:t>
            </a:r>
            <a:r>
              <a:rPr lang="en-US" sz="900" dirty="0" smtClean="0"/>
              <a:t>belt-wheel</a:t>
            </a:r>
          </a:p>
          <a:p>
            <a:pPr>
              <a:buFont typeface="Arial" pitchFamily="34" charset="0"/>
              <a:buChar char="•"/>
            </a:pPr>
            <a:r>
              <a:rPr lang="tr-TR" sz="900" dirty="0" smtClean="0"/>
              <a:t> </a:t>
            </a:r>
            <a:r>
              <a:rPr lang="en-US" sz="900" dirty="0" smtClean="0"/>
              <a:t>gear-wheel</a:t>
            </a:r>
          </a:p>
          <a:p>
            <a:pPr>
              <a:buFont typeface="Arial" pitchFamily="34" charset="0"/>
              <a:buChar char="•"/>
            </a:pPr>
            <a:r>
              <a:rPr lang="tr-TR" sz="900" dirty="0" smtClean="0"/>
              <a:t> </a:t>
            </a:r>
            <a:r>
              <a:rPr lang="en-US" sz="900" dirty="0" smtClean="0"/>
              <a:t>direct drive</a:t>
            </a:r>
            <a:endParaRPr lang="en-US" sz="900" dirty="0"/>
          </a:p>
        </p:txBody>
      </p:sp>
      <p:sp>
        <p:nvSpPr>
          <p:cNvPr id="20" name="19 Metin kutusu"/>
          <p:cNvSpPr txBox="1"/>
          <p:nvPr/>
        </p:nvSpPr>
        <p:spPr>
          <a:xfrm>
            <a:off x="3363298" y="224644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Load</a:t>
            </a:r>
            <a:endParaRPr lang="en-US" sz="1100" dirty="0"/>
          </a:p>
        </p:txBody>
      </p:sp>
      <p:sp>
        <p:nvSpPr>
          <p:cNvPr id="21" name="20 Metin kutusu"/>
          <p:cNvSpPr txBox="1"/>
          <p:nvPr/>
        </p:nvSpPr>
        <p:spPr>
          <a:xfrm>
            <a:off x="3183278" y="476672"/>
            <a:ext cx="71365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900" dirty="0" smtClean="0"/>
              <a:t> </a:t>
            </a:r>
            <a:r>
              <a:rPr lang="en-US" sz="900" dirty="0" smtClean="0"/>
              <a:t>linear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/>
              <a:t> rotational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/>
              <a:t> contour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/>
              <a:t> custom</a:t>
            </a:r>
          </a:p>
          <a:p>
            <a:r>
              <a:rPr lang="en-US" sz="900" dirty="0" smtClean="0"/>
              <a:t>motion</a:t>
            </a:r>
            <a:endParaRPr lang="en-US" sz="900" dirty="0"/>
          </a:p>
        </p:txBody>
      </p:sp>
      <p:pic>
        <p:nvPicPr>
          <p:cNvPr id="5122" name="Picture 2" descr="https://www.researchgate.net/profile/Albert_Patterson2/publication/328403757/figure/fig2/AS:683726166048768@1540024429093/a-Simple-positioning-system-which-utilizes-a-GT-type-belt-to-drive-the-table-and-b.pp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5" y="1313659"/>
            <a:ext cx="8640960" cy="54997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51520" y="274638"/>
            <a:ext cx="3528392" cy="2650306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Ermaksan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 smtClean="0"/>
              <a:t>Press</a:t>
            </a:r>
            <a:r>
              <a:rPr lang="tr-TR" dirty="0" smtClean="0"/>
              <a:t> </a:t>
            </a:r>
            <a:r>
              <a:rPr lang="tr-TR" dirty="0" err="1" smtClean="0"/>
              <a:t>Brake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(</a:t>
            </a:r>
            <a:r>
              <a:rPr lang="tr-TR" dirty="0" err="1" smtClean="0"/>
              <a:t>abkant</a:t>
            </a:r>
            <a:r>
              <a:rPr lang="tr-TR" dirty="0" smtClean="0"/>
              <a:t> büküm)</a:t>
            </a:r>
            <a:endParaRPr lang="en-US" dirty="0"/>
          </a:p>
        </p:txBody>
      </p:sp>
      <p:pic>
        <p:nvPicPr>
          <p:cNvPr id="2050" name="Picture 2" descr="C:\Users\User\Desktop\ermaksan\Gallery\IMG-20200924-WA001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27352"/>
            <a:ext cx="5112568" cy="6816758"/>
          </a:xfrm>
          <a:prstGeom prst="rect">
            <a:avLst/>
          </a:prstGeom>
          <a:noFill/>
        </p:spPr>
      </p:pic>
      <p:sp>
        <p:nvSpPr>
          <p:cNvPr id="5" name="4 Metin kutusu"/>
          <p:cNvSpPr txBox="1"/>
          <p:nvPr/>
        </p:nvSpPr>
        <p:spPr>
          <a:xfrm>
            <a:off x="3995936" y="278092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Servo</a:t>
            </a:r>
            <a:r>
              <a:rPr lang="tr-TR" dirty="0" smtClean="0"/>
              <a:t> 1</a:t>
            </a:r>
            <a:endParaRPr lang="en-US" dirty="0"/>
          </a:p>
        </p:txBody>
      </p:sp>
      <p:sp>
        <p:nvSpPr>
          <p:cNvPr id="6" name="5 Metin kutusu"/>
          <p:cNvSpPr txBox="1"/>
          <p:nvPr/>
        </p:nvSpPr>
        <p:spPr>
          <a:xfrm>
            <a:off x="8262027" y="285293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Servo</a:t>
            </a:r>
            <a:r>
              <a:rPr lang="tr-TR" dirty="0" smtClean="0"/>
              <a:t> 2</a:t>
            </a:r>
            <a:endParaRPr lang="en-US" dirty="0"/>
          </a:p>
        </p:txBody>
      </p:sp>
      <p:cxnSp>
        <p:nvCxnSpPr>
          <p:cNvPr id="8" name="7 Düz Ok Bağlayıcısı"/>
          <p:cNvCxnSpPr/>
          <p:nvPr/>
        </p:nvCxnSpPr>
        <p:spPr>
          <a:xfrm flipV="1">
            <a:off x="4283968" y="3068960"/>
            <a:ext cx="72008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Düz Ok Bağlayıcısı"/>
          <p:cNvCxnSpPr/>
          <p:nvPr/>
        </p:nvCxnSpPr>
        <p:spPr>
          <a:xfrm flipH="1" flipV="1">
            <a:off x="8820472" y="3140968"/>
            <a:ext cx="14401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etin kutusu"/>
          <p:cNvSpPr txBox="1"/>
          <p:nvPr/>
        </p:nvSpPr>
        <p:spPr>
          <a:xfrm>
            <a:off x="6084168" y="29969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Rail</a:t>
            </a:r>
            <a:r>
              <a:rPr lang="tr-TR" dirty="0" smtClean="0"/>
              <a:t>-</a:t>
            </a:r>
            <a:r>
              <a:rPr lang="tr-TR" dirty="0" smtClean="0"/>
              <a:t>Belt</a:t>
            </a:r>
            <a:endParaRPr lang="en-US" dirty="0"/>
          </a:p>
        </p:txBody>
      </p:sp>
      <p:sp>
        <p:nvSpPr>
          <p:cNvPr id="12" name="11 Metin kutusu"/>
          <p:cNvSpPr txBox="1"/>
          <p:nvPr/>
        </p:nvSpPr>
        <p:spPr>
          <a:xfrm>
            <a:off x="7236296" y="2852936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Press</a:t>
            </a:r>
            <a:r>
              <a:rPr lang="tr-TR" dirty="0" smtClean="0"/>
              <a:t> 2</a:t>
            </a:r>
            <a:endParaRPr lang="en-US" dirty="0"/>
          </a:p>
        </p:txBody>
      </p:sp>
      <p:sp>
        <p:nvSpPr>
          <p:cNvPr id="13" name="12 Metin kutusu"/>
          <p:cNvSpPr txBox="1"/>
          <p:nvPr/>
        </p:nvSpPr>
        <p:spPr>
          <a:xfrm>
            <a:off x="5148064" y="2780928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Press</a:t>
            </a:r>
            <a:r>
              <a:rPr lang="tr-TR" dirty="0" smtClean="0"/>
              <a:t> 1</a:t>
            </a:r>
            <a:endParaRPr lang="en-US" dirty="0"/>
          </a:p>
        </p:txBody>
      </p:sp>
      <p:sp>
        <p:nvSpPr>
          <p:cNvPr id="14" name="13 Metin kutusu"/>
          <p:cNvSpPr txBox="1"/>
          <p:nvPr/>
        </p:nvSpPr>
        <p:spPr>
          <a:xfrm>
            <a:off x="5652120" y="5003884"/>
            <a:ext cx="1692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FF00"/>
                </a:solidFill>
              </a:rPr>
              <a:t>Power</a:t>
            </a:r>
            <a:r>
              <a:rPr lang="tr-TR" dirty="0" smtClean="0">
                <a:solidFill>
                  <a:srgbClr val="FFFF00"/>
                </a:solidFill>
              </a:rPr>
              <a:t> + </a:t>
            </a:r>
            <a:r>
              <a:rPr lang="tr-TR" dirty="0" smtClean="0">
                <a:solidFill>
                  <a:srgbClr val="FFFF00"/>
                </a:solidFill>
              </a:rPr>
              <a:t>Control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6" name="15 Düz Ok Bağlayıcısı"/>
          <p:cNvCxnSpPr/>
          <p:nvPr/>
        </p:nvCxnSpPr>
        <p:spPr>
          <a:xfrm>
            <a:off x="4644008" y="3501008"/>
            <a:ext cx="648072" cy="0"/>
          </a:xfrm>
          <a:prstGeom prst="straightConnector1">
            <a:avLst/>
          </a:prstGeom>
          <a:ln w="1905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Düz Ok Bağlayıcısı"/>
          <p:cNvCxnSpPr/>
          <p:nvPr/>
        </p:nvCxnSpPr>
        <p:spPr>
          <a:xfrm>
            <a:off x="7380312" y="3573016"/>
            <a:ext cx="648072" cy="0"/>
          </a:xfrm>
          <a:prstGeom prst="straightConnector1">
            <a:avLst/>
          </a:prstGeom>
          <a:ln w="1905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Metin kutusu"/>
          <p:cNvSpPr txBox="1"/>
          <p:nvPr/>
        </p:nvSpPr>
        <p:spPr>
          <a:xfrm>
            <a:off x="5436096" y="3429000"/>
            <a:ext cx="184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motion directions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2052" name="Picture 4" descr="http://www.ekollazer.com/wp-content/uploads/2016/06/bukum04-300x17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005064"/>
            <a:ext cx="2857500" cy="16954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260648"/>
            <a:ext cx="3538736" cy="1143000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Rail</a:t>
            </a:r>
            <a:r>
              <a:rPr lang="tr-TR" dirty="0" smtClean="0"/>
              <a:t>-</a:t>
            </a:r>
            <a:r>
              <a:rPr lang="tr-TR" dirty="0" err="1" smtClean="0"/>
              <a:t>Belt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 smtClean="0"/>
              <a:t>Drive</a:t>
            </a:r>
            <a:endParaRPr lang="en-US" dirty="0"/>
          </a:p>
        </p:txBody>
      </p:sp>
      <p:pic>
        <p:nvPicPr>
          <p:cNvPr id="3074" name="Picture 2" descr="C:\Users\User\Desktop\ermaksan\Gallery\MicrosoftTeams-imag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92629"/>
            <a:ext cx="5027606" cy="6703475"/>
          </a:xfrm>
          <a:prstGeom prst="rect">
            <a:avLst/>
          </a:prstGeom>
          <a:noFill/>
        </p:spPr>
      </p:pic>
      <p:pic>
        <p:nvPicPr>
          <p:cNvPr id="3075" name="Picture 3" descr="C:\Users\User\Desktop\ermaksan\Gallery\IMG-20200924-WA002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98" y="1556792"/>
            <a:ext cx="3942438" cy="52565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Servo Drive</a:t>
            </a:r>
            <a:endParaRPr lang="en-US" dirty="0"/>
          </a:p>
        </p:txBody>
      </p:sp>
      <p:pic>
        <p:nvPicPr>
          <p:cNvPr id="4098" name="Picture 2" descr="C:\Users\User\Desktop\ermaksan\Gallery\IMG-20200924-WA0010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0264" y="1600200"/>
            <a:ext cx="3394472" cy="4525963"/>
          </a:xfrm>
          <a:prstGeom prst="rect">
            <a:avLst/>
          </a:prstGeom>
          <a:noFill/>
        </p:spPr>
      </p:pic>
      <p:pic>
        <p:nvPicPr>
          <p:cNvPr id="4099" name="Picture 3" descr="C:\Users\User\Desktop\ermaksan\Gallery\IMG-20200924-WA0016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9264" y="1600200"/>
            <a:ext cx="3394472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298</Words>
  <Application>Microsoft Office PowerPoint</Application>
  <PresentationFormat>Ekran Gösterisi (4:3)</PresentationFormat>
  <Paragraphs>88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0" baseType="lpstr">
      <vt:lpstr>Ofis Teması</vt:lpstr>
      <vt:lpstr>Parameter estimation with respect to industrial motor duty:  Dominant parameters grouping and determination algorithm </vt:lpstr>
      <vt:lpstr>System Dynamics Based  Parameter Estimation</vt:lpstr>
      <vt:lpstr>More info about system behaviour ?</vt:lpstr>
      <vt:lpstr>Motor Duty Types</vt:lpstr>
      <vt:lpstr>Duty-Parameter relation</vt:lpstr>
      <vt:lpstr>Slayt 6</vt:lpstr>
      <vt:lpstr>Ermaksan Press Brake (abkant büküm)</vt:lpstr>
      <vt:lpstr>Rail-Belt Drive</vt:lpstr>
      <vt:lpstr>Multiple Servo Drive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User</dc:creator>
  <cp:lastModifiedBy>User</cp:lastModifiedBy>
  <cp:revision>49</cp:revision>
  <dcterms:created xsi:type="dcterms:W3CDTF">2021-01-09T13:10:18Z</dcterms:created>
  <dcterms:modified xsi:type="dcterms:W3CDTF">2021-01-09T21:19:29Z</dcterms:modified>
</cp:coreProperties>
</file>