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  <p:sldId id="265" r:id="rId1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20.03.2020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20.03.2020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20.03.2020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20.03.2020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20.03.2020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20.03.2020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20.03.2020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20.03.2020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20.03.2020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20.03.2020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20.03.2020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20.03.2020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2376264"/>
          </a:xfrm>
        </p:spPr>
        <p:txBody>
          <a:bodyPr>
            <a:normAutofit fontScale="90000"/>
          </a:bodyPr>
          <a:lstStyle/>
          <a:p>
            <a:r>
              <a:rPr lang="en-US" smtClean="0"/>
              <a:t>2244 Arçelik-ODTU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Industrial Servo Drive – Autotuning</a:t>
            </a:r>
            <a:br>
              <a:rPr lang="en-US" smtClean="0"/>
            </a:br>
            <a:endParaRPr lang="en-US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343000"/>
          </a:xfrm>
        </p:spPr>
        <p:txBody>
          <a:bodyPr/>
          <a:lstStyle/>
          <a:p>
            <a:r>
              <a:rPr lang="en-US" smtClean="0"/>
              <a:t>20.03.2020 Online meeting</a:t>
            </a:r>
          </a:p>
          <a:p>
            <a:r>
              <a:rPr lang="en-US" smtClean="0"/>
              <a:t>Literature review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Next</a:t>
            </a:r>
            <a:r>
              <a:rPr lang="tr-TR" dirty="0" smtClean="0"/>
              <a:t> </a:t>
            </a:r>
            <a:r>
              <a:rPr lang="tr-TR" dirty="0" err="1" smtClean="0"/>
              <a:t>issues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KALMAN </a:t>
            </a:r>
            <a:r>
              <a:rPr lang="tr-TR" dirty="0" err="1" smtClean="0"/>
              <a:t>search</a:t>
            </a:r>
            <a:r>
              <a:rPr lang="tr-TR" dirty="0" smtClean="0"/>
              <a:t> (EKF)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Observer</a:t>
            </a:r>
            <a:r>
              <a:rPr lang="tr-TR" dirty="0" smtClean="0"/>
              <a:t> – </a:t>
            </a:r>
            <a:r>
              <a:rPr lang="tr-TR" dirty="0" err="1" smtClean="0"/>
              <a:t>Estimator</a:t>
            </a:r>
            <a:r>
              <a:rPr lang="tr-TR" dirty="0" smtClean="0"/>
              <a:t> </a:t>
            </a:r>
            <a:r>
              <a:rPr lang="tr-TR" dirty="0" err="1" smtClean="0"/>
              <a:t>based</a:t>
            </a:r>
            <a:r>
              <a:rPr lang="tr-TR" dirty="0" smtClean="0"/>
              <a:t> </a:t>
            </a:r>
            <a:r>
              <a:rPr lang="tr-TR" dirty="0" err="1" smtClean="0"/>
              <a:t>works</a:t>
            </a:r>
            <a:endParaRPr lang="tr-TR" dirty="0" smtClean="0"/>
          </a:p>
          <a:p>
            <a:r>
              <a:rPr lang="tr-TR" dirty="0" err="1" smtClean="0"/>
              <a:t>Biquad</a:t>
            </a:r>
            <a:r>
              <a:rPr lang="tr-TR" dirty="0" smtClean="0"/>
              <a:t> </a:t>
            </a:r>
            <a:r>
              <a:rPr lang="tr-TR" dirty="0" err="1" smtClean="0"/>
              <a:t>Filter</a:t>
            </a:r>
            <a:r>
              <a:rPr lang="tr-TR" dirty="0" smtClean="0"/>
              <a:t> </a:t>
            </a:r>
            <a:r>
              <a:rPr lang="tr-TR" dirty="0" err="1" smtClean="0"/>
              <a:t>implementation</a:t>
            </a:r>
            <a:r>
              <a:rPr lang="tr-TR" dirty="0" smtClean="0"/>
              <a:t> as NOTCH</a:t>
            </a:r>
          </a:p>
          <a:p>
            <a:r>
              <a:rPr lang="tr-TR" dirty="0" err="1" smtClean="0"/>
              <a:t>Excitation</a:t>
            </a:r>
            <a:r>
              <a:rPr lang="tr-TR" dirty="0" smtClean="0"/>
              <a:t> </a:t>
            </a:r>
            <a:r>
              <a:rPr lang="tr-TR" dirty="0" err="1" smtClean="0"/>
              <a:t>based</a:t>
            </a:r>
            <a:r>
              <a:rPr lang="tr-TR" dirty="0" smtClean="0"/>
              <a:t> </a:t>
            </a:r>
            <a:r>
              <a:rPr lang="tr-TR" dirty="0" err="1" smtClean="0"/>
              <a:t>Autotuning</a:t>
            </a:r>
            <a:r>
              <a:rPr lang="tr-TR" dirty="0" smtClean="0"/>
              <a:t> </a:t>
            </a:r>
            <a:r>
              <a:rPr lang="tr-TR" dirty="0" err="1" smtClean="0"/>
              <a:t>implementation</a:t>
            </a:r>
            <a:r>
              <a:rPr lang="tr-TR" dirty="0" smtClean="0"/>
              <a:t> in </a:t>
            </a:r>
            <a:r>
              <a:rPr lang="tr-TR" dirty="0" err="1" smtClean="0"/>
              <a:t>my</a:t>
            </a:r>
            <a:r>
              <a:rPr lang="tr-TR" dirty="0" smtClean="0"/>
              <a:t> MATLAB model.  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Previously on meetings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400W single ph. </a:t>
            </a:r>
          </a:p>
          <a:p>
            <a:r>
              <a:rPr lang="en-US" smtClean="0"/>
              <a:t>750W three ph. servo </a:t>
            </a:r>
          </a:p>
          <a:p>
            <a:r>
              <a:rPr lang="en-US" smtClean="0"/>
              <a:t>1kW for next</a:t>
            </a:r>
          </a:p>
          <a:p>
            <a:endParaRPr lang="en-US" smtClean="0"/>
          </a:p>
          <a:p>
            <a:r>
              <a:rPr lang="en-US" smtClean="0"/>
              <a:t>Off – line </a:t>
            </a:r>
            <a:r>
              <a:rPr lang="en-US" smtClean="0">
                <a:sym typeface="Wingdings" pitchFamily="2" charset="2"/>
              </a:rPr>
              <a:t> On – line tuning</a:t>
            </a:r>
          </a:p>
          <a:p>
            <a:endParaRPr lang="en-US" smtClean="0">
              <a:sym typeface="Wingdings" pitchFamily="2" charset="2"/>
            </a:endParaRPr>
          </a:p>
          <a:p>
            <a:r>
              <a:rPr lang="en-US" smtClean="0">
                <a:sym typeface="Wingdings" pitchFamily="2" charset="2"/>
              </a:rPr>
              <a:t>Pre-defined problems (mechanical)</a:t>
            </a:r>
          </a:p>
          <a:p>
            <a:pPr lvl="1"/>
            <a:r>
              <a:rPr lang="en-US" smtClean="0">
                <a:sym typeface="Wingdings" pitchFamily="2" charset="2"/>
              </a:rPr>
              <a:t>Friction compansation </a:t>
            </a:r>
          </a:p>
          <a:p>
            <a:pPr lvl="1"/>
            <a:r>
              <a:rPr lang="en-US" smtClean="0">
                <a:sym typeface="Wingdings" pitchFamily="2" charset="2"/>
              </a:rPr>
              <a:t>Inertia mismatch</a:t>
            </a:r>
          </a:p>
          <a:p>
            <a:pPr lvl="1"/>
            <a:r>
              <a:rPr lang="en-US" smtClean="0">
                <a:sym typeface="Wingdings" pitchFamily="2" charset="2"/>
              </a:rPr>
              <a:t>Mechanical resonance, vibration suppression</a:t>
            </a:r>
          </a:p>
          <a:p>
            <a:pPr lvl="2"/>
            <a:r>
              <a:rPr lang="en-US" smtClean="0">
                <a:sym typeface="Wingdings" pitchFamily="2" charset="2"/>
              </a:rPr>
              <a:t>freq. and Amplitude for filtering?</a:t>
            </a:r>
          </a:p>
          <a:p>
            <a:pPr lvl="2"/>
            <a:r>
              <a:rPr lang="en-US" smtClean="0">
                <a:sym typeface="Wingdings" pitchFamily="2" charset="2"/>
              </a:rPr>
              <a:t>High – low freq. Responses?  </a:t>
            </a:r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Previously on meetings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US" dirty="0" smtClean="0"/>
              <a:t>CPU usage, work load sharing</a:t>
            </a:r>
          </a:p>
          <a:p>
            <a:r>
              <a:rPr lang="en-US" dirty="0" smtClean="0"/>
              <a:t>CPU platform – </a:t>
            </a:r>
            <a:r>
              <a:rPr lang="en-US" dirty="0" err="1" smtClean="0"/>
              <a:t>Eval</a:t>
            </a:r>
            <a:r>
              <a:rPr lang="en-US" dirty="0" smtClean="0"/>
              <a:t> board</a:t>
            </a:r>
          </a:p>
          <a:p>
            <a:pPr lvl="1"/>
            <a:r>
              <a:rPr lang="en-US" dirty="0" smtClean="0"/>
              <a:t>TMS379D</a:t>
            </a:r>
          </a:p>
          <a:p>
            <a:pPr lvl="1"/>
            <a:r>
              <a:rPr lang="en-US" dirty="0" smtClean="0"/>
              <a:t>XMC4800 Infineon</a:t>
            </a:r>
          </a:p>
          <a:p>
            <a:pPr lvl="1"/>
            <a:r>
              <a:rPr lang="en-US" dirty="0" err="1" smtClean="0"/>
              <a:t>Renesas</a:t>
            </a:r>
            <a:endParaRPr lang="en-US" dirty="0" smtClean="0"/>
          </a:p>
          <a:p>
            <a:r>
              <a:rPr lang="en-US" dirty="0" err="1" smtClean="0"/>
              <a:t>Yaskava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FPGA + DSP</a:t>
            </a:r>
            <a:endParaRPr lang="en-US" dirty="0" smtClean="0"/>
          </a:p>
          <a:p>
            <a:r>
              <a:rPr lang="en-US" dirty="0" smtClean="0"/>
              <a:t>Atlas Motor Samples</a:t>
            </a:r>
            <a:endParaRPr lang="tr-TR" dirty="0" smtClean="0"/>
          </a:p>
          <a:p>
            <a:r>
              <a:rPr lang="tr-TR" dirty="0" smtClean="0"/>
              <a:t>NOTCH </a:t>
            </a:r>
            <a:r>
              <a:rPr lang="tr-TR" dirty="0" err="1" smtClean="0"/>
              <a:t>Filter</a:t>
            </a:r>
            <a:r>
              <a:rPr lang="tr-TR" dirty="0" smtClean="0"/>
              <a:t> </a:t>
            </a:r>
            <a:r>
              <a:rPr lang="tr-TR" dirty="0" err="1" smtClean="0"/>
              <a:t>Examination</a:t>
            </a:r>
            <a:r>
              <a:rPr lang="tr-TR" dirty="0" smtClean="0"/>
              <a:t> </a:t>
            </a:r>
          </a:p>
          <a:p>
            <a:r>
              <a:rPr lang="tr-TR" dirty="0" err="1" smtClean="0"/>
              <a:t>Least</a:t>
            </a:r>
            <a:r>
              <a:rPr lang="tr-TR" dirty="0" smtClean="0"/>
              <a:t> </a:t>
            </a:r>
            <a:r>
              <a:rPr lang="tr-TR" dirty="0" err="1" smtClean="0"/>
              <a:t>Square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Map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Literature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Building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Building Test Bench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Evaluating prior art solutions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Trails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Thesis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Mechanical</a:t>
            </a:r>
            <a:r>
              <a:rPr lang="tr-TR" dirty="0" smtClean="0"/>
              <a:t> </a:t>
            </a:r>
            <a:r>
              <a:rPr lang="tr-TR" dirty="0" err="1" smtClean="0"/>
              <a:t>Problems</a:t>
            </a:r>
            <a:r>
              <a:rPr lang="tr-TR" dirty="0" smtClean="0"/>
              <a:t> in </a:t>
            </a:r>
            <a:r>
              <a:rPr lang="tr-TR" dirty="0" err="1" smtClean="0"/>
              <a:t>literature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err="1" smtClean="0"/>
              <a:t>Vibration</a:t>
            </a:r>
            <a:r>
              <a:rPr lang="tr-TR" dirty="0" smtClean="0"/>
              <a:t> &amp; </a:t>
            </a:r>
            <a:r>
              <a:rPr lang="tr-TR" dirty="0" err="1" smtClean="0"/>
              <a:t>Friction</a:t>
            </a:r>
            <a:endParaRPr lang="tr-TR" dirty="0" smtClean="0"/>
          </a:p>
          <a:p>
            <a:pPr lvl="1"/>
            <a:r>
              <a:rPr lang="tr-TR" dirty="0" err="1" smtClean="0"/>
              <a:t>Resonance</a:t>
            </a:r>
            <a:r>
              <a:rPr lang="tr-TR" dirty="0" smtClean="0"/>
              <a:t> (at </a:t>
            </a:r>
            <a:r>
              <a:rPr lang="tr-TR" dirty="0" err="1" smtClean="0"/>
              <a:t>low</a:t>
            </a:r>
            <a:r>
              <a:rPr lang="tr-TR" dirty="0" smtClean="0"/>
              <a:t>, </a:t>
            </a:r>
            <a:r>
              <a:rPr lang="tr-TR" dirty="0" err="1" smtClean="0"/>
              <a:t>high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both</a:t>
            </a:r>
            <a:r>
              <a:rPr lang="tr-TR" dirty="0" smtClean="0"/>
              <a:t> </a:t>
            </a:r>
            <a:r>
              <a:rPr lang="tr-TR" dirty="0" err="1" smtClean="0"/>
              <a:t>low</a:t>
            </a:r>
            <a:r>
              <a:rPr lang="tr-TR" dirty="0" smtClean="0"/>
              <a:t>-</a:t>
            </a:r>
            <a:r>
              <a:rPr lang="tr-TR" dirty="0" err="1" smtClean="0"/>
              <a:t>high</a:t>
            </a:r>
            <a:r>
              <a:rPr lang="tr-TR" dirty="0" smtClean="0"/>
              <a:t> </a:t>
            </a:r>
            <a:r>
              <a:rPr lang="tr-TR" dirty="0" err="1" smtClean="0"/>
              <a:t>freq</a:t>
            </a:r>
            <a:r>
              <a:rPr lang="tr-TR" dirty="0" smtClean="0"/>
              <a:t>.)</a:t>
            </a:r>
          </a:p>
          <a:p>
            <a:pPr lvl="1"/>
            <a:r>
              <a:rPr lang="tr-TR" dirty="0" err="1" smtClean="0"/>
              <a:t>Amplitude</a:t>
            </a:r>
            <a:r>
              <a:rPr lang="tr-TR" dirty="0" smtClean="0"/>
              <a:t> (</a:t>
            </a:r>
            <a:r>
              <a:rPr lang="tr-TR" dirty="0" err="1" smtClean="0"/>
              <a:t>intensity</a:t>
            </a:r>
            <a:r>
              <a:rPr lang="tr-TR" dirty="0" smtClean="0"/>
              <a:t>)</a:t>
            </a:r>
          </a:p>
          <a:p>
            <a:pPr lvl="1"/>
            <a:r>
              <a:rPr lang="tr-TR" dirty="0" err="1" smtClean="0"/>
              <a:t>Bandwidth</a:t>
            </a:r>
            <a:r>
              <a:rPr lang="tr-TR" dirty="0" smtClean="0"/>
              <a:t> (</a:t>
            </a:r>
            <a:r>
              <a:rPr lang="tr-TR" dirty="0" err="1" smtClean="0"/>
              <a:t>during</a:t>
            </a:r>
            <a:r>
              <a:rPr lang="tr-TR" dirty="0" smtClean="0"/>
              <a:t> time)</a:t>
            </a:r>
          </a:p>
          <a:p>
            <a:pPr lvl="1"/>
            <a:r>
              <a:rPr lang="tr-TR" dirty="0" err="1" smtClean="0"/>
              <a:t>Periodic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non</a:t>
            </a:r>
            <a:r>
              <a:rPr lang="tr-TR" dirty="0" smtClean="0"/>
              <a:t>-</a:t>
            </a:r>
            <a:r>
              <a:rPr lang="tr-TR" dirty="0" err="1" smtClean="0"/>
              <a:t>periodic</a:t>
            </a:r>
            <a:endParaRPr lang="tr-TR" dirty="0" smtClean="0"/>
          </a:p>
          <a:p>
            <a:pPr>
              <a:buNone/>
            </a:pPr>
            <a:r>
              <a:rPr lang="tr-TR" dirty="0" err="1" smtClean="0"/>
              <a:t>Because</a:t>
            </a:r>
            <a:r>
              <a:rPr lang="tr-TR" dirty="0" smtClean="0"/>
              <a:t> of </a:t>
            </a:r>
          </a:p>
          <a:p>
            <a:pPr lvl="1"/>
            <a:r>
              <a:rPr lang="tr-TR" dirty="0" smtClean="0"/>
              <a:t>motor </a:t>
            </a:r>
            <a:r>
              <a:rPr lang="tr-TR" dirty="0" err="1" smtClean="0"/>
              <a:t>shaft</a:t>
            </a:r>
            <a:r>
              <a:rPr lang="tr-TR" dirty="0" smtClean="0"/>
              <a:t> </a:t>
            </a:r>
            <a:r>
              <a:rPr lang="tr-TR" dirty="0" err="1" smtClean="0"/>
              <a:t>coupling</a:t>
            </a:r>
            <a:r>
              <a:rPr lang="tr-TR" dirty="0" smtClean="0"/>
              <a:t>, </a:t>
            </a:r>
            <a:r>
              <a:rPr lang="tr-TR" dirty="0" err="1" smtClean="0"/>
              <a:t>bearing</a:t>
            </a:r>
            <a:r>
              <a:rPr lang="tr-TR" dirty="0" smtClean="0"/>
              <a:t>, jogging, </a:t>
            </a:r>
            <a:r>
              <a:rPr lang="tr-TR" dirty="0" err="1" smtClean="0"/>
              <a:t>torsional</a:t>
            </a:r>
            <a:r>
              <a:rPr lang="tr-TR" dirty="0" smtClean="0"/>
              <a:t> </a:t>
            </a:r>
            <a:r>
              <a:rPr lang="tr-TR" dirty="0" err="1" smtClean="0"/>
              <a:t>etc</a:t>
            </a:r>
            <a:r>
              <a:rPr lang="tr-TR" dirty="0" smtClean="0"/>
              <a:t>.</a:t>
            </a:r>
          </a:p>
          <a:p>
            <a:pPr lvl="1"/>
            <a:r>
              <a:rPr lang="tr-TR" dirty="0" err="1" smtClean="0"/>
              <a:t>reduced</a:t>
            </a:r>
            <a:r>
              <a:rPr lang="tr-TR" dirty="0" smtClean="0"/>
              <a:t> </a:t>
            </a:r>
            <a:r>
              <a:rPr lang="tr-TR" dirty="0" err="1" smtClean="0"/>
              <a:t>torque</a:t>
            </a:r>
            <a:endParaRPr lang="tr-TR" dirty="0" smtClean="0"/>
          </a:p>
          <a:p>
            <a:pPr lvl="1"/>
            <a:r>
              <a:rPr lang="tr-TR" dirty="0" err="1" smtClean="0"/>
              <a:t>unbalanced</a:t>
            </a:r>
            <a:r>
              <a:rPr lang="tr-TR" dirty="0" smtClean="0"/>
              <a:t> </a:t>
            </a:r>
            <a:r>
              <a:rPr lang="tr-TR" dirty="0" err="1" smtClean="0"/>
              <a:t>load</a:t>
            </a:r>
            <a:endParaRPr lang="tr-TR" dirty="0" smtClean="0"/>
          </a:p>
          <a:p>
            <a:pPr lvl="1"/>
            <a:r>
              <a:rPr lang="tr-TR" dirty="0" err="1" smtClean="0"/>
              <a:t>overload</a:t>
            </a:r>
            <a:endParaRPr lang="tr-TR" dirty="0" smtClean="0"/>
          </a:p>
          <a:p>
            <a:pPr lvl="1"/>
            <a:r>
              <a:rPr lang="tr-TR" dirty="0" err="1" smtClean="0"/>
              <a:t>low</a:t>
            </a:r>
            <a:r>
              <a:rPr lang="tr-TR" dirty="0" smtClean="0"/>
              <a:t> </a:t>
            </a:r>
            <a:r>
              <a:rPr lang="tr-TR" dirty="0" err="1" smtClean="0"/>
              <a:t>voltage</a:t>
            </a:r>
            <a:r>
              <a:rPr lang="tr-TR" dirty="0" smtClean="0"/>
              <a:t>, </a:t>
            </a:r>
            <a:r>
              <a:rPr lang="tr-TR" dirty="0" err="1" smtClean="0"/>
              <a:t>voltage</a:t>
            </a:r>
            <a:r>
              <a:rPr lang="tr-TR" dirty="0" smtClean="0"/>
              <a:t> </a:t>
            </a:r>
            <a:r>
              <a:rPr lang="tr-TR" dirty="0" err="1" smtClean="0"/>
              <a:t>drop</a:t>
            </a:r>
            <a:r>
              <a:rPr lang="tr-TR" dirty="0" smtClean="0"/>
              <a:t>, </a:t>
            </a:r>
            <a:r>
              <a:rPr lang="tr-TR" dirty="0" err="1" smtClean="0"/>
              <a:t>capacitor</a:t>
            </a:r>
            <a:r>
              <a:rPr lang="tr-TR" dirty="0" smtClean="0"/>
              <a:t> </a:t>
            </a:r>
            <a:r>
              <a:rPr lang="tr-TR" dirty="0" err="1" smtClean="0"/>
              <a:t>failure</a:t>
            </a:r>
            <a:endParaRPr lang="tr-TR" dirty="0" smtClean="0"/>
          </a:p>
          <a:p>
            <a:pPr lvl="1">
              <a:buNone/>
            </a:pPr>
            <a:endParaRPr lang="tr-T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How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detect</a:t>
            </a:r>
            <a:r>
              <a:rPr lang="tr-TR" dirty="0" smtClean="0"/>
              <a:t> </a:t>
            </a:r>
            <a:r>
              <a:rPr lang="tr-TR" dirty="0" err="1" smtClean="0"/>
              <a:t>Disturbance</a:t>
            </a:r>
            <a:r>
              <a:rPr lang="tr-TR" dirty="0" smtClean="0"/>
              <a:t> (</a:t>
            </a:r>
            <a:r>
              <a:rPr lang="tr-TR" dirty="0" err="1" smtClean="0"/>
              <a:t>vibration</a:t>
            </a:r>
            <a:r>
              <a:rPr lang="tr-TR" dirty="0" smtClean="0"/>
              <a:t>, </a:t>
            </a:r>
            <a:r>
              <a:rPr lang="tr-TR" dirty="0" err="1" smtClean="0"/>
              <a:t>friction</a:t>
            </a:r>
            <a:r>
              <a:rPr lang="tr-TR" dirty="0" smtClean="0"/>
              <a:t>) </a:t>
            </a:r>
            <a:r>
              <a:rPr lang="tr-TR" dirty="0" err="1" smtClean="0"/>
              <a:t>Freq</a:t>
            </a:r>
            <a:r>
              <a:rPr lang="tr-TR" dirty="0" smtClean="0"/>
              <a:t>.(w_</a:t>
            </a:r>
            <a:r>
              <a:rPr lang="tr-TR" dirty="0" err="1" smtClean="0"/>
              <a:t>cutoff</a:t>
            </a:r>
            <a:r>
              <a:rPr lang="tr-TR" dirty="0" smtClean="0"/>
              <a:t>) </a:t>
            </a:r>
            <a:r>
              <a:rPr lang="tr-TR" dirty="0" err="1" smtClean="0"/>
              <a:t>Amplitude</a:t>
            </a:r>
            <a:r>
              <a:rPr lang="tr-TR" dirty="0" smtClean="0"/>
              <a:t> (Q </a:t>
            </a:r>
            <a:r>
              <a:rPr lang="tr-TR" dirty="0" err="1" smtClean="0"/>
              <a:t>factor</a:t>
            </a:r>
            <a:r>
              <a:rPr lang="tr-TR" dirty="0" smtClean="0"/>
              <a:t>)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Duration</a:t>
            </a:r>
            <a:r>
              <a:rPr lang="tr-TR" dirty="0" smtClean="0"/>
              <a:t> (</a:t>
            </a:r>
            <a:r>
              <a:rPr lang="tr-TR" dirty="0" err="1" smtClean="0"/>
              <a:t>Bandwidth</a:t>
            </a:r>
            <a:r>
              <a:rPr lang="tr-TR" dirty="0" smtClean="0"/>
              <a:t>)?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2532037"/>
            <a:ext cx="8229600" cy="4137323"/>
          </a:xfrm>
        </p:spPr>
        <p:txBody>
          <a:bodyPr>
            <a:normAutofit/>
          </a:bodyPr>
          <a:lstStyle/>
          <a:p>
            <a:r>
              <a:rPr lang="tr-TR" dirty="0" smtClean="0"/>
              <a:t>FFT </a:t>
            </a:r>
            <a:r>
              <a:rPr lang="tr-TR" dirty="0" err="1" smtClean="0"/>
              <a:t>Based</a:t>
            </a:r>
            <a:r>
              <a:rPr lang="tr-TR" dirty="0" smtClean="0"/>
              <a:t> </a:t>
            </a:r>
            <a:r>
              <a:rPr lang="tr-TR" sz="1900" dirty="0" smtClean="0"/>
              <a:t>(S</a:t>
            </a:r>
            <a:r>
              <a:rPr lang="en-GB" sz="1900" dirty="0" err="1" smtClean="0"/>
              <a:t>hifted</a:t>
            </a:r>
            <a:r>
              <a:rPr lang="en-GB" sz="1900" dirty="0" smtClean="0"/>
              <a:t> </a:t>
            </a:r>
            <a:r>
              <a:rPr lang="tr-TR" sz="1900" dirty="0" smtClean="0"/>
              <a:t>D</a:t>
            </a:r>
            <a:r>
              <a:rPr lang="en-GB" sz="1900" dirty="0" err="1" smtClean="0"/>
              <a:t>isc</a:t>
            </a:r>
            <a:r>
              <a:rPr lang="tr-TR" sz="1900" dirty="0" smtClean="0"/>
              <a:t>.</a:t>
            </a:r>
            <a:r>
              <a:rPr lang="en-GB" sz="1900" dirty="0" smtClean="0"/>
              <a:t> </a:t>
            </a:r>
            <a:r>
              <a:rPr lang="en-GB" sz="1900" dirty="0" smtClean="0"/>
              <a:t>Fourier </a:t>
            </a:r>
            <a:r>
              <a:rPr lang="tr-TR" sz="1900" dirty="0" smtClean="0"/>
              <a:t>T</a:t>
            </a:r>
            <a:r>
              <a:rPr lang="en-GB" sz="1900" dirty="0" err="1" smtClean="0"/>
              <a:t>ranslations</a:t>
            </a:r>
            <a:r>
              <a:rPr lang="en-GB" sz="1900" dirty="0" smtClean="0"/>
              <a:t> </a:t>
            </a:r>
            <a:r>
              <a:rPr lang="en-GB" sz="1900" dirty="0" smtClean="0"/>
              <a:t>(SDFT), </a:t>
            </a:r>
            <a:r>
              <a:rPr lang="tr-TR" sz="1900" dirty="0" smtClean="0"/>
              <a:t>D</a:t>
            </a:r>
            <a:r>
              <a:rPr lang="en-GB" sz="1900" dirty="0" err="1" smtClean="0"/>
              <a:t>iscrete</a:t>
            </a:r>
            <a:r>
              <a:rPr lang="en-GB" sz="1900" dirty="0" smtClean="0"/>
              <a:t> </a:t>
            </a:r>
            <a:r>
              <a:rPr lang="tr-TR" sz="1900" dirty="0" smtClean="0"/>
              <a:t>W</a:t>
            </a:r>
            <a:r>
              <a:rPr lang="en-GB" sz="1900" dirty="0" err="1" smtClean="0"/>
              <a:t>avelet</a:t>
            </a:r>
            <a:r>
              <a:rPr lang="en-GB" sz="1900" dirty="0" smtClean="0"/>
              <a:t> </a:t>
            </a:r>
            <a:r>
              <a:rPr lang="tr-TR" sz="1900" dirty="0" smtClean="0"/>
              <a:t>T</a:t>
            </a:r>
            <a:r>
              <a:rPr lang="en-GB" sz="1900" dirty="0" err="1" smtClean="0"/>
              <a:t>ransform</a:t>
            </a:r>
            <a:r>
              <a:rPr lang="en-GB" sz="1900" dirty="0" smtClean="0"/>
              <a:t> </a:t>
            </a:r>
            <a:r>
              <a:rPr lang="en-GB" sz="1900" dirty="0" smtClean="0"/>
              <a:t>(DWT), </a:t>
            </a:r>
            <a:r>
              <a:rPr lang="tr-TR" sz="1900" dirty="0" smtClean="0"/>
              <a:t>F</a:t>
            </a:r>
            <a:r>
              <a:rPr lang="en-GB" sz="1900" dirty="0" err="1" smtClean="0"/>
              <a:t>requency</a:t>
            </a:r>
            <a:r>
              <a:rPr lang="en-GB" sz="1900" dirty="0" smtClean="0"/>
              <a:t> </a:t>
            </a:r>
            <a:r>
              <a:rPr lang="tr-TR" sz="1900" dirty="0" smtClean="0"/>
              <a:t>W</a:t>
            </a:r>
            <a:r>
              <a:rPr lang="en-GB" sz="1900" dirty="0" err="1" smtClean="0"/>
              <a:t>eighting</a:t>
            </a:r>
            <a:r>
              <a:rPr lang="en-GB" sz="1900" dirty="0" smtClean="0"/>
              <a:t> </a:t>
            </a:r>
            <a:r>
              <a:rPr lang="tr-TR" sz="1900" dirty="0" smtClean="0"/>
              <a:t>F</a:t>
            </a:r>
            <a:r>
              <a:rPr lang="en-GB" sz="1900" dirty="0" err="1" smtClean="0"/>
              <a:t>unctions</a:t>
            </a:r>
            <a:r>
              <a:rPr lang="tr-TR" sz="1900" dirty="0" smtClean="0"/>
              <a:t>) </a:t>
            </a:r>
            <a:endParaRPr lang="tr-TR" sz="1900" dirty="0" smtClean="0"/>
          </a:p>
          <a:p>
            <a:r>
              <a:rPr lang="tr-TR" dirty="0" err="1" smtClean="0"/>
              <a:t>Iterative</a:t>
            </a:r>
            <a:r>
              <a:rPr lang="tr-TR" dirty="0" smtClean="0"/>
              <a:t> </a:t>
            </a:r>
            <a:r>
              <a:rPr lang="tr-TR" dirty="0" err="1" smtClean="0"/>
              <a:t>Learning</a:t>
            </a:r>
            <a:endParaRPr lang="tr-TR" dirty="0" smtClean="0"/>
          </a:p>
          <a:p>
            <a:r>
              <a:rPr lang="tr-TR" dirty="0" err="1" smtClean="0"/>
              <a:t>State</a:t>
            </a:r>
            <a:r>
              <a:rPr lang="tr-TR" dirty="0" smtClean="0"/>
              <a:t> </a:t>
            </a:r>
            <a:r>
              <a:rPr lang="tr-TR" dirty="0" err="1" smtClean="0"/>
              <a:t>variable</a:t>
            </a:r>
            <a:r>
              <a:rPr lang="tr-TR" dirty="0" smtClean="0"/>
              <a:t> </a:t>
            </a:r>
            <a:r>
              <a:rPr lang="tr-TR" dirty="0" err="1" smtClean="0"/>
              <a:t>measurement</a:t>
            </a:r>
            <a:r>
              <a:rPr lang="tr-TR" dirty="0" smtClean="0"/>
              <a:t> &amp; </a:t>
            </a:r>
            <a:r>
              <a:rPr lang="tr-TR" dirty="0" err="1" smtClean="0"/>
              <a:t>estimation</a:t>
            </a:r>
            <a:endParaRPr lang="tr-TR" dirty="0" smtClean="0"/>
          </a:p>
          <a:p>
            <a:r>
              <a:rPr lang="tr-TR" dirty="0" err="1" smtClean="0"/>
              <a:t>Observers</a:t>
            </a:r>
            <a:r>
              <a:rPr lang="tr-TR" dirty="0" smtClean="0"/>
              <a:t> &amp; </a:t>
            </a:r>
            <a:r>
              <a:rPr lang="tr-TR" dirty="0" err="1" smtClean="0"/>
              <a:t>estimation</a:t>
            </a:r>
            <a:endParaRPr lang="tr-TR" dirty="0" smtClean="0"/>
          </a:p>
          <a:p>
            <a:r>
              <a:rPr lang="tr-TR" dirty="0" err="1" smtClean="0"/>
              <a:t>Adaptive</a:t>
            </a:r>
            <a:r>
              <a:rPr lang="tr-TR" dirty="0" smtClean="0"/>
              <a:t>, </a:t>
            </a:r>
            <a:r>
              <a:rPr lang="tr-TR" dirty="0" err="1" smtClean="0"/>
              <a:t>Predictive</a:t>
            </a:r>
            <a:r>
              <a:rPr lang="tr-TR" dirty="0" smtClean="0"/>
              <a:t> </a:t>
            </a:r>
          </a:p>
          <a:p>
            <a:pPr>
              <a:buNone/>
            </a:pPr>
            <a:r>
              <a:rPr lang="tr-TR" dirty="0" smtClean="0"/>
              <a:t>	(KALMAN, MRAS, NOTCH)</a:t>
            </a:r>
            <a:endParaRPr lang="tr-T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MODELLING</a:t>
            </a:r>
            <a:endParaRPr lang="tr-T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82" y="1500123"/>
            <a:ext cx="9068722" cy="488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 smtClean="0"/>
              <a:t>An </a:t>
            </a:r>
            <a:r>
              <a:rPr lang="tr-TR" sz="3200" b="1" dirty="0" err="1" smtClean="0"/>
              <a:t>excitation</a:t>
            </a:r>
            <a:r>
              <a:rPr lang="tr-TR" sz="3200" b="1" dirty="0" smtClean="0"/>
              <a:t> </a:t>
            </a:r>
            <a:r>
              <a:rPr lang="tr-TR" sz="3200" b="1" dirty="0" err="1" smtClean="0"/>
              <a:t>based</a:t>
            </a:r>
            <a:r>
              <a:rPr lang="tr-TR" sz="3200" b="1" dirty="0" smtClean="0"/>
              <a:t> OFF-LINE </a:t>
            </a:r>
            <a:r>
              <a:rPr lang="tr-TR" sz="3200" b="1" dirty="0" err="1" smtClean="0"/>
              <a:t>Autotuning</a:t>
            </a:r>
            <a:r>
              <a:rPr lang="tr-TR" sz="3200" b="1" dirty="0" smtClean="0"/>
              <a:t> (</a:t>
            </a:r>
            <a:r>
              <a:rPr lang="tr-TR" sz="3200" b="1" dirty="0" err="1" smtClean="0"/>
              <a:t>may</a:t>
            </a:r>
            <a:r>
              <a:rPr lang="tr-TR" sz="3200" b="1" dirty="0" smtClean="0"/>
              <a:t> be </a:t>
            </a:r>
            <a:r>
              <a:rPr lang="tr-TR" sz="3200" b="1" dirty="0" err="1" smtClean="0"/>
              <a:t>summer</a:t>
            </a:r>
            <a:r>
              <a:rPr lang="tr-TR" sz="3200" b="1" dirty="0" smtClean="0"/>
              <a:t> </a:t>
            </a:r>
            <a:r>
              <a:rPr lang="tr-TR" sz="3200" b="1" dirty="0" err="1" smtClean="0"/>
              <a:t>practice</a:t>
            </a:r>
            <a:r>
              <a:rPr lang="tr-TR" sz="3200" b="1" dirty="0" smtClean="0"/>
              <a:t>)</a:t>
            </a:r>
            <a:endParaRPr lang="tr-TR" sz="3200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1656184"/>
          </a:xfrm>
        </p:spPr>
        <p:txBody>
          <a:bodyPr>
            <a:normAutofit/>
          </a:bodyPr>
          <a:lstStyle/>
          <a:p>
            <a:r>
              <a:rPr lang="de-DE" sz="2800" dirty="0" smtClean="0"/>
              <a:t>Yang S</a:t>
            </a:r>
            <a:r>
              <a:rPr lang="tr-TR" sz="2800" dirty="0" smtClean="0"/>
              <a:t>.</a:t>
            </a:r>
            <a:r>
              <a:rPr lang="de-DE" sz="2800" dirty="0" smtClean="0"/>
              <a:t>M</a:t>
            </a:r>
            <a:r>
              <a:rPr lang="tr-TR" sz="2800" dirty="0" smtClean="0"/>
              <a:t>., </a:t>
            </a:r>
            <a:r>
              <a:rPr lang="de-DE" sz="2800" dirty="0" smtClean="0"/>
              <a:t>Lin K</a:t>
            </a:r>
            <a:r>
              <a:rPr lang="tr-TR" sz="2800" dirty="0" smtClean="0"/>
              <a:t>.W., </a:t>
            </a:r>
            <a:r>
              <a:rPr lang="en-US" sz="2800" dirty="0" smtClean="0"/>
              <a:t>Automatic Control Loop Tuning for Permanent-Magnet AC Servo Motor Drives</a:t>
            </a:r>
            <a:r>
              <a:rPr lang="tr-TR" sz="2800" dirty="0" smtClean="0"/>
              <a:t>, IEEE </a:t>
            </a:r>
            <a:r>
              <a:rPr lang="tr-TR" sz="2800" dirty="0" err="1" smtClean="0"/>
              <a:t>Transactions</a:t>
            </a:r>
            <a:r>
              <a:rPr lang="tr-TR" sz="2800" dirty="0" smtClean="0"/>
              <a:t> on </a:t>
            </a:r>
            <a:r>
              <a:rPr lang="tr-TR" sz="2800" dirty="0" err="1" smtClean="0"/>
              <a:t>Industrial</a:t>
            </a:r>
            <a:r>
              <a:rPr lang="tr-TR" sz="2800" dirty="0" smtClean="0"/>
              <a:t> </a:t>
            </a:r>
            <a:r>
              <a:rPr lang="tr-TR" sz="2800" dirty="0" err="1" smtClean="0"/>
              <a:t>Electronics</a:t>
            </a:r>
            <a:r>
              <a:rPr lang="tr-TR" sz="2800" dirty="0" smtClean="0"/>
              <a:t>, 2016</a:t>
            </a:r>
            <a:endParaRPr lang="tr-TR" sz="2800" dirty="0"/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539552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</a:t>
            </a:r>
            <a:r>
              <a:rPr kumimoji="0" lang="tr-TR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resonance</a:t>
            </a:r>
            <a:r>
              <a:rPr kumimoji="0" lang="tr-T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tr-TR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freq</a:t>
            </a:r>
            <a:r>
              <a:rPr kumimoji="0" lang="tr-T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</a:t>
            </a:r>
            <a:r>
              <a:rPr kumimoji="0" lang="tr-TR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Detection</a:t>
            </a:r>
            <a:r>
              <a:rPr kumimoji="0" lang="tr-T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tr-TR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</a:t>
            </a:r>
            <a:r>
              <a:rPr kumimoji="0" lang="tr-T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tr-TR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Autotuning</a:t>
            </a:r>
            <a:r>
              <a:rPr kumimoji="0" lang="tr-T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</a:t>
            </a:r>
            <a:r>
              <a:rPr kumimoji="0" lang="tr-TR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may</a:t>
            </a:r>
            <a:r>
              <a:rPr kumimoji="0" lang="tr-T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be </a:t>
            </a:r>
            <a:r>
              <a:rPr kumimoji="0" lang="tr-TR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summer</a:t>
            </a:r>
            <a:r>
              <a:rPr kumimoji="0" lang="tr-T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tr-TR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practice</a:t>
            </a:r>
            <a:r>
              <a:rPr kumimoji="0" lang="tr-T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tr-TR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2 İçerik Yer Tutucusu"/>
          <p:cNvSpPr txBox="1">
            <a:spLocks/>
          </p:cNvSpPr>
          <p:nvPr/>
        </p:nvSpPr>
        <p:spPr>
          <a:xfrm>
            <a:off x="619944" y="5013176"/>
            <a:ext cx="822960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800" dirty="0" smtClean="0"/>
              <a:t>Yang S</a:t>
            </a:r>
            <a:r>
              <a:rPr lang="tr-TR" sz="2800" dirty="0" smtClean="0"/>
              <a:t>.</a:t>
            </a:r>
            <a:r>
              <a:rPr lang="de-DE" sz="2800" dirty="0" smtClean="0"/>
              <a:t>M</a:t>
            </a:r>
            <a:r>
              <a:rPr lang="tr-TR" sz="2800" dirty="0" smtClean="0"/>
              <a:t>., </a:t>
            </a:r>
            <a:r>
              <a:rPr lang="tr-TR" sz="2800" dirty="0" err="1" smtClean="0"/>
              <a:t>Wang</a:t>
            </a:r>
            <a:r>
              <a:rPr lang="tr-TR" sz="2800" dirty="0" smtClean="0"/>
              <a:t> S., </a:t>
            </a:r>
            <a:r>
              <a:rPr lang="en-US" sz="2800" dirty="0" smtClean="0"/>
              <a:t>The detection of Resonance frequency in motion control systems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IEEE </a:t>
            </a:r>
            <a:r>
              <a:rPr kumimoji="0" lang="tr-T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Transactions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</a:t>
            </a:r>
            <a:r>
              <a:rPr kumimoji="0" lang="tr-T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Industry</a:t>
            </a:r>
            <a:r>
              <a:rPr kumimoji="0" lang="tr-T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Applications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2014</a:t>
            </a:r>
            <a:endParaRPr kumimoji="0" lang="tr-T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74242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tr-TR" b="1" dirty="0" smtClean="0"/>
              <a:t>A FFT </a:t>
            </a:r>
            <a:r>
              <a:rPr lang="tr-TR" b="1" dirty="0" err="1" smtClean="0"/>
              <a:t>based</a:t>
            </a:r>
            <a:r>
              <a:rPr lang="tr-TR" b="1" dirty="0" smtClean="0"/>
              <a:t> </a:t>
            </a:r>
            <a:r>
              <a:rPr lang="tr-TR" b="1" dirty="0" err="1" smtClean="0"/>
              <a:t>resonance</a:t>
            </a:r>
            <a:r>
              <a:rPr lang="tr-TR" b="1" dirty="0" smtClean="0"/>
              <a:t> </a:t>
            </a:r>
            <a:r>
              <a:rPr lang="tr-TR" b="1" dirty="0" err="1" smtClean="0"/>
              <a:t>freq</a:t>
            </a:r>
            <a:r>
              <a:rPr lang="tr-TR" b="1" dirty="0" smtClean="0"/>
              <a:t>. </a:t>
            </a:r>
            <a:r>
              <a:rPr lang="tr-TR" b="1" dirty="0" err="1" smtClean="0"/>
              <a:t>Detection</a:t>
            </a:r>
            <a:r>
              <a:rPr lang="tr-TR" b="1" dirty="0" smtClean="0"/>
              <a:t> </a:t>
            </a:r>
            <a:r>
              <a:rPr lang="tr-TR" b="1" dirty="0" err="1" smtClean="0"/>
              <a:t>for</a:t>
            </a:r>
            <a:r>
              <a:rPr lang="tr-TR" b="1" dirty="0" smtClean="0"/>
              <a:t> </a:t>
            </a:r>
            <a:r>
              <a:rPr lang="tr-TR" b="1" dirty="0" err="1" smtClean="0"/>
              <a:t>Autotuning</a:t>
            </a:r>
            <a:r>
              <a:rPr lang="tr-TR" b="1" dirty="0" smtClean="0"/>
              <a:t> (</a:t>
            </a:r>
            <a:r>
              <a:rPr lang="tr-TR" b="1" dirty="0" err="1" smtClean="0"/>
              <a:t>may</a:t>
            </a:r>
            <a:r>
              <a:rPr lang="tr-TR" b="1" dirty="0" smtClean="0"/>
              <a:t> be </a:t>
            </a:r>
            <a:r>
              <a:rPr lang="tr-TR" b="1" dirty="0" err="1" smtClean="0"/>
              <a:t>summer</a:t>
            </a:r>
            <a:r>
              <a:rPr lang="tr-TR" b="1" dirty="0" smtClean="0"/>
              <a:t> </a:t>
            </a:r>
            <a:r>
              <a:rPr lang="tr-TR" b="1" dirty="0" err="1" smtClean="0"/>
              <a:t>practice</a:t>
            </a:r>
            <a:r>
              <a:rPr lang="tr-TR" b="1" dirty="0" smtClean="0"/>
              <a:t>)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>
            <a:normAutofit fontScale="92500" lnSpcReduction="10000"/>
          </a:bodyPr>
          <a:lstStyle/>
          <a:p>
            <a:r>
              <a:rPr lang="tr-TR" sz="2400" dirty="0" err="1" smtClean="0"/>
              <a:t>Chen</a:t>
            </a:r>
            <a:r>
              <a:rPr lang="tr-TR" sz="2400" dirty="0" smtClean="0"/>
              <a:t> </a:t>
            </a:r>
            <a:r>
              <a:rPr lang="tr-TR" sz="2400" dirty="0" err="1" smtClean="0"/>
              <a:t>Yangyang</a:t>
            </a:r>
            <a:r>
              <a:rPr lang="tr-TR" sz="2400" dirty="0" smtClean="0"/>
              <a:t>, </a:t>
            </a:r>
            <a:r>
              <a:rPr lang="tr-TR" sz="2400" dirty="0" err="1" smtClean="0"/>
              <a:t>Yang</a:t>
            </a:r>
            <a:r>
              <a:rPr lang="tr-TR" sz="2400" dirty="0" smtClean="0"/>
              <a:t> M., </a:t>
            </a:r>
            <a:r>
              <a:rPr lang="tr-TR" sz="2400" dirty="0" err="1" smtClean="0"/>
              <a:t>Long</a:t>
            </a:r>
            <a:r>
              <a:rPr lang="tr-TR" sz="2400" dirty="0" smtClean="0"/>
              <a:t> J., Hu K., </a:t>
            </a:r>
            <a:r>
              <a:rPr lang="tr-TR" sz="2400" dirty="0" err="1" smtClean="0"/>
              <a:t>Xu</a:t>
            </a:r>
            <a:r>
              <a:rPr lang="tr-TR" sz="2400" dirty="0" smtClean="0"/>
              <a:t> D., </a:t>
            </a:r>
            <a:r>
              <a:rPr lang="tr-TR" sz="2400" dirty="0" err="1" smtClean="0"/>
              <a:t>Blaabjerg</a:t>
            </a:r>
            <a:r>
              <a:rPr lang="tr-TR" sz="2400" dirty="0" smtClean="0"/>
              <a:t> F., </a:t>
            </a:r>
            <a:r>
              <a:rPr lang="en-US" sz="2400" dirty="0" smtClean="0"/>
              <a:t>Analysis of Oscillation Frequency Deviation in Elastic Coupling Digital Drive System and Robust Notch Filter Strategy</a:t>
            </a:r>
            <a:r>
              <a:rPr lang="tr-TR" sz="2400" dirty="0" smtClean="0"/>
              <a:t>, IEEE </a:t>
            </a:r>
            <a:r>
              <a:rPr lang="tr-TR" sz="2400" dirty="0" err="1" smtClean="0"/>
              <a:t>Transactions</a:t>
            </a:r>
            <a:r>
              <a:rPr lang="tr-TR" sz="2400" dirty="0" smtClean="0"/>
              <a:t> on </a:t>
            </a:r>
            <a:r>
              <a:rPr lang="tr-TR" sz="2400" dirty="0" err="1" smtClean="0"/>
              <a:t>Industrial</a:t>
            </a:r>
            <a:r>
              <a:rPr lang="tr-TR" sz="2400" dirty="0" smtClean="0"/>
              <a:t> </a:t>
            </a:r>
            <a:r>
              <a:rPr lang="tr-TR" sz="2400" dirty="0" err="1" smtClean="0"/>
              <a:t>Electronics</a:t>
            </a:r>
            <a:r>
              <a:rPr lang="tr-TR" sz="2400" dirty="0" smtClean="0"/>
              <a:t>, 2019.</a:t>
            </a:r>
          </a:p>
          <a:p>
            <a:r>
              <a:rPr lang="tr-TR" dirty="0" smtClean="0"/>
              <a:t>FFT </a:t>
            </a:r>
            <a:r>
              <a:rPr lang="tr-TR" dirty="0" err="1" smtClean="0"/>
              <a:t>Based</a:t>
            </a:r>
            <a:r>
              <a:rPr lang="tr-TR" dirty="0" smtClean="0"/>
              <a:t> </a:t>
            </a:r>
            <a:r>
              <a:rPr lang="tr-TR" dirty="0" err="1" smtClean="0"/>
              <a:t>solutions</a:t>
            </a:r>
            <a:endParaRPr lang="tr-TR" dirty="0" smtClean="0"/>
          </a:p>
          <a:p>
            <a:pPr lvl="1"/>
            <a:r>
              <a:rPr lang="tr-TR" dirty="0" smtClean="0"/>
              <a:t>Online </a:t>
            </a:r>
            <a:r>
              <a:rPr lang="tr-TR" dirty="0" err="1" smtClean="0"/>
              <a:t>Adaptive</a:t>
            </a:r>
            <a:r>
              <a:rPr lang="tr-TR" dirty="0" smtClean="0"/>
              <a:t> </a:t>
            </a:r>
            <a:r>
              <a:rPr lang="tr-TR" dirty="0" err="1" smtClean="0"/>
              <a:t>Notch</a:t>
            </a:r>
            <a:r>
              <a:rPr lang="tr-TR" dirty="0" smtClean="0"/>
              <a:t> </a:t>
            </a:r>
            <a:r>
              <a:rPr lang="tr-TR" dirty="0" err="1" smtClean="0"/>
              <a:t>Filter</a:t>
            </a:r>
            <a:r>
              <a:rPr lang="tr-TR" dirty="0" smtClean="0"/>
              <a:t> (OANF)</a:t>
            </a:r>
          </a:p>
          <a:p>
            <a:pPr lvl="1"/>
            <a:r>
              <a:rPr lang="tr-TR" dirty="0" err="1" smtClean="0"/>
              <a:t>Robust</a:t>
            </a:r>
            <a:r>
              <a:rPr lang="tr-TR" dirty="0" smtClean="0"/>
              <a:t> Online </a:t>
            </a:r>
            <a:r>
              <a:rPr lang="tr-TR" dirty="0" err="1" smtClean="0"/>
              <a:t>Adaptive</a:t>
            </a:r>
            <a:r>
              <a:rPr lang="tr-TR" dirty="0" smtClean="0"/>
              <a:t> </a:t>
            </a:r>
            <a:r>
              <a:rPr lang="tr-TR" dirty="0" err="1" smtClean="0"/>
              <a:t>Notch</a:t>
            </a:r>
            <a:r>
              <a:rPr lang="tr-TR" dirty="0" smtClean="0"/>
              <a:t> </a:t>
            </a:r>
            <a:r>
              <a:rPr lang="tr-TR" dirty="0" err="1" smtClean="0"/>
              <a:t>Filter</a:t>
            </a:r>
            <a:r>
              <a:rPr lang="tr-TR" dirty="0" smtClean="0"/>
              <a:t> (ROANF)</a:t>
            </a:r>
          </a:p>
          <a:p>
            <a:pPr lvl="1">
              <a:buNone/>
            </a:pPr>
            <a:r>
              <a:rPr lang="tr-TR" dirty="0" smtClean="0"/>
              <a:t>DSP CORTEX A9 </a:t>
            </a:r>
            <a:r>
              <a:rPr lang="tr-TR" dirty="0" smtClean="0">
                <a:sym typeface="Wingdings" pitchFamily="2" charset="2"/>
              </a:rPr>
              <a:t> </a:t>
            </a:r>
            <a:r>
              <a:rPr lang="tr-TR" dirty="0" err="1" smtClean="0">
                <a:sym typeface="Wingdings" pitchFamily="2" charset="2"/>
              </a:rPr>
              <a:t>Speed</a:t>
            </a:r>
            <a:r>
              <a:rPr lang="tr-TR" dirty="0" smtClean="0">
                <a:sym typeface="Wingdings" pitchFamily="2" charset="2"/>
              </a:rPr>
              <a:t> </a:t>
            </a:r>
            <a:r>
              <a:rPr lang="tr-TR" dirty="0" err="1" smtClean="0">
                <a:sym typeface="Wingdings" pitchFamily="2" charset="2"/>
              </a:rPr>
              <a:t>loop</a:t>
            </a:r>
            <a:r>
              <a:rPr lang="tr-TR" dirty="0" smtClean="0">
                <a:sym typeface="Wingdings" pitchFamily="2" charset="2"/>
              </a:rPr>
              <a:t> </a:t>
            </a:r>
            <a:r>
              <a:rPr lang="tr-TR" dirty="0" err="1" smtClean="0">
                <a:sym typeface="Wingdings" pitchFamily="2" charset="2"/>
              </a:rPr>
              <a:t>and</a:t>
            </a:r>
            <a:r>
              <a:rPr lang="tr-TR" dirty="0" smtClean="0">
                <a:sym typeface="Wingdings" pitchFamily="2" charset="2"/>
              </a:rPr>
              <a:t> ROANF</a:t>
            </a:r>
          </a:p>
          <a:p>
            <a:pPr lvl="1">
              <a:buNone/>
            </a:pPr>
            <a:r>
              <a:rPr lang="tr-TR" dirty="0" smtClean="0">
                <a:sym typeface="Wingdings" pitchFamily="2" charset="2"/>
              </a:rPr>
              <a:t>FPGA  </a:t>
            </a:r>
            <a:r>
              <a:rPr lang="tr-TR" dirty="0" err="1" smtClean="0">
                <a:sym typeface="Wingdings" pitchFamily="2" charset="2"/>
              </a:rPr>
              <a:t>Current</a:t>
            </a:r>
            <a:r>
              <a:rPr lang="tr-TR" dirty="0" smtClean="0">
                <a:sym typeface="Wingdings" pitchFamily="2" charset="2"/>
              </a:rPr>
              <a:t> </a:t>
            </a:r>
            <a:r>
              <a:rPr lang="tr-TR" dirty="0" err="1" smtClean="0">
                <a:sym typeface="Wingdings" pitchFamily="2" charset="2"/>
              </a:rPr>
              <a:t>Loop</a:t>
            </a:r>
            <a:r>
              <a:rPr lang="tr-TR" dirty="0" smtClean="0">
                <a:sym typeface="Wingdings" pitchFamily="2" charset="2"/>
              </a:rPr>
              <a:t> </a:t>
            </a:r>
            <a:r>
              <a:rPr lang="tr-TR" dirty="0" err="1" smtClean="0">
                <a:sym typeface="Wingdings" pitchFamily="2" charset="2"/>
              </a:rPr>
              <a:t>and</a:t>
            </a:r>
            <a:r>
              <a:rPr lang="tr-TR" dirty="0" smtClean="0">
                <a:sym typeface="Wingdings" pitchFamily="2" charset="2"/>
              </a:rPr>
              <a:t> FFT </a:t>
            </a:r>
            <a:r>
              <a:rPr lang="tr-TR" dirty="0" err="1" smtClean="0">
                <a:sym typeface="Wingdings" pitchFamily="2" charset="2"/>
              </a:rPr>
              <a:t>analysis</a:t>
            </a:r>
            <a:r>
              <a:rPr lang="tr-TR" dirty="0" smtClean="0"/>
              <a:t> </a:t>
            </a:r>
            <a:endParaRPr lang="tr-T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401</Words>
  <Application>Microsoft Office PowerPoint</Application>
  <PresentationFormat>Ekran Gösterisi (4:3)</PresentationFormat>
  <Paragraphs>70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Ofis Teması</vt:lpstr>
      <vt:lpstr>2244 Arçelik-ODTU  Industrial Servo Drive – Autotuning </vt:lpstr>
      <vt:lpstr>Previously on meetings</vt:lpstr>
      <vt:lpstr>Previously on meetings</vt:lpstr>
      <vt:lpstr>Project Map</vt:lpstr>
      <vt:lpstr>Mechanical Problems in literature</vt:lpstr>
      <vt:lpstr>How to detect Disturbance (vibration, friction) Freq.(w_cutoff) Amplitude (Q factor) and Duration (Bandwidth)?</vt:lpstr>
      <vt:lpstr>MODELLING</vt:lpstr>
      <vt:lpstr>An excitation based OFF-LINE Autotuning (may be summer practice)</vt:lpstr>
      <vt:lpstr>A FFT based resonance freq. Detection for Autotuning (may be summer practice)</vt:lpstr>
      <vt:lpstr>Next issues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2244 Arçelik-ODTU  Industrial Servo Drive – Autotuning </dc:title>
  <dc:creator>User</dc:creator>
  <cp:lastModifiedBy>User</cp:lastModifiedBy>
  <cp:revision>26</cp:revision>
  <dcterms:created xsi:type="dcterms:W3CDTF">2020-03-19T17:28:40Z</dcterms:created>
  <dcterms:modified xsi:type="dcterms:W3CDTF">2020-03-19T21:39:53Z</dcterms:modified>
</cp:coreProperties>
</file>