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04"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en-US"/>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3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en-US"/>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en-US"/>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85A6E15-5B6E-4D68-96EC-E40BDB73A8C9}" type="datetimeFigureOut">
              <a:rPr lang="en-US" smtClean="0"/>
              <a:pPr/>
              <a:t>8/31/2020</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B0AFF360-25DD-4A38-896F-88C7473D90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A6E15-5B6E-4D68-96EC-E40BDB73A8C9}" type="datetimeFigureOut">
              <a:rPr lang="en-US" smtClean="0"/>
              <a:pPr/>
              <a:t>8/31/2020</a:t>
            </a:fld>
            <a:endParaRPr 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FF360-25DD-4A38-896F-88C7473D90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err="1" smtClean="0"/>
              <a:t>Auto</a:t>
            </a:r>
            <a:r>
              <a:rPr lang="tr-TR" dirty="0" smtClean="0"/>
              <a:t> </a:t>
            </a:r>
            <a:r>
              <a:rPr lang="tr-TR" dirty="0" err="1" smtClean="0"/>
              <a:t>tuning</a:t>
            </a:r>
            <a:r>
              <a:rPr lang="tr-TR" dirty="0" smtClean="0"/>
              <a:t> </a:t>
            </a:r>
            <a:r>
              <a:rPr lang="tr-TR" dirty="0" err="1" smtClean="0"/>
              <a:t>Industrial</a:t>
            </a:r>
            <a:r>
              <a:rPr lang="tr-TR" dirty="0" smtClean="0"/>
              <a:t> </a:t>
            </a:r>
            <a:r>
              <a:rPr lang="tr-TR" dirty="0" err="1" smtClean="0"/>
              <a:t>Servo</a:t>
            </a:r>
            <a:r>
              <a:rPr lang="tr-TR" dirty="0" smtClean="0"/>
              <a:t> </a:t>
            </a:r>
            <a:r>
              <a:rPr lang="tr-TR" dirty="0" err="1" smtClean="0"/>
              <a:t>Systems</a:t>
            </a:r>
            <a:r>
              <a:rPr lang="tr-TR" dirty="0" smtClean="0"/>
              <a:t> – METU </a:t>
            </a:r>
            <a:r>
              <a:rPr lang="tr-TR" dirty="0" err="1" smtClean="0"/>
              <a:t>lab</a:t>
            </a:r>
            <a:r>
              <a:rPr lang="tr-TR" dirty="0" smtClean="0"/>
              <a:t> </a:t>
            </a:r>
            <a:r>
              <a:rPr lang="tr-TR" dirty="0" err="1" smtClean="0"/>
              <a:t>setup</a:t>
            </a:r>
            <a:r>
              <a:rPr lang="tr-TR" dirty="0" smtClean="0"/>
              <a:t> </a:t>
            </a:r>
            <a:endParaRPr lang="en-US" dirty="0"/>
          </a:p>
        </p:txBody>
      </p:sp>
      <p:sp>
        <p:nvSpPr>
          <p:cNvPr id="3" name="2 Alt Başlık"/>
          <p:cNvSpPr>
            <a:spLocks noGrp="1"/>
          </p:cNvSpPr>
          <p:nvPr>
            <p:ph type="subTitle" idx="1"/>
          </p:nvPr>
        </p:nvSpPr>
        <p:spPr/>
        <p:txBody>
          <a:bodyPr/>
          <a:lstStyle/>
          <a:p>
            <a:r>
              <a:rPr lang="tr-TR" dirty="0" smtClean="0"/>
              <a:t>2244-</a:t>
            </a:r>
            <a:r>
              <a:rPr lang="tr-TR" dirty="0" err="1" smtClean="0"/>
              <a:t>Arçelik</a:t>
            </a:r>
            <a:r>
              <a:rPr lang="tr-TR" dirty="0" smtClean="0"/>
              <a:t>-METU </a:t>
            </a:r>
            <a:r>
              <a:rPr lang="tr-TR" dirty="0" err="1" smtClean="0"/>
              <a:t>cooperation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 </a:t>
            </a:r>
            <a:r>
              <a:rPr lang="tr-TR" dirty="0" err="1" smtClean="0"/>
              <a:t>Zone</a:t>
            </a:r>
            <a:r>
              <a:rPr lang="tr-TR" dirty="0" smtClean="0"/>
              <a:t>-</a:t>
            </a:r>
            <a:r>
              <a:rPr lang="tr-TR" dirty="0" err="1" smtClean="0"/>
              <a:t>Based</a:t>
            </a:r>
            <a:r>
              <a:rPr lang="tr-TR" dirty="0" smtClean="0"/>
              <a:t> </a:t>
            </a:r>
            <a:r>
              <a:rPr lang="tr-TR" dirty="0" err="1" smtClean="0"/>
              <a:t>Tuning</a:t>
            </a:r>
            <a:r>
              <a:rPr lang="tr-TR" dirty="0" smtClean="0"/>
              <a:t> (1)</a:t>
            </a:r>
            <a:endParaRPr lang="en-US" dirty="0"/>
          </a:p>
        </p:txBody>
      </p:sp>
      <p:sp>
        <p:nvSpPr>
          <p:cNvPr id="3" name="2 İçerik Yer Tutucusu"/>
          <p:cNvSpPr>
            <a:spLocks noGrp="1"/>
          </p:cNvSpPr>
          <p:nvPr>
            <p:ph idx="1"/>
          </p:nvPr>
        </p:nvSpPr>
        <p:spPr/>
        <p:txBody>
          <a:bodyPr/>
          <a:lstStyle/>
          <a:p>
            <a:r>
              <a:rPr lang="en-US" dirty="0" smtClean="0"/>
              <a:t>“Zone-based” refers to the frequency zones of the P, I, and D terms</a:t>
            </a:r>
            <a:r>
              <a:rPr lang="tr-TR" dirty="0" smtClean="0"/>
              <a:t>.</a:t>
            </a:r>
          </a:p>
          <a:p>
            <a:r>
              <a:rPr lang="en-US" dirty="0" smtClean="0"/>
              <a:t>In this method we will plot velocity versus time and the desired profile will be a step function of the velocity (not the position).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 </a:t>
            </a:r>
            <a:r>
              <a:rPr lang="tr-TR" dirty="0" err="1" smtClean="0"/>
              <a:t>Zone</a:t>
            </a:r>
            <a:r>
              <a:rPr lang="tr-TR" dirty="0" smtClean="0"/>
              <a:t>-</a:t>
            </a:r>
            <a:r>
              <a:rPr lang="tr-TR" dirty="0" err="1" smtClean="0"/>
              <a:t>Based</a:t>
            </a:r>
            <a:r>
              <a:rPr lang="tr-TR" dirty="0" smtClean="0"/>
              <a:t> </a:t>
            </a:r>
            <a:r>
              <a:rPr lang="tr-TR" dirty="0" err="1" smtClean="0"/>
              <a:t>Tuning</a:t>
            </a:r>
            <a:r>
              <a:rPr lang="tr-TR" dirty="0" smtClean="0"/>
              <a:t> (2)</a:t>
            </a:r>
            <a:endParaRPr lang="en-US" dirty="0"/>
          </a:p>
        </p:txBody>
      </p:sp>
      <p:sp>
        <p:nvSpPr>
          <p:cNvPr id="3" name="2 İçerik Yer Tutucusu"/>
          <p:cNvSpPr>
            <a:spLocks noGrp="1"/>
          </p:cNvSpPr>
          <p:nvPr>
            <p:ph idx="1"/>
          </p:nvPr>
        </p:nvSpPr>
        <p:spPr>
          <a:xfrm>
            <a:off x="457200" y="1340769"/>
            <a:ext cx="8219256" cy="3024336"/>
          </a:xfrm>
        </p:spPr>
        <p:txBody>
          <a:bodyPr>
            <a:normAutofit fontScale="70000" lnSpcReduction="20000"/>
          </a:bodyPr>
          <a:lstStyle/>
          <a:p>
            <a:pPr>
              <a:buNone/>
            </a:pPr>
            <a:r>
              <a:rPr lang="tr-TR" dirty="0" err="1" smtClean="0"/>
              <a:t>Zone</a:t>
            </a:r>
            <a:r>
              <a:rPr lang="tr-TR" dirty="0" smtClean="0"/>
              <a:t>-</a:t>
            </a:r>
            <a:r>
              <a:rPr lang="tr-TR" dirty="0" err="1" smtClean="0"/>
              <a:t>based</a:t>
            </a:r>
            <a:r>
              <a:rPr lang="tr-TR" dirty="0" smtClean="0"/>
              <a:t> </a:t>
            </a:r>
            <a:r>
              <a:rPr lang="tr-TR" dirty="0" err="1" smtClean="0"/>
              <a:t>Tuning</a:t>
            </a:r>
            <a:r>
              <a:rPr lang="tr-TR" dirty="0" smtClean="0"/>
              <a:t>:</a:t>
            </a:r>
          </a:p>
          <a:p>
            <a:pPr marL="514350" indent="-514350"/>
            <a:r>
              <a:rPr lang="en-US" dirty="0" smtClean="0"/>
              <a:t>Set the profile so that it accelerates instantaneously between a velocity of zero and a fixed velocity, and back to zero.</a:t>
            </a:r>
            <a:endParaRPr lang="tr-TR" dirty="0" smtClean="0"/>
          </a:p>
          <a:p>
            <a:pPr marL="514350" indent="-514350"/>
            <a:r>
              <a:rPr lang="en-US" dirty="0" smtClean="0"/>
              <a:t>Leaving the P and I terms at zero, increase D until the actual velocity profile closely matches the desired velocity profile.</a:t>
            </a:r>
            <a:endParaRPr lang="tr-TR" dirty="0" smtClean="0"/>
          </a:p>
          <a:p>
            <a:pPr marL="514350" indent="-514350"/>
            <a:r>
              <a:rPr lang="en-US" dirty="0" smtClean="0"/>
              <a:t>Do not worry about whether the destination positions match, you are only examining differences in velocity (velocity error) at this stage.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907704" y="4293096"/>
            <a:ext cx="5248275" cy="2200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2. </a:t>
            </a:r>
            <a:r>
              <a:rPr lang="tr-TR" dirty="0" err="1" smtClean="0"/>
              <a:t>Zone</a:t>
            </a:r>
            <a:r>
              <a:rPr lang="tr-TR" dirty="0" smtClean="0"/>
              <a:t>-</a:t>
            </a:r>
            <a:r>
              <a:rPr lang="tr-TR" dirty="0" err="1" smtClean="0"/>
              <a:t>Based</a:t>
            </a:r>
            <a:r>
              <a:rPr lang="tr-TR" dirty="0" smtClean="0"/>
              <a:t> </a:t>
            </a:r>
            <a:r>
              <a:rPr lang="tr-TR" dirty="0" err="1" smtClean="0"/>
              <a:t>Tuning</a:t>
            </a:r>
            <a:r>
              <a:rPr lang="tr-TR" dirty="0" smtClean="0"/>
              <a:t> (3)</a:t>
            </a:r>
            <a:endParaRPr lang="en-US" dirty="0"/>
          </a:p>
        </p:txBody>
      </p:sp>
      <p:sp>
        <p:nvSpPr>
          <p:cNvPr id="3" name="2 İçerik Yer Tutucusu"/>
          <p:cNvSpPr>
            <a:spLocks noGrp="1"/>
          </p:cNvSpPr>
          <p:nvPr>
            <p:ph idx="1"/>
          </p:nvPr>
        </p:nvSpPr>
        <p:spPr>
          <a:xfrm>
            <a:off x="457200" y="1600200"/>
            <a:ext cx="5194920" cy="4525963"/>
          </a:xfrm>
        </p:spPr>
        <p:txBody>
          <a:bodyPr>
            <a:normAutofit fontScale="77500" lnSpcReduction="20000"/>
          </a:bodyPr>
          <a:lstStyle/>
          <a:p>
            <a:r>
              <a:rPr lang="en-US" dirty="0" smtClean="0"/>
              <a:t>Now set up your profiler so that you are using moves with accelerations and velocities typical for your application, and change the capture facility so that it plots the desired position, actual position, and position error.</a:t>
            </a:r>
            <a:endParaRPr lang="tr-TR" dirty="0" smtClean="0"/>
          </a:p>
          <a:p>
            <a:r>
              <a:rPr lang="en-US" dirty="0" smtClean="0"/>
              <a:t>Increase P until the servo error is minimized.</a:t>
            </a:r>
            <a:endParaRPr lang="tr-TR" dirty="0" smtClean="0"/>
          </a:p>
          <a:p>
            <a:r>
              <a:rPr lang="en-US" dirty="0" smtClean="0"/>
              <a:t>At some point as you increase P the motion may have high overshoot, or become unstable, at which point you should back off of this value by at least 20% for the final value.</a:t>
            </a:r>
            <a:endParaRPr lang="en-US" dirty="0"/>
          </a:p>
        </p:txBody>
      </p:sp>
      <p:sp>
        <p:nvSpPr>
          <p:cNvPr id="4" name="2 İçerik Yer Tutucusu"/>
          <p:cNvSpPr txBox="1">
            <a:spLocks/>
          </p:cNvSpPr>
          <p:nvPr/>
        </p:nvSpPr>
        <p:spPr>
          <a:xfrm>
            <a:off x="5652120" y="1628800"/>
            <a:ext cx="3240360" cy="4320480"/>
          </a:xfrm>
          <a:prstGeom prst="rect">
            <a:avLst/>
          </a:prstGeom>
        </p:spPr>
        <p:txBody>
          <a:bodyPr vert="horz" lIns="91440" tIns="45720" rIns="91440" bIns="45720" rtlCol="0">
            <a:normAutofit fontScale="70000" lnSpcReduction="20000"/>
          </a:bodyPr>
          <a:lstStyle/>
          <a:p>
            <a:pPr marL="342900" lvl="0" indent="-342900">
              <a:spcBef>
                <a:spcPct val="20000"/>
              </a:spcBef>
            </a:pPr>
            <a:r>
              <a:rPr lang="tr-TR" sz="3200" dirty="0" smtClean="0"/>
              <a:t>	</a:t>
            </a:r>
            <a:r>
              <a:rPr lang="en-US" sz="3200" i="1" dirty="0" smtClean="0"/>
              <a:t>Zone-based tuning has a number of advantages over step-response tuning. For one, it is less iterative, because it tunes the PID terms in order of the frequency response domain. Secondly, it allows you to utilize real motion profiles with ramps, rather than unrealistic position jumps. </a:t>
            </a:r>
            <a:endParaRPr kumimoji="0" lang="en-US" sz="32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About</a:t>
            </a:r>
            <a:r>
              <a:rPr lang="tr-TR" dirty="0" smtClean="0"/>
              <a:t> Ki</a:t>
            </a:r>
            <a:endParaRPr lang="en-US" dirty="0"/>
          </a:p>
        </p:txBody>
      </p:sp>
      <p:sp>
        <p:nvSpPr>
          <p:cNvPr id="3" name="2 İçerik Yer Tutucusu"/>
          <p:cNvSpPr>
            <a:spLocks noGrp="1"/>
          </p:cNvSpPr>
          <p:nvPr>
            <p:ph idx="1"/>
          </p:nvPr>
        </p:nvSpPr>
        <p:spPr/>
        <p:txBody>
          <a:bodyPr>
            <a:normAutofit fontScale="92500" lnSpcReduction="20000"/>
          </a:bodyPr>
          <a:lstStyle/>
          <a:p>
            <a:r>
              <a:rPr lang="en-US" dirty="0" smtClean="0"/>
              <a:t>Conspicuously absent from this discussion of manual tuning methods is </a:t>
            </a:r>
            <a:r>
              <a:rPr lang="en-US" dirty="0" err="1" smtClean="0"/>
              <a:t>Ki</a:t>
            </a:r>
            <a:r>
              <a:rPr lang="en-US" dirty="0" smtClean="0"/>
              <a:t>, the integral gain. In general, we want to keep the integral term as small as possible, because it is a direct contributor to servo instability or as it is expressed in servo analysis terms, to a loss of phase margin. Typically, in manual tuning methods, </a:t>
            </a:r>
            <a:r>
              <a:rPr lang="en-US" dirty="0" err="1" smtClean="0"/>
              <a:t>Ki</a:t>
            </a:r>
            <a:r>
              <a:rPr lang="en-US" dirty="0" smtClean="0"/>
              <a:t> is the last parameters set, and is used to offset DC biases on the load such as gravity, or to bring final position errors to a very small value, or to reduce position errors at higher velocities.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922114"/>
          </a:xfrm>
        </p:spPr>
        <p:txBody>
          <a:bodyPr>
            <a:normAutofit/>
          </a:bodyPr>
          <a:lstStyle/>
          <a:p>
            <a:r>
              <a:rPr lang="tr-TR" sz="3600" dirty="0" err="1" smtClean="0"/>
              <a:t>Sample</a:t>
            </a:r>
            <a:r>
              <a:rPr lang="tr-TR" sz="3600" dirty="0" smtClean="0"/>
              <a:t> of </a:t>
            </a:r>
            <a:r>
              <a:rPr lang="tr-TR" sz="3600" dirty="0" err="1" smtClean="0"/>
              <a:t>auto</a:t>
            </a:r>
            <a:r>
              <a:rPr lang="tr-TR" sz="3600" dirty="0" smtClean="0"/>
              <a:t>-</a:t>
            </a:r>
            <a:r>
              <a:rPr lang="tr-TR" sz="3600" dirty="0" err="1" smtClean="0"/>
              <a:t>tune</a:t>
            </a:r>
            <a:r>
              <a:rPr lang="tr-TR" sz="3600" dirty="0" smtClean="0"/>
              <a:t> </a:t>
            </a:r>
            <a:r>
              <a:rPr lang="tr-TR" sz="3600" dirty="0" err="1" smtClean="0"/>
              <a:t>by</a:t>
            </a:r>
            <a:r>
              <a:rPr lang="tr-TR" sz="3600" dirty="0" smtClean="0"/>
              <a:t> </a:t>
            </a:r>
            <a:r>
              <a:rPr lang="tr-TR" sz="3600" dirty="0" err="1" smtClean="0"/>
              <a:t>zone</a:t>
            </a:r>
            <a:r>
              <a:rPr lang="tr-TR" sz="3600" dirty="0" smtClean="0"/>
              <a:t>-</a:t>
            </a:r>
            <a:r>
              <a:rPr lang="tr-TR" sz="3600" dirty="0" err="1" smtClean="0"/>
              <a:t>based</a:t>
            </a:r>
            <a:r>
              <a:rPr lang="tr-TR" sz="3600" dirty="0" smtClean="0"/>
              <a:t> </a:t>
            </a:r>
            <a:r>
              <a:rPr lang="tr-TR" sz="3600" dirty="0" err="1" smtClean="0"/>
              <a:t>tuning</a:t>
            </a:r>
            <a:endParaRPr lang="en-US" sz="3600"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0" y="836712"/>
            <a:ext cx="6084602" cy="5860476"/>
          </a:xfrm>
          <a:prstGeom prst="rect">
            <a:avLst/>
          </a:prstGeom>
          <a:noFill/>
          <a:ln w="9525">
            <a:noFill/>
            <a:miter lim="800000"/>
            <a:headEnd/>
            <a:tailEnd/>
          </a:ln>
        </p:spPr>
      </p:pic>
      <p:sp>
        <p:nvSpPr>
          <p:cNvPr id="5" name="2 İçerik Yer Tutucusu"/>
          <p:cNvSpPr txBox="1">
            <a:spLocks/>
          </p:cNvSpPr>
          <p:nvPr/>
        </p:nvSpPr>
        <p:spPr>
          <a:xfrm>
            <a:off x="6660232" y="980728"/>
            <a:ext cx="2026568" cy="561662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2 İçerik Yer Tutucusu"/>
          <p:cNvSpPr txBox="1">
            <a:spLocks/>
          </p:cNvSpPr>
          <p:nvPr/>
        </p:nvSpPr>
        <p:spPr>
          <a:xfrm>
            <a:off x="5868144" y="908720"/>
            <a:ext cx="3096344" cy="5616624"/>
          </a:xfrm>
          <a:prstGeom prst="rect">
            <a:avLst/>
          </a:prstGeom>
        </p:spPr>
        <p:txBody>
          <a:bodyPr vert="horz" lIns="91440" tIns="45720" rIns="91440" bIns="45720" rtlCol="0">
            <a:normAutofit fontScale="85000" lnSpcReduction="20000"/>
          </a:bodyPr>
          <a:lstStyle/>
          <a:p>
            <a:pPr marL="342900" lvl="0" indent="-342900">
              <a:spcBef>
                <a:spcPct val="20000"/>
              </a:spcBef>
            </a:pPr>
            <a:r>
              <a:rPr lang="tr-TR" sz="3200" dirty="0" smtClean="0"/>
              <a:t>	</a:t>
            </a:r>
            <a:r>
              <a:rPr lang="en-US" sz="2400" dirty="0" smtClean="0"/>
              <a:t>This method uses three phases. The first phase is used to derive a value for D, using a method similar to that used in zone-based tuning. The second phase derives values for P and I using the relay test approach described above. And the third phase uses information acquired about the system to allow the user to hand-optimize the results, but using inputs such as “quieter versus noisier” and “aggressive versus less aggressive” to provide meaningful yet easy-to-understand control inputs.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3. </a:t>
            </a:r>
            <a:r>
              <a:rPr lang="tr-TR" sz="3600" dirty="0" err="1" smtClean="0"/>
              <a:t>Feeding</a:t>
            </a:r>
            <a:r>
              <a:rPr lang="tr-TR" sz="3600" dirty="0" smtClean="0"/>
              <a:t>-</a:t>
            </a:r>
            <a:r>
              <a:rPr lang="tr-TR" sz="3600" dirty="0" err="1" smtClean="0"/>
              <a:t>Forward</a:t>
            </a:r>
            <a:r>
              <a:rPr lang="tr-TR" sz="3600" dirty="0" smtClean="0"/>
              <a:t> (Profile </a:t>
            </a:r>
            <a:r>
              <a:rPr lang="tr-TR" sz="3600" dirty="0" err="1" smtClean="0"/>
              <a:t>Generator</a:t>
            </a:r>
            <a:r>
              <a:rPr lang="tr-TR" sz="3600" dirty="0" smtClean="0"/>
              <a:t>) (1)</a:t>
            </a:r>
            <a:endParaRPr lang="en-US" sz="3600" dirty="0"/>
          </a:p>
        </p:txBody>
      </p:sp>
      <p:sp>
        <p:nvSpPr>
          <p:cNvPr id="3" name="2 İçerik Yer Tutucusu"/>
          <p:cNvSpPr>
            <a:spLocks noGrp="1"/>
          </p:cNvSpPr>
          <p:nvPr>
            <p:ph idx="1"/>
          </p:nvPr>
        </p:nvSpPr>
        <p:spPr>
          <a:xfrm>
            <a:off x="457200" y="1600201"/>
            <a:ext cx="8229600" cy="4133056"/>
          </a:xfrm>
        </p:spPr>
        <p:txBody>
          <a:bodyPr/>
          <a:lstStyle/>
          <a:p>
            <a:r>
              <a:rPr lang="tr-TR" dirty="0" smtClean="0"/>
              <a:t>I</a:t>
            </a:r>
            <a:r>
              <a:rPr lang="en-US" dirty="0" smtClean="0"/>
              <a:t>t is possible to improve system performance further, even for a </a:t>
            </a:r>
            <a:r>
              <a:rPr lang="en-US" dirty="0" err="1" smtClean="0"/>
              <a:t>welltuned</a:t>
            </a:r>
            <a:r>
              <a:rPr lang="en-US" dirty="0" smtClean="0"/>
              <a:t> system, by “feeding-forward” offsets directly into the output of the servo loop. In the context of motion control, this technique is generally used with the profile generator to provide velocity feed-forward and acceleration feed-forward controls.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611560" y="5805264"/>
            <a:ext cx="7810500" cy="742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3. </a:t>
            </a:r>
            <a:r>
              <a:rPr lang="tr-TR" sz="3600" dirty="0" err="1" smtClean="0"/>
              <a:t>Feeding</a:t>
            </a:r>
            <a:r>
              <a:rPr lang="tr-TR" sz="3600" dirty="0" smtClean="0"/>
              <a:t>-</a:t>
            </a:r>
            <a:r>
              <a:rPr lang="tr-TR" sz="3600" dirty="0" err="1" smtClean="0"/>
              <a:t>Forward</a:t>
            </a:r>
            <a:r>
              <a:rPr lang="tr-TR" sz="3600" dirty="0" smtClean="0"/>
              <a:t> (Profile </a:t>
            </a:r>
            <a:r>
              <a:rPr lang="tr-TR" sz="3600" dirty="0" err="1" smtClean="0"/>
              <a:t>Generator</a:t>
            </a:r>
            <a:r>
              <a:rPr lang="tr-TR" sz="3600" dirty="0" smtClean="0"/>
              <a:t>) (2)</a:t>
            </a:r>
            <a:endParaRPr lang="en-US" sz="3600" dirty="0"/>
          </a:p>
        </p:txBody>
      </p:sp>
      <p:sp>
        <p:nvSpPr>
          <p:cNvPr id="3" name="2 İçerik Yer Tutucusu"/>
          <p:cNvSpPr>
            <a:spLocks noGrp="1"/>
          </p:cNvSpPr>
          <p:nvPr>
            <p:ph idx="1"/>
          </p:nvPr>
        </p:nvSpPr>
        <p:spPr/>
        <p:txBody>
          <a:bodyPr/>
          <a:lstStyle/>
          <a:p>
            <a:r>
              <a:rPr lang="en-US" b="1" dirty="0" smtClean="0"/>
              <a:t>Velocity feed-forward </a:t>
            </a:r>
            <a:r>
              <a:rPr lang="en-US" dirty="0" smtClean="0"/>
              <a:t>is useful to compensate for any viscous friction or velocity</a:t>
            </a:r>
            <a:r>
              <a:rPr lang="tr-TR" dirty="0" smtClean="0"/>
              <a:t> </a:t>
            </a:r>
            <a:r>
              <a:rPr lang="en-US" dirty="0" smtClean="0"/>
              <a:t>proportional lagging force. This includes some types of friction forces on the motor or load. </a:t>
            </a:r>
            <a:endParaRPr lang="tr-TR" dirty="0" smtClean="0"/>
          </a:p>
          <a:p>
            <a:r>
              <a:rPr lang="en-US" dirty="0" smtClean="0"/>
              <a:t>It is also common if a voltage-mode amplifier (one without a torque loop) is used, because in these types of amplifiers back-EMF introduces a velocity-proportional lag.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3. </a:t>
            </a:r>
            <a:r>
              <a:rPr lang="tr-TR" sz="3600" dirty="0" err="1" smtClean="0"/>
              <a:t>Feeding</a:t>
            </a:r>
            <a:r>
              <a:rPr lang="tr-TR" sz="3600" dirty="0" smtClean="0"/>
              <a:t>-</a:t>
            </a:r>
            <a:r>
              <a:rPr lang="tr-TR" sz="3600" dirty="0" err="1" smtClean="0"/>
              <a:t>Forward</a:t>
            </a:r>
            <a:r>
              <a:rPr lang="tr-TR" sz="3600" dirty="0" smtClean="0"/>
              <a:t> (Profile </a:t>
            </a:r>
            <a:r>
              <a:rPr lang="tr-TR" sz="3600" dirty="0" err="1" smtClean="0"/>
              <a:t>Generator</a:t>
            </a:r>
            <a:r>
              <a:rPr lang="tr-TR" sz="3600" dirty="0" smtClean="0"/>
              <a:t>) (3)</a:t>
            </a:r>
            <a:endParaRPr lang="en-US" sz="3600" dirty="0"/>
          </a:p>
        </p:txBody>
      </p:sp>
      <p:sp>
        <p:nvSpPr>
          <p:cNvPr id="3" name="2 İçerik Yer Tutucusu"/>
          <p:cNvSpPr>
            <a:spLocks noGrp="1"/>
          </p:cNvSpPr>
          <p:nvPr>
            <p:ph idx="1"/>
          </p:nvPr>
        </p:nvSpPr>
        <p:spPr>
          <a:xfrm>
            <a:off x="457200" y="1268760"/>
            <a:ext cx="4114800" cy="5400600"/>
          </a:xfrm>
        </p:spPr>
        <p:txBody>
          <a:bodyPr>
            <a:normAutofit fontScale="85000" lnSpcReduction="20000"/>
          </a:bodyPr>
          <a:lstStyle/>
          <a:p>
            <a:r>
              <a:rPr lang="en-US" b="1" dirty="0" smtClean="0"/>
              <a:t>Acceleration feed-forward </a:t>
            </a:r>
            <a:r>
              <a:rPr lang="en-US" dirty="0" smtClean="0"/>
              <a:t>is useful to compensate for any acceleration-proportional lagging force. This includes, in theory, all hardware with non-zero inertia, because basic physics dictates that if we change velocity, the object will resist this change, and this resistance will show up as an acceleration</a:t>
            </a:r>
            <a:r>
              <a:rPr lang="tr-TR" dirty="0" smtClean="0"/>
              <a:t> </a:t>
            </a:r>
            <a:r>
              <a:rPr lang="en-US" dirty="0" smtClean="0"/>
              <a:t>proportional lag.</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4765695" y="1265908"/>
            <a:ext cx="4378305" cy="559209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4. </a:t>
            </a:r>
            <a:r>
              <a:rPr lang="tr-TR" dirty="0" err="1" smtClean="0"/>
              <a:t>Filtering</a:t>
            </a:r>
            <a:r>
              <a:rPr lang="tr-TR" dirty="0" smtClean="0"/>
              <a:t> (</a:t>
            </a:r>
            <a:r>
              <a:rPr lang="tr-TR" dirty="0" err="1" smtClean="0"/>
              <a:t>Biquad</a:t>
            </a:r>
            <a:r>
              <a:rPr lang="tr-TR" dirty="0" smtClean="0"/>
              <a:t>) (1)</a:t>
            </a:r>
            <a:endParaRPr lang="en-US" dirty="0"/>
          </a:p>
        </p:txBody>
      </p:sp>
      <p:sp>
        <p:nvSpPr>
          <p:cNvPr id="3" name="2 İçerik Yer Tutucusu"/>
          <p:cNvSpPr>
            <a:spLocks noGrp="1"/>
          </p:cNvSpPr>
          <p:nvPr>
            <p:ph idx="1"/>
          </p:nvPr>
        </p:nvSpPr>
        <p:spPr/>
        <p:txBody>
          <a:bodyPr>
            <a:normAutofit fontScale="92500" lnSpcReduction="10000"/>
          </a:bodyPr>
          <a:lstStyle/>
          <a:p>
            <a:r>
              <a:rPr lang="en-US" dirty="0" smtClean="0"/>
              <a:t>Many modern servo filters provide some facility for </a:t>
            </a:r>
            <a:r>
              <a:rPr lang="en-US" dirty="0" err="1" smtClean="0"/>
              <a:t>frequencydependant</a:t>
            </a:r>
            <a:r>
              <a:rPr lang="en-US" dirty="0" smtClean="0"/>
              <a:t> filtering. This is useful for compensating for mechanical systems that have a resonance at a certain frequency or speed, or to reduce high frequency noise.</a:t>
            </a:r>
            <a:endParaRPr lang="tr-TR" dirty="0" smtClean="0"/>
          </a:p>
          <a:p>
            <a:r>
              <a:rPr lang="en-US" dirty="0" smtClean="0"/>
              <a:t>The most common implementation of such a filter is known as a bi-quad filter, </a:t>
            </a:r>
            <a:r>
              <a:rPr lang="tr-TR" dirty="0" smtClean="0"/>
              <a:t>b</a:t>
            </a:r>
            <a:r>
              <a:rPr lang="en-US" dirty="0" smtClean="0"/>
              <a:t>y choosing the right values for A1, A2, B0, B1, and B2 this filter can function as a notch filter, band-pass filter, high or low-pass filter.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764704"/>
          </a:xfrm>
        </p:spPr>
        <p:txBody>
          <a:bodyPr>
            <a:normAutofit/>
          </a:bodyPr>
          <a:lstStyle/>
          <a:p>
            <a:r>
              <a:rPr lang="tr-TR" sz="3600" dirty="0" smtClean="0"/>
              <a:t>4. </a:t>
            </a:r>
            <a:r>
              <a:rPr lang="tr-TR" sz="3600" dirty="0" err="1" smtClean="0"/>
              <a:t>Filtering</a:t>
            </a:r>
            <a:r>
              <a:rPr lang="tr-TR" sz="3600" dirty="0" smtClean="0"/>
              <a:t> (</a:t>
            </a:r>
            <a:r>
              <a:rPr lang="tr-TR" sz="3600" dirty="0" err="1" smtClean="0"/>
              <a:t>Biquad</a:t>
            </a:r>
            <a:r>
              <a:rPr lang="tr-TR" sz="3600" dirty="0" smtClean="0"/>
              <a:t>) (2)</a:t>
            </a:r>
            <a:endParaRPr lang="en-US" sz="3600"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043608" y="620688"/>
            <a:ext cx="6943725" cy="429577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123728" y="5151127"/>
            <a:ext cx="5205636" cy="170687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Test </a:t>
            </a:r>
            <a:r>
              <a:rPr lang="tr-TR" dirty="0" err="1" smtClean="0"/>
              <a:t>Bench</a:t>
            </a:r>
            <a:r>
              <a:rPr lang="tr-TR" dirty="0"/>
              <a:t> </a:t>
            </a:r>
            <a:r>
              <a:rPr lang="tr-TR" dirty="0" smtClean="0"/>
              <a:t>in METU</a:t>
            </a:r>
            <a:endParaRPr lang="en-US" dirty="0"/>
          </a:p>
        </p:txBody>
      </p:sp>
      <p:sp>
        <p:nvSpPr>
          <p:cNvPr id="4" name="3 Yuvarlatılmış Dikdörtgen"/>
          <p:cNvSpPr/>
          <p:nvPr/>
        </p:nvSpPr>
        <p:spPr>
          <a:xfrm>
            <a:off x="683568" y="1988840"/>
            <a:ext cx="2808312" cy="18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Yuvarlatılmış Dikdörtgen"/>
          <p:cNvSpPr/>
          <p:nvPr/>
        </p:nvSpPr>
        <p:spPr>
          <a:xfrm>
            <a:off x="5940152" y="2060848"/>
            <a:ext cx="2592288" cy="1728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Dikdörtgen"/>
          <p:cNvSpPr/>
          <p:nvPr/>
        </p:nvSpPr>
        <p:spPr>
          <a:xfrm>
            <a:off x="755576" y="4509120"/>
            <a:ext cx="3096344"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Dikdörtgen"/>
          <p:cNvSpPr/>
          <p:nvPr/>
        </p:nvSpPr>
        <p:spPr>
          <a:xfrm>
            <a:off x="7236296" y="4725144"/>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8 Düz Ok Bağlayıcısı"/>
          <p:cNvCxnSpPr/>
          <p:nvPr/>
        </p:nvCxnSpPr>
        <p:spPr>
          <a:xfrm flipV="1">
            <a:off x="7596336" y="4293096"/>
            <a:ext cx="1008112" cy="1008112"/>
          </a:xfrm>
          <a:prstGeom prst="straightConnector1">
            <a:avLst/>
          </a:prstGeom>
          <a:ln w="88900" cap="sq">
            <a:tailEnd type="arrow"/>
          </a:ln>
        </p:spPr>
        <p:style>
          <a:lnRef idx="1">
            <a:schemeClr val="accent1"/>
          </a:lnRef>
          <a:fillRef idx="0">
            <a:schemeClr val="accent1"/>
          </a:fillRef>
          <a:effectRef idx="0">
            <a:schemeClr val="accent1"/>
          </a:effectRef>
          <a:fontRef idx="minor">
            <a:schemeClr val="tx1"/>
          </a:fontRef>
        </p:style>
      </p:cxnSp>
      <p:sp>
        <p:nvSpPr>
          <p:cNvPr id="11" name="10 Dikdörtgen"/>
          <p:cNvSpPr/>
          <p:nvPr/>
        </p:nvSpPr>
        <p:spPr>
          <a:xfrm>
            <a:off x="3491880" y="2708920"/>
            <a:ext cx="4320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1 Dikdörtgen"/>
          <p:cNvSpPr/>
          <p:nvPr/>
        </p:nvSpPr>
        <p:spPr>
          <a:xfrm>
            <a:off x="5364088" y="2636912"/>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Yuvarlatılmış Dikdörtgen"/>
          <p:cNvSpPr/>
          <p:nvPr/>
        </p:nvSpPr>
        <p:spPr>
          <a:xfrm>
            <a:off x="3923928" y="2276872"/>
            <a:ext cx="1440160" cy="12961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14 Düz Bağlayıcı"/>
          <p:cNvCxnSpPr/>
          <p:nvPr/>
        </p:nvCxnSpPr>
        <p:spPr>
          <a:xfrm flipH="1">
            <a:off x="4211960" y="2276872"/>
            <a:ext cx="72008"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flipH="1">
            <a:off x="4427984" y="2276872"/>
            <a:ext cx="72008"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flipH="1">
            <a:off x="4860032" y="2276872"/>
            <a:ext cx="72008"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flipH="1">
            <a:off x="5076056" y="2276872"/>
            <a:ext cx="72008"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6" idx="0"/>
          </p:cNvCxnSpPr>
          <p:nvPr/>
        </p:nvCxnSpPr>
        <p:spPr>
          <a:xfrm flipV="1">
            <a:off x="2303748" y="3789040"/>
            <a:ext cx="36004" cy="72008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flipV="1">
            <a:off x="2483768" y="3789040"/>
            <a:ext cx="36004" cy="72008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p:nvPr/>
        </p:nvCxnSpPr>
        <p:spPr>
          <a:xfrm flipV="1">
            <a:off x="2663788" y="3789040"/>
            <a:ext cx="36004" cy="72008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27 Dirsek Bağlayıcısı"/>
          <p:cNvCxnSpPr>
            <a:stCxn id="4" idx="1"/>
            <a:endCxn id="6" idx="1"/>
          </p:cNvCxnSpPr>
          <p:nvPr/>
        </p:nvCxnSpPr>
        <p:spPr>
          <a:xfrm rot="10800000" flipH="1" flipV="1">
            <a:off x="683568" y="2888940"/>
            <a:ext cx="72008" cy="2484276"/>
          </a:xfrm>
          <a:prstGeom prst="bentConnector3">
            <a:avLst>
              <a:gd name="adj1" fmla="val -317465"/>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29 Düz Bağlayıcı"/>
          <p:cNvCxnSpPr/>
          <p:nvPr/>
        </p:nvCxnSpPr>
        <p:spPr>
          <a:xfrm>
            <a:off x="5652120" y="4797152"/>
            <a:ext cx="100811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31 Düz Bağlayıcı"/>
          <p:cNvCxnSpPr/>
          <p:nvPr/>
        </p:nvCxnSpPr>
        <p:spPr>
          <a:xfrm>
            <a:off x="5868144" y="5085184"/>
            <a:ext cx="576064"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33 Düz Bağlayıcı"/>
          <p:cNvCxnSpPr/>
          <p:nvPr/>
        </p:nvCxnSpPr>
        <p:spPr>
          <a:xfrm>
            <a:off x="6156176" y="5085184"/>
            <a:ext cx="0" cy="57606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35 Düz Bağlayıcı"/>
          <p:cNvCxnSpPr/>
          <p:nvPr/>
        </p:nvCxnSpPr>
        <p:spPr>
          <a:xfrm>
            <a:off x="5940152" y="5661248"/>
            <a:ext cx="43204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37 Düz Bağlayıcı"/>
          <p:cNvCxnSpPr/>
          <p:nvPr/>
        </p:nvCxnSpPr>
        <p:spPr>
          <a:xfrm>
            <a:off x="6012160" y="5805264"/>
            <a:ext cx="28803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39 Düz Bağlayıcı"/>
          <p:cNvCxnSpPr/>
          <p:nvPr/>
        </p:nvCxnSpPr>
        <p:spPr>
          <a:xfrm>
            <a:off x="6084168" y="5949280"/>
            <a:ext cx="14401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45 Düz Bağlayıcı"/>
          <p:cNvCxnSpPr/>
          <p:nvPr/>
        </p:nvCxnSpPr>
        <p:spPr>
          <a:xfrm flipV="1">
            <a:off x="6156176" y="3789040"/>
            <a:ext cx="0" cy="100811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46 Düz Bağlayıcı"/>
          <p:cNvCxnSpPr/>
          <p:nvPr/>
        </p:nvCxnSpPr>
        <p:spPr>
          <a:xfrm>
            <a:off x="6948264" y="4005064"/>
            <a:ext cx="43204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47 Düz Bağlayıcı"/>
          <p:cNvCxnSpPr/>
          <p:nvPr/>
        </p:nvCxnSpPr>
        <p:spPr>
          <a:xfrm>
            <a:off x="7020272" y="4149080"/>
            <a:ext cx="28803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48 Düz Bağlayıcı"/>
          <p:cNvCxnSpPr/>
          <p:nvPr/>
        </p:nvCxnSpPr>
        <p:spPr>
          <a:xfrm>
            <a:off x="7092280" y="4293096"/>
            <a:ext cx="14401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1" name="50 Düz Bağlayıcı"/>
          <p:cNvCxnSpPr/>
          <p:nvPr/>
        </p:nvCxnSpPr>
        <p:spPr>
          <a:xfrm flipV="1">
            <a:off x="7164288" y="3789040"/>
            <a:ext cx="0" cy="21602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51 Düz Bağlayıcı"/>
          <p:cNvCxnSpPr/>
          <p:nvPr/>
        </p:nvCxnSpPr>
        <p:spPr>
          <a:xfrm>
            <a:off x="7884368" y="5661248"/>
            <a:ext cx="43204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3" name="52 Düz Bağlayıcı"/>
          <p:cNvCxnSpPr/>
          <p:nvPr/>
        </p:nvCxnSpPr>
        <p:spPr>
          <a:xfrm>
            <a:off x="7956376" y="5805264"/>
            <a:ext cx="28803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53 Düz Bağlayıcı"/>
          <p:cNvCxnSpPr/>
          <p:nvPr/>
        </p:nvCxnSpPr>
        <p:spPr>
          <a:xfrm>
            <a:off x="8028384" y="5949280"/>
            <a:ext cx="14401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6" name="55 Düz Bağlayıcı"/>
          <p:cNvCxnSpPr>
            <a:endCxn id="7" idx="2"/>
          </p:cNvCxnSpPr>
          <p:nvPr/>
        </p:nvCxnSpPr>
        <p:spPr>
          <a:xfrm flipH="1" flipV="1">
            <a:off x="8064388" y="5085184"/>
            <a:ext cx="36004" cy="57606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9" name="58 Düz Bağlayıcı"/>
          <p:cNvCxnSpPr>
            <a:stCxn id="7" idx="0"/>
          </p:cNvCxnSpPr>
          <p:nvPr/>
        </p:nvCxnSpPr>
        <p:spPr>
          <a:xfrm flipH="1" flipV="1">
            <a:off x="8028384" y="3789040"/>
            <a:ext cx="36004" cy="936104"/>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0" name="59 Metin kutusu"/>
          <p:cNvSpPr txBox="1"/>
          <p:nvPr/>
        </p:nvSpPr>
        <p:spPr>
          <a:xfrm>
            <a:off x="5940152" y="3429000"/>
            <a:ext cx="1082027" cy="369332"/>
          </a:xfrm>
          <a:prstGeom prst="rect">
            <a:avLst/>
          </a:prstGeom>
          <a:noFill/>
        </p:spPr>
        <p:txBody>
          <a:bodyPr wrap="none" rtlCol="0">
            <a:spAutoFit/>
          </a:bodyPr>
          <a:lstStyle/>
          <a:p>
            <a:r>
              <a:rPr lang="tr-TR" dirty="0" err="1" smtClean="0"/>
              <a:t>Armature</a:t>
            </a:r>
            <a:endParaRPr lang="tr-TR" dirty="0" smtClean="0"/>
          </a:p>
        </p:txBody>
      </p:sp>
      <p:sp>
        <p:nvSpPr>
          <p:cNvPr id="61" name="60 Metin kutusu"/>
          <p:cNvSpPr txBox="1"/>
          <p:nvPr/>
        </p:nvSpPr>
        <p:spPr>
          <a:xfrm>
            <a:off x="7812360" y="3429000"/>
            <a:ext cx="633507" cy="369332"/>
          </a:xfrm>
          <a:prstGeom prst="rect">
            <a:avLst/>
          </a:prstGeom>
          <a:noFill/>
        </p:spPr>
        <p:txBody>
          <a:bodyPr wrap="none" rtlCol="0">
            <a:spAutoFit/>
          </a:bodyPr>
          <a:lstStyle/>
          <a:p>
            <a:r>
              <a:rPr lang="tr-TR" dirty="0" err="1" smtClean="0"/>
              <a:t>Field</a:t>
            </a:r>
            <a:endParaRPr lang="en-US" dirty="0"/>
          </a:p>
        </p:txBody>
      </p:sp>
      <p:sp>
        <p:nvSpPr>
          <p:cNvPr id="62" name="61 Metin kutusu"/>
          <p:cNvSpPr txBox="1"/>
          <p:nvPr/>
        </p:nvSpPr>
        <p:spPr>
          <a:xfrm>
            <a:off x="2123728" y="4509120"/>
            <a:ext cx="774571" cy="369332"/>
          </a:xfrm>
          <a:prstGeom prst="rect">
            <a:avLst/>
          </a:prstGeom>
          <a:noFill/>
        </p:spPr>
        <p:txBody>
          <a:bodyPr wrap="none" rtlCol="0">
            <a:spAutoFit/>
          </a:bodyPr>
          <a:lstStyle/>
          <a:p>
            <a:r>
              <a:rPr lang="tr-TR" dirty="0" smtClean="0"/>
              <a:t>U V W</a:t>
            </a:r>
            <a:endParaRPr lang="en-US" dirty="0"/>
          </a:p>
        </p:txBody>
      </p:sp>
      <p:sp>
        <p:nvSpPr>
          <p:cNvPr id="63" name="62 Metin kutusu"/>
          <p:cNvSpPr txBox="1"/>
          <p:nvPr/>
        </p:nvSpPr>
        <p:spPr>
          <a:xfrm>
            <a:off x="6012160" y="2060848"/>
            <a:ext cx="2520280" cy="1384995"/>
          </a:xfrm>
          <a:prstGeom prst="rect">
            <a:avLst/>
          </a:prstGeom>
          <a:noFill/>
        </p:spPr>
        <p:txBody>
          <a:bodyPr wrap="square" rtlCol="0">
            <a:spAutoFit/>
          </a:bodyPr>
          <a:lstStyle/>
          <a:p>
            <a:r>
              <a:rPr lang="tr-TR" sz="1200" dirty="0" smtClean="0"/>
              <a:t>CARTER</a:t>
            </a:r>
          </a:p>
          <a:p>
            <a:r>
              <a:rPr lang="tr-TR" sz="1200" dirty="0" smtClean="0"/>
              <a:t>REGENT MOTOR</a:t>
            </a:r>
          </a:p>
          <a:p>
            <a:r>
              <a:rPr lang="tr-TR" sz="1200" dirty="0" err="1" smtClean="0"/>
              <a:t>Code</a:t>
            </a:r>
            <a:r>
              <a:rPr lang="tr-TR" sz="1200" dirty="0" smtClean="0"/>
              <a:t>:KMUB504BB            </a:t>
            </a:r>
            <a:r>
              <a:rPr lang="tr-TR" sz="1200" dirty="0" err="1" smtClean="0"/>
              <a:t>Volts</a:t>
            </a:r>
            <a:r>
              <a:rPr lang="tr-TR" sz="1200" dirty="0" smtClean="0"/>
              <a:t>:230</a:t>
            </a:r>
          </a:p>
          <a:p>
            <a:r>
              <a:rPr lang="tr-TR" sz="1200" dirty="0" err="1" smtClean="0"/>
              <a:t>Cyc</a:t>
            </a:r>
            <a:r>
              <a:rPr lang="tr-TR" sz="1200" dirty="0" smtClean="0"/>
              <a:t>.:DC/60       HP:1/4         </a:t>
            </a:r>
            <a:r>
              <a:rPr lang="tr-TR" sz="1200" dirty="0" err="1" smtClean="0"/>
              <a:t>Amps</a:t>
            </a:r>
            <a:r>
              <a:rPr lang="tr-TR" sz="1200" dirty="0" smtClean="0"/>
              <a:t>:2.0</a:t>
            </a:r>
          </a:p>
          <a:p>
            <a:r>
              <a:rPr lang="tr-TR" sz="1200" dirty="0" smtClean="0"/>
              <a:t>RPM:5000     </a:t>
            </a:r>
            <a:r>
              <a:rPr lang="tr-TR" sz="1200" dirty="0" err="1" smtClean="0"/>
              <a:t>Duty</a:t>
            </a:r>
            <a:r>
              <a:rPr lang="tr-TR" sz="1200" dirty="0" smtClean="0"/>
              <a:t>: </a:t>
            </a:r>
            <a:r>
              <a:rPr lang="tr-TR" sz="1200" dirty="0" err="1" smtClean="0"/>
              <a:t>Con</a:t>
            </a:r>
            <a:r>
              <a:rPr lang="tr-TR" sz="1200" dirty="0" smtClean="0"/>
              <a:t>.    OC RISE:50</a:t>
            </a:r>
          </a:p>
          <a:p>
            <a:r>
              <a:rPr lang="tr-TR" sz="1200" dirty="0" smtClean="0"/>
              <a:t>SER NO:M-1145</a:t>
            </a:r>
          </a:p>
          <a:p>
            <a:r>
              <a:rPr lang="tr-TR" sz="1200" dirty="0" err="1" smtClean="0"/>
              <a:t>Rf</a:t>
            </a:r>
            <a:r>
              <a:rPr lang="tr-TR" sz="1200" dirty="0" smtClean="0"/>
              <a:t>:10.5 </a:t>
            </a:r>
            <a:r>
              <a:rPr lang="tr-TR" sz="1200" dirty="0" err="1" smtClean="0"/>
              <a:t>Ohm</a:t>
            </a:r>
            <a:r>
              <a:rPr lang="tr-TR" sz="1200" dirty="0"/>
              <a:t> </a:t>
            </a:r>
            <a:r>
              <a:rPr lang="tr-TR" sz="1200" dirty="0" smtClean="0"/>
              <a:t>   </a:t>
            </a:r>
            <a:r>
              <a:rPr lang="tr-TR" sz="1200" dirty="0" err="1" smtClean="0"/>
              <a:t>Ra</a:t>
            </a:r>
            <a:r>
              <a:rPr lang="tr-TR" sz="1200" dirty="0" smtClean="0"/>
              <a:t>:6.3 </a:t>
            </a:r>
            <a:r>
              <a:rPr lang="tr-TR" sz="1200" dirty="0" err="1" smtClean="0"/>
              <a:t>Ohm</a:t>
            </a:r>
            <a:endParaRPr lang="en-US" sz="1200" dirty="0"/>
          </a:p>
        </p:txBody>
      </p:sp>
      <p:sp>
        <p:nvSpPr>
          <p:cNvPr id="64" name="63 Metin kutusu"/>
          <p:cNvSpPr txBox="1"/>
          <p:nvPr/>
        </p:nvSpPr>
        <p:spPr>
          <a:xfrm>
            <a:off x="683568" y="2060848"/>
            <a:ext cx="2864887" cy="1569660"/>
          </a:xfrm>
          <a:prstGeom prst="rect">
            <a:avLst/>
          </a:prstGeom>
          <a:noFill/>
        </p:spPr>
        <p:txBody>
          <a:bodyPr wrap="none" rtlCol="0">
            <a:spAutoFit/>
          </a:bodyPr>
          <a:lstStyle/>
          <a:p>
            <a:r>
              <a:rPr lang="tr-TR" sz="1200" dirty="0" smtClean="0"/>
              <a:t>SIEMENS</a:t>
            </a:r>
          </a:p>
          <a:p>
            <a:r>
              <a:rPr lang="tr-TR" sz="1200" dirty="0" smtClean="0"/>
              <a:t>SIMOTICS S-1FL6   3-SERVO MOTOR</a:t>
            </a:r>
          </a:p>
          <a:p>
            <a:r>
              <a:rPr lang="tr-TR" sz="1200" dirty="0" smtClean="0"/>
              <a:t>1P 1FL6034-2AF21-1AA1   FS02</a:t>
            </a:r>
          </a:p>
          <a:p>
            <a:r>
              <a:rPr lang="tr-TR" sz="1200" dirty="0" smtClean="0"/>
              <a:t>S LMH/M321710781073</a:t>
            </a:r>
          </a:p>
          <a:p>
            <a:r>
              <a:rPr lang="tr-TR" sz="1200" dirty="0" err="1" smtClean="0"/>
              <a:t>Mn</a:t>
            </a:r>
            <a:r>
              <a:rPr lang="tr-TR" sz="1200" dirty="0" smtClean="0"/>
              <a:t>:1.27Nm   </a:t>
            </a:r>
            <a:r>
              <a:rPr lang="tr-TR" sz="1200" dirty="0" err="1" smtClean="0"/>
              <a:t>Mo</a:t>
            </a:r>
            <a:r>
              <a:rPr lang="tr-TR" sz="1200" dirty="0" smtClean="0"/>
              <a:t>:1.27Nm   Un:105V</a:t>
            </a:r>
          </a:p>
          <a:p>
            <a:r>
              <a:rPr lang="tr-TR" sz="1200" dirty="0" err="1" smtClean="0"/>
              <a:t>Pn</a:t>
            </a:r>
            <a:r>
              <a:rPr lang="tr-TR" sz="1200" dirty="0" smtClean="0"/>
              <a:t>:0.4kW  </a:t>
            </a:r>
            <a:r>
              <a:rPr lang="tr-TR" sz="1200" dirty="0" err="1" smtClean="0"/>
              <a:t>In</a:t>
            </a:r>
            <a:r>
              <a:rPr lang="tr-TR" sz="1200" dirty="0" smtClean="0"/>
              <a:t>:2.6A   </a:t>
            </a:r>
            <a:r>
              <a:rPr lang="tr-TR" sz="1200" dirty="0" err="1" smtClean="0"/>
              <a:t>Io</a:t>
            </a:r>
            <a:r>
              <a:rPr lang="tr-TR" sz="1200" dirty="0" smtClean="0"/>
              <a:t>:2.58A    n:3000r/min</a:t>
            </a:r>
          </a:p>
          <a:p>
            <a:r>
              <a:rPr lang="tr-TR" sz="1200" dirty="0" err="1" smtClean="0"/>
              <a:t>Nmax</a:t>
            </a:r>
            <a:r>
              <a:rPr lang="tr-TR" sz="1200" dirty="0" smtClean="0"/>
              <a:t>:5000r/</a:t>
            </a:r>
            <a:r>
              <a:rPr lang="tr-TR" sz="1200" dirty="0" err="1" smtClean="0"/>
              <a:t>min</a:t>
            </a:r>
            <a:r>
              <a:rPr lang="tr-TR" sz="1200" dirty="0" smtClean="0"/>
              <a:t>  IP65 S1 1.5kg  ID54</a:t>
            </a:r>
          </a:p>
          <a:p>
            <a:r>
              <a:rPr lang="tr-TR" sz="1200" dirty="0" err="1" smtClean="0"/>
              <a:t>Encoder</a:t>
            </a:r>
            <a:r>
              <a:rPr lang="tr-TR" sz="1200" dirty="0" smtClean="0"/>
              <a:t>: </a:t>
            </a:r>
            <a:r>
              <a:rPr lang="tr-TR" sz="1200" dirty="0" err="1" smtClean="0"/>
              <a:t>Inc</a:t>
            </a:r>
            <a:r>
              <a:rPr lang="tr-TR" sz="1200" dirty="0" smtClean="0"/>
              <a:t>. 2500ppr</a:t>
            </a:r>
            <a:endParaRPr lang="en-US" sz="1200" dirty="0"/>
          </a:p>
        </p:txBody>
      </p:sp>
      <p:sp>
        <p:nvSpPr>
          <p:cNvPr id="66" name="65 Metin kutusu"/>
          <p:cNvSpPr txBox="1"/>
          <p:nvPr/>
        </p:nvSpPr>
        <p:spPr>
          <a:xfrm>
            <a:off x="755576" y="5013176"/>
            <a:ext cx="939488" cy="738664"/>
          </a:xfrm>
          <a:prstGeom prst="rect">
            <a:avLst/>
          </a:prstGeom>
          <a:noFill/>
        </p:spPr>
        <p:txBody>
          <a:bodyPr wrap="none" rtlCol="0">
            <a:spAutoFit/>
          </a:bodyPr>
          <a:lstStyle/>
          <a:p>
            <a:r>
              <a:rPr lang="tr-TR" sz="1200" dirty="0" err="1" smtClean="0"/>
              <a:t>Quadrature</a:t>
            </a:r>
            <a:r>
              <a:rPr lang="tr-TR" sz="1200" dirty="0" smtClean="0"/>
              <a:t> </a:t>
            </a:r>
          </a:p>
          <a:p>
            <a:r>
              <a:rPr lang="tr-TR" sz="1200" dirty="0" err="1" smtClean="0"/>
              <a:t>Encoder</a:t>
            </a:r>
            <a:r>
              <a:rPr lang="tr-TR" sz="1200" dirty="0" smtClean="0"/>
              <a:t> </a:t>
            </a:r>
          </a:p>
          <a:p>
            <a:r>
              <a:rPr lang="tr-TR" sz="1200" dirty="0" err="1" smtClean="0"/>
              <a:t>Pulse</a:t>
            </a:r>
            <a:r>
              <a:rPr lang="tr-TR" sz="1200" dirty="0" smtClean="0"/>
              <a:t> (QEP</a:t>
            </a:r>
            <a:r>
              <a:rPr lang="tr-TR" dirty="0" smtClean="0"/>
              <a:t>)</a:t>
            </a:r>
            <a:endParaRPr lang="en-US" dirty="0"/>
          </a:p>
        </p:txBody>
      </p:sp>
      <p:sp>
        <p:nvSpPr>
          <p:cNvPr id="67" name="66 Metin kutusu"/>
          <p:cNvSpPr txBox="1"/>
          <p:nvPr/>
        </p:nvSpPr>
        <p:spPr>
          <a:xfrm>
            <a:off x="2051720" y="5517232"/>
            <a:ext cx="1710468" cy="646331"/>
          </a:xfrm>
          <a:prstGeom prst="rect">
            <a:avLst/>
          </a:prstGeom>
          <a:noFill/>
        </p:spPr>
        <p:txBody>
          <a:bodyPr wrap="none" rtlCol="0">
            <a:spAutoFit/>
          </a:bodyPr>
          <a:lstStyle/>
          <a:p>
            <a:r>
              <a:rPr lang="tr-TR" dirty="0" err="1" smtClean="0"/>
              <a:t>Texas</a:t>
            </a:r>
            <a:endParaRPr lang="tr-TR" dirty="0" smtClean="0"/>
          </a:p>
          <a:p>
            <a:r>
              <a:rPr lang="tr-TR" dirty="0" smtClean="0"/>
              <a:t>TMDXIDDK379D</a:t>
            </a:r>
            <a:endParaRPr lang="en-US" dirty="0"/>
          </a:p>
        </p:txBody>
      </p:sp>
      <p:sp>
        <p:nvSpPr>
          <p:cNvPr id="68" name="67 Metin kutusu"/>
          <p:cNvSpPr txBox="1"/>
          <p:nvPr/>
        </p:nvSpPr>
        <p:spPr>
          <a:xfrm>
            <a:off x="4860032" y="4509120"/>
            <a:ext cx="1248547" cy="307777"/>
          </a:xfrm>
          <a:prstGeom prst="rect">
            <a:avLst/>
          </a:prstGeom>
          <a:noFill/>
        </p:spPr>
        <p:txBody>
          <a:bodyPr wrap="none" rtlCol="0">
            <a:spAutoFit/>
          </a:bodyPr>
          <a:lstStyle/>
          <a:p>
            <a:r>
              <a:rPr lang="tr-TR" sz="1400" dirty="0" err="1" smtClean="0"/>
              <a:t>Armature</a:t>
            </a:r>
            <a:r>
              <a:rPr lang="tr-TR" sz="1400" dirty="0" smtClean="0"/>
              <a:t> </a:t>
            </a:r>
            <a:r>
              <a:rPr lang="tr-TR" sz="1400" dirty="0" err="1" smtClean="0"/>
              <a:t>feed</a:t>
            </a:r>
            <a:endParaRPr lang="en-US" sz="1400" dirty="0"/>
          </a:p>
        </p:txBody>
      </p:sp>
      <p:sp>
        <p:nvSpPr>
          <p:cNvPr id="69" name="68 Metin kutusu"/>
          <p:cNvSpPr txBox="1"/>
          <p:nvPr/>
        </p:nvSpPr>
        <p:spPr>
          <a:xfrm>
            <a:off x="7308304" y="4725144"/>
            <a:ext cx="1524648" cy="307777"/>
          </a:xfrm>
          <a:prstGeom prst="rect">
            <a:avLst/>
          </a:prstGeom>
          <a:noFill/>
        </p:spPr>
        <p:txBody>
          <a:bodyPr wrap="none" rtlCol="0">
            <a:spAutoFit/>
          </a:bodyPr>
          <a:lstStyle/>
          <a:p>
            <a:r>
              <a:rPr lang="tr-TR" sz="1400" dirty="0" smtClean="0"/>
              <a:t>DC </a:t>
            </a:r>
            <a:r>
              <a:rPr lang="tr-TR" sz="1400" dirty="0" err="1" smtClean="0"/>
              <a:t>resistance</a:t>
            </a:r>
            <a:r>
              <a:rPr lang="tr-TR" sz="1400" dirty="0" smtClean="0"/>
              <a:t> </a:t>
            </a:r>
            <a:r>
              <a:rPr lang="tr-TR" sz="1400" dirty="0" err="1" smtClean="0"/>
              <a:t>load</a:t>
            </a:r>
            <a:endParaRPr lang="en-US" sz="1400" dirty="0"/>
          </a:p>
        </p:txBody>
      </p:sp>
      <p:sp>
        <p:nvSpPr>
          <p:cNvPr id="70" name="69 Metin kutusu"/>
          <p:cNvSpPr txBox="1"/>
          <p:nvPr/>
        </p:nvSpPr>
        <p:spPr>
          <a:xfrm>
            <a:off x="6588224" y="1628800"/>
            <a:ext cx="1086516" cy="369332"/>
          </a:xfrm>
          <a:prstGeom prst="rect">
            <a:avLst/>
          </a:prstGeom>
          <a:noFill/>
        </p:spPr>
        <p:txBody>
          <a:bodyPr wrap="none" rtlCol="0">
            <a:spAutoFit/>
          </a:bodyPr>
          <a:lstStyle/>
          <a:p>
            <a:r>
              <a:rPr lang="tr-TR" dirty="0" smtClean="0"/>
              <a:t>DC motor</a:t>
            </a:r>
            <a:endParaRPr lang="en-US" dirty="0"/>
          </a:p>
        </p:txBody>
      </p:sp>
      <p:sp>
        <p:nvSpPr>
          <p:cNvPr id="71" name="70 Metin kutusu"/>
          <p:cNvSpPr txBox="1"/>
          <p:nvPr/>
        </p:nvSpPr>
        <p:spPr>
          <a:xfrm>
            <a:off x="1403648" y="1556792"/>
            <a:ext cx="1347805" cy="369332"/>
          </a:xfrm>
          <a:prstGeom prst="rect">
            <a:avLst/>
          </a:prstGeom>
          <a:noFill/>
        </p:spPr>
        <p:txBody>
          <a:bodyPr wrap="none" rtlCol="0">
            <a:spAutoFit/>
          </a:bodyPr>
          <a:lstStyle/>
          <a:p>
            <a:r>
              <a:rPr lang="tr-TR" dirty="0" err="1" smtClean="0"/>
              <a:t>Servo</a:t>
            </a:r>
            <a:r>
              <a:rPr lang="tr-TR" dirty="0" smtClean="0"/>
              <a:t> motor</a:t>
            </a:r>
            <a:endParaRPr lang="en-US" dirty="0"/>
          </a:p>
        </p:txBody>
      </p:sp>
      <p:sp>
        <p:nvSpPr>
          <p:cNvPr id="72" name="71 Metin kutusu"/>
          <p:cNvSpPr txBox="1"/>
          <p:nvPr/>
        </p:nvSpPr>
        <p:spPr>
          <a:xfrm>
            <a:off x="3779912" y="1844824"/>
            <a:ext cx="1626086" cy="369332"/>
          </a:xfrm>
          <a:prstGeom prst="rect">
            <a:avLst/>
          </a:prstGeom>
          <a:noFill/>
        </p:spPr>
        <p:txBody>
          <a:bodyPr wrap="none" rtlCol="0">
            <a:spAutoFit/>
          </a:bodyPr>
          <a:lstStyle/>
          <a:p>
            <a:r>
              <a:rPr lang="tr-TR" dirty="0" err="1" smtClean="0"/>
              <a:t>Elastic</a:t>
            </a:r>
            <a:r>
              <a:rPr lang="tr-TR" dirty="0" smtClean="0"/>
              <a:t> </a:t>
            </a:r>
            <a:r>
              <a:rPr lang="tr-TR" dirty="0" err="1" smtClean="0"/>
              <a:t>coupling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Test </a:t>
            </a:r>
            <a:r>
              <a:rPr lang="tr-TR" dirty="0" err="1" smtClean="0"/>
              <a:t>Bench</a:t>
            </a:r>
            <a:r>
              <a:rPr lang="tr-TR" smtClean="0"/>
              <a:t> in METU</a:t>
            </a:r>
            <a:endParaRPr lang="en-US"/>
          </a:p>
        </p:txBody>
      </p:sp>
      <p:pic>
        <p:nvPicPr>
          <p:cNvPr id="1026" name="Picture 2" descr="C:\Users\User\Desktop\WhatsApp Image 2020-08-30 at 00.10.11.jpeg"/>
          <p:cNvPicPr>
            <a:picLocks noChangeAspect="1" noChangeArrowheads="1"/>
          </p:cNvPicPr>
          <p:nvPr/>
        </p:nvPicPr>
        <p:blipFill>
          <a:blip r:embed="rId2" cstate="print"/>
          <a:srcRect/>
          <a:stretch>
            <a:fillRect/>
          </a:stretch>
        </p:blipFill>
        <p:spPr bwMode="auto">
          <a:xfrm>
            <a:off x="972401" y="1196752"/>
            <a:ext cx="7199999" cy="540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err="1" smtClean="0"/>
              <a:t>Position</a:t>
            </a:r>
            <a:r>
              <a:rPr lang="tr-TR" dirty="0" smtClean="0"/>
              <a:t> -&gt; </a:t>
            </a:r>
            <a:r>
              <a:rPr lang="tr-TR" dirty="0" err="1" smtClean="0"/>
              <a:t>Cascaded</a:t>
            </a:r>
            <a:r>
              <a:rPr lang="tr-TR" dirty="0" smtClean="0"/>
              <a:t> </a:t>
            </a:r>
            <a:r>
              <a:rPr lang="tr-TR" dirty="0" err="1" smtClean="0"/>
              <a:t>Position</a:t>
            </a:r>
            <a:r>
              <a:rPr lang="tr-TR" dirty="0" smtClean="0"/>
              <a:t>+</a:t>
            </a:r>
            <a:r>
              <a:rPr lang="tr-TR" dirty="0" err="1" smtClean="0"/>
              <a:t>Speed</a:t>
            </a:r>
            <a:r>
              <a:rPr lang="tr-TR" dirty="0" smtClean="0"/>
              <a:t> </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259632" y="1306604"/>
            <a:ext cx="6624736" cy="511315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8229600" cy="1143000"/>
          </a:xfrm>
        </p:spPr>
        <p:txBody>
          <a:bodyPr>
            <a:normAutofit fontScale="90000"/>
          </a:bodyPr>
          <a:lstStyle/>
          <a:p>
            <a:r>
              <a:rPr lang="tr-TR" dirty="0" err="1" smtClean="0"/>
              <a:t>Cont</a:t>
            </a:r>
            <a:r>
              <a:rPr lang="tr-TR" dirty="0" smtClean="0"/>
              <a:t>. PID (model) – </a:t>
            </a:r>
            <a:r>
              <a:rPr lang="tr-TR" dirty="0" err="1" smtClean="0"/>
              <a:t>Disc</a:t>
            </a:r>
            <a:r>
              <a:rPr lang="tr-TR" dirty="0" smtClean="0"/>
              <a:t>. PID (</a:t>
            </a:r>
            <a:r>
              <a:rPr lang="tr-TR" dirty="0" err="1" smtClean="0"/>
              <a:t>setup</a:t>
            </a:r>
            <a:r>
              <a:rPr lang="tr-TR" dirty="0" smtClean="0"/>
              <a: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47664" y="2132856"/>
            <a:ext cx="6257925" cy="4371975"/>
          </a:xfrm>
          <a:prstGeom prst="rect">
            <a:avLst/>
          </a:prstGeom>
          <a:noFill/>
          <a:ln w="9525">
            <a:noFill/>
            <a:miter lim="800000"/>
            <a:headEnd/>
            <a:tailEnd/>
          </a:ln>
        </p:spPr>
      </p:pic>
      <p:sp>
        <p:nvSpPr>
          <p:cNvPr id="5" name="4 Metin kutusu"/>
          <p:cNvSpPr txBox="1"/>
          <p:nvPr/>
        </p:nvSpPr>
        <p:spPr>
          <a:xfrm>
            <a:off x="539552" y="1124744"/>
            <a:ext cx="7992888" cy="923330"/>
          </a:xfrm>
          <a:prstGeom prst="rect">
            <a:avLst/>
          </a:prstGeom>
          <a:noFill/>
        </p:spPr>
        <p:txBody>
          <a:bodyPr wrap="square" rtlCol="0">
            <a:spAutoFit/>
          </a:bodyPr>
          <a:lstStyle/>
          <a:p>
            <a:r>
              <a:rPr lang="en-US" dirty="0" smtClean="0"/>
              <a:t>D (derivative) term introduces resistance or drag, </a:t>
            </a:r>
            <a:endParaRPr lang="tr-TR" dirty="0" smtClean="0"/>
          </a:p>
          <a:p>
            <a:r>
              <a:rPr lang="en-US" dirty="0" smtClean="0"/>
              <a:t>P (proportional) term introduces a linear restoring force,  </a:t>
            </a:r>
            <a:endParaRPr lang="tr-TR" dirty="0" smtClean="0"/>
          </a:p>
          <a:p>
            <a:r>
              <a:rPr lang="en-US" dirty="0" smtClean="0"/>
              <a:t>I (integral) introduces a time-dependent windup term.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PID </a:t>
            </a:r>
            <a:r>
              <a:rPr lang="tr-TR" dirty="0" err="1" smtClean="0"/>
              <a:t>Tuning</a:t>
            </a:r>
            <a:r>
              <a:rPr lang="tr-TR" dirty="0" smtClean="0"/>
              <a:t> </a:t>
            </a:r>
            <a:r>
              <a:rPr lang="tr-TR" dirty="0" err="1" smtClean="0"/>
              <a:t>Methods</a:t>
            </a:r>
            <a:endParaRPr lang="en-US" dirty="0"/>
          </a:p>
        </p:txBody>
      </p:sp>
      <p:sp>
        <p:nvSpPr>
          <p:cNvPr id="3" name="2 İçerik Yer Tutucusu"/>
          <p:cNvSpPr>
            <a:spLocks noGrp="1"/>
          </p:cNvSpPr>
          <p:nvPr>
            <p:ph idx="1"/>
          </p:nvPr>
        </p:nvSpPr>
        <p:spPr/>
        <p:txBody>
          <a:bodyPr/>
          <a:lstStyle/>
          <a:p>
            <a:pPr marL="514350" indent="-514350">
              <a:buAutoNum type="arabicPeriod"/>
            </a:pPr>
            <a:r>
              <a:rPr lang="tr-TR" dirty="0" smtClean="0"/>
              <a:t>Step </a:t>
            </a:r>
            <a:r>
              <a:rPr lang="tr-TR" dirty="0" err="1" smtClean="0"/>
              <a:t>Response</a:t>
            </a:r>
            <a:r>
              <a:rPr lang="tr-TR" dirty="0" smtClean="0"/>
              <a:t> </a:t>
            </a:r>
            <a:r>
              <a:rPr lang="tr-TR" dirty="0" err="1" smtClean="0"/>
              <a:t>Method</a:t>
            </a:r>
            <a:endParaRPr lang="tr-TR" dirty="0" smtClean="0"/>
          </a:p>
          <a:p>
            <a:pPr marL="514350" indent="-514350">
              <a:buAutoNum type="arabicPeriod"/>
            </a:pPr>
            <a:r>
              <a:rPr lang="tr-TR" dirty="0" err="1" smtClean="0"/>
              <a:t>Zone</a:t>
            </a:r>
            <a:r>
              <a:rPr lang="tr-TR" dirty="0" smtClean="0"/>
              <a:t>-</a:t>
            </a:r>
            <a:r>
              <a:rPr lang="tr-TR" dirty="0" err="1" smtClean="0"/>
              <a:t>Based</a:t>
            </a:r>
            <a:r>
              <a:rPr lang="tr-TR" dirty="0" smtClean="0"/>
              <a:t> </a:t>
            </a:r>
            <a:r>
              <a:rPr lang="tr-TR" dirty="0" err="1" smtClean="0"/>
              <a:t>Tuning</a:t>
            </a:r>
            <a:r>
              <a:rPr lang="tr-TR" dirty="0" smtClean="0"/>
              <a:t> (</a:t>
            </a:r>
            <a:r>
              <a:rPr lang="tr-TR" dirty="0" err="1" smtClean="0"/>
              <a:t>Zone</a:t>
            </a:r>
            <a:r>
              <a:rPr lang="tr-TR" dirty="0" smtClean="0"/>
              <a:t>=</a:t>
            </a:r>
            <a:r>
              <a:rPr lang="tr-TR" dirty="0" err="1" smtClean="0"/>
              <a:t>Frequency</a:t>
            </a:r>
            <a:r>
              <a:rPr lang="tr-TR" dirty="0" smtClean="0"/>
              <a:t>)</a:t>
            </a:r>
          </a:p>
          <a:p>
            <a:pPr marL="514350" indent="-514350">
              <a:buNone/>
            </a:pPr>
            <a:endParaRPr lang="tr-TR" dirty="0" smtClean="0"/>
          </a:p>
          <a:p>
            <a:pPr marL="514350" indent="-514350">
              <a:buNone/>
            </a:pPr>
            <a:r>
              <a:rPr lang="tr-TR" dirty="0" err="1" smtClean="0"/>
              <a:t>Additional</a:t>
            </a:r>
            <a:r>
              <a:rPr lang="tr-TR" dirty="0" smtClean="0"/>
              <a:t> </a:t>
            </a:r>
            <a:r>
              <a:rPr lang="tr-TR" dirty="0" err="1" smtClean="0"/>
              <a:t>tunings</a:t>
            </a:r>
            <a:r>
              <a:rPr lang="tr-TR" dirty="0" smtClean="0"/>
              <a:t>:</a:t>
            </a:r>
          </a:p>
          <a:p>
            <a:pPr marL="514350" indent="-514350">
              <a:buNone/>
            </a:pPr>
            <a:r>
              <a:rPr lang="tr-TR" dirty="0" err="1" smtClean="0"/>
              <a:t>Feeding</a:t>
            </a:r>
            <a:r>
              <a:rPr lang="tr-TR" dirty="0" smtClean="0"/>
              <a:t>-</a:t>
            </a:r>
            <a:r>
              <a:rPr lang="tr-TR" dirty="0" err="1" smtClean="0"/>
              <a:t>Forward</a:t>
            </a:r>
            <a:r>
              <a:rPr lang="tr-TR" dirty="0" smtClean="0"/>
              <a:t> (Profile </a:t>
            </a:r>
            <a:r>
              <a:rPr lang="tr-TR" dirty="0" err="1" smtClean="0"/>
              <a:t>Generator</a:t>
            </a:r>
            <a:r>
              <a:rPr lang="tr-TR" dirty="0" smtClean="0"/>
              <a:t>)</a:t>
            </a:r>
          </a:p>
          <a:p>
            <a:pPr marL="514350" indent="-514350">
              <a:buNone/>
            </a:pPr>
            <a:r>
              <a:rPr lang="tr-TR" dirty="0" err="1" smtClean="0"/>
              <a:t>Filtering</a:t>
            </a:r>
            <a:r>
              <a:rPr lang="tr-TR" dirty="0" smtClean="0"/>
              <a:t> (</a:t>
            </a:r>
            <a:r>
              <a:rPr lang="tr-TR" dirty="0" err="1" smtClean="0"/>
              <a:t>Biquad</a:t>
            </a:r>
            <a:r>
              <a:rPr lang="tr-TR"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 Step </a:t>
            </a:r>
            <a:r>
              <a:rPr lang="tr-TR" dirty="0" err="1" smtClean="0"/>
              <a:t>Response</a:t>
            </a:r>
            <a:r>
              <a:rPr lang="tr-TR" dirty="0" smtClean="0"/>
              <a:t> </a:t>
            </a:r>
            <a:r>
              <a:rPr lang="tr-TR" dirty="0" err="1" smtClean="0"/>
              <a:t>Method</a:t>
            </a:r>
            <a:r>
              <a:rPr lang="tr-TR" dirty="0" smtClean="0"/>
              <a:t> (1)</a:t>
            </a:r>
            <a:endParaRPr lang="en-US" dirty="0"/>
          </a:p>
        </p:txBody>
      </p:sp>
      <p:sp>
        <p:nvSpPr>
          <p:cNvPr id="3" name="2 İçerik Yer Tutucusu"/>
          <p:cNvSpPr>
            <a:spLocks noGrp="1"/>
          </p:cNvSpPr>
          <p:nvPr>
            <p:ph idx="1"/>
          </p:nvPr>
        </p:nvSpPr>
        <p:spPr/>
        <p:txBody>
          <a:bodyPr/>
          <a:lstStyle/>
          <a:p>
            <a:r>
              <a:rPr lang="en-US" dirty="0" smtClean="0"/>
              <a:t>step-response method, it measures the response of the servo system to an instantaneous (within one servo cycle) change in position.</a:t>
            </a:r>
            <a:endParaRPr lang="tr-TR" dirty="0" smtClean="0"/>
          </a:p>
          <a:p>
            <a:r>
              <a:rPr lang="en-US" dirty="0" smtClean="0"/>
              <a:t>For step-response tuning we need to display desired position, actual position, and position error (the difference between these two).</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 Step </a:t>
            </a:r>
            <a:r>
              <a:rPr lang="tr-TR" dirty="0" err="1" smtClean="0"/>
              <a:t>Response</a:t>
            </a:r>
            <a:r>
              <a:rPr lang="tr-TR" dirty="0" smtClean="0"/>
              <a:t> </a:t>
            </a:r>
            <a:r>
              <a:rPr lang="tr-TR" dirty="0" err="1" smtClean="0"/>
              <a:t>Method</a:t>
            </a:r>
            <a:r>
              <a:rPr lang="tr-TR" dirty="0" smtClean="0"/>
              <a:t> (2)</a:t>
            </a:r>
            <a:endParaRPr lang="en-US" dirty="0"/>
          </a:p>
        </p:txBody>
      </p:sp>
      <p:sp>
        <p:nvSpPr>
          <p:cNvPr id="3" name="2 İçerik Yer Tutucusu"/>
          <p:cNvSpPr>
            <a:spLocks noGrp="1"/>
          </p:cNvSpPr>
          <p:nvPr>
            <p:ph idx="1"/>
          </p:nvPr>
        </p:nvSpPr>
        <p:spPr>
          <a:xfrm>
            <a:off x="457200" y="1600200"/>
            <a:ext cx="4618856" cy="4525963"/>
          </a:xfrm>
        </p:spPr>
        <p:txBody>
          <a:bodyPr>
            <a:normAutofit fontScale="70000" lnSpcReduction="20000"/>
          </a:bodyPr>
          <a:lstStyle/>
          <a:p>
            <a:pPr>
              <a:buNone/>
            </a:pPr>
            <a:r>
              <a:rPr lang="tr-TR" dirty="0" smtClean="0"/>
              <a:t>S</a:t>
            </a:r>
            <a:r>
              <a:rPr lang="en-US" dirty="0" err="1" smtClean="0"/>
              <a:t>tep</a:t>
            </a:r>
            <a:r>
              <a:rPr lang="en-US" dirty="0" smtClean="0"/>
              <a:t>-response tuning: </a:t>
            </a:r>
            <a:endParaRPr lang="tr-TR" dirty="0" smtClean="0"/>
          </a:p>
          <a:p>
            <a:r>
              <a:rPr lang="en-US" dirty="0" smtClean="0"/>
              <a:t>Initialize the I term to zero </a:t>
            </a:r>
            <a:endParaRPr lang="tr-TR" dirty="0" smtClean="0"/>
          </a:p>
          <a:p>
            <a:r>
              <a:rPr lang="tr-TR" dirty="0" smtClean="0"/>
              <a:t>S</a:t>
            </a:r>
            <a:r>
              <a:rPr lang="en-US" dirty="0" smtClean="0"/>
              <a:t>et the D term to a small nonzero value. </a:t>
            </a:r>
            <a:endParaRPr lang="tr-TR" dirty="0" smtClean="0"/>
          </a:p>
          <a:p>
            <a:r>
              <a:rPr lang="en-US" dirty="0" smtClean="0"/>
              <a:t>Increase P from zero until the system substantially overshoots.</a:t>
            </a:r>
            <a:endParaRPr lang="tr-TR" dirty="0" smtClean="0"/>
          </a:p>
          <a:p>
            <a:r>
              <a:rPr lang="en-US" dirty="0" smtClean="0"/>
              <a:t> Then increase D until the oscillation is “critically damped.” Figures 2A, 2B, and 2C show approximate traces of </a:t>
            </a:r>
            <a:r>
              <a:rPr lang="en-US" dirty="0" err="1" smtClean="0"/>
              <a:t>underdamped</a:t>
            </a:r>
            <a:r>
              <a:rPr lang="en-US" dirty="0" smtClean="0"/>
              <a:t>, </a:t>
            </a:r>
            <a:r>
              <a:rPr lang="en-US" dirty="0" err="1" smtClean="0"/>
              <a:t>overdamped</a:t>
            </a:r>
            <a:r>
              <a:rPr lang="en-US" dirty="0" smtClean="0"/>
              <a:t>, and critically damped step responses. </a:t>
            </a:r>
            <a:endParaRPr lang="tr-TR" dirty="0" smtClean="0"/>
          </a:p>
          <a:p>
            <a:r>
              <a:rPr lang="en-US" dirty="0" smtClean="0"/>
              <a:t>Continue this process until you find values that have a high P while still being critically damped</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64088" y="1412776"/>
            <a:ext cx="3635896" cy="52892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1. Step </a:t>
            </a:r>
            <a:r>
              <a:rPr lang="tr-TR" dirty="0" err="1" smtClean="0"/>
              <a:t>Response</a:t>
            </a:r>
            <a:r>
              <a:rPr lang="tr-TR" dirty="0" smtClean="0"/>
              <a:t> </a:t>
            </a:r>
            <a:r>
              <a:rPr lang="tr-TR" dirty="0" err="1" smtClean="0"/>
              <a:t>Method</a:t>
            </a:r>
            <a:r>
              <a:rPr lang="tr-TR" dirty="0" smtClean="0"/>
              <a:t> (3)</a:t>
            </a:r>
            <a:endParaRPr lang="en-US" dirty="0"/>
          </a:p>
        </p:txBody>
      </p:sp>
      <p:sp>
        <p:nvSpPr>
          <p:cNvPr id="3" name="2 İçerik Yer Tutucusu"/>
          <p:cNvSpPr>
            <a:spLocks noGrp="1"/>
          </p:cNvSpPr>
          <p:nvPr>
            <p:ph idx="1"/>
          </p:nvPr>
        </p:nvSpPr>
        <p:spPr/>
        <p:txBody>
          <a:bodyPr>
            <a:normAutofit fontScale="77500" lnSpcReduction="20000"/>
          </a:bodyPr>
          <a:lstStyle/>
          <a:p>
            <a:r>
              <a:rPr lang="en-US" dirty="0" smtClean="0"/>
              <a:t>Although very easy to use, this method has the problem that increasing D will cause the optimum value of P to change, which in turn changes the optimum value of D, etc. </a:t>
            </a:r>
            <a:endParaRPr lang="tr-TR" dirty="0" smtClean="0"/>
          </a:p>
          <a:p>
            <a:r>
              <a:rPr lang="en-US" dirty="0" smtClean="0"/>
              <a:t>This requires a number of iterations to get to stable values. </a:t>
            </a:r>
            <a:endParaRPr lang="tr-TR" dirty="0" smtClean="0"/>
          </a:p>
          <a:p>
            <a:r>
              <a:rPr lang="en-US" dirty="0" smtClean="0"/>
              <a:t>In general terms this is because the D term of a PID operates at the highest frequency zone, the P term at a middle point, and the I term at the lowest frequency zone. </a:t>
            </a:r>
            <a:endParaRPr lang="tr-TR" dirty="0" smtClean="0"/>
          </a:p>
          <a:p>
            <a:r>
              <a:rPr lang="en-US" dirty="0" smtClean="0"/>
              <a:t>What would be better is if we could first tune the highest frequency component, then move to the middle</a:t>
            </a:r>
            <a:r>
              <a:rPr lang="tr-TR" dirty="0" smtClean="0"/>
              <a:t> </a:t>
            </a:r>
            <a:r>
              <a:rPr lang="en-US" dirty="0" smtClean="0"/>
              <a:t>range value, and finish with the low frequency part.</a:t>
            </a:r>
            <a:endParaRPr lang="en-US"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1073</Words>
  <Application>Microsoft Office PowerPoint</Application>
  <PresentationFormat>Ekran Gösterisi (4:3)</PresentationFormat>
  <Paragraphs>87</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Ofis Teması</vt:lpstr>
      <vt:lpstr>Auto tuning Industrial Servo Systems – METU lab setup </vt:lpstr>
      <vt:lpstr>Test Bench in METU</vt:lpstr>
      <vt:lpstr>Test Bench in METU</vt:lpstr>
      <vt:lpstr>Position -&gt; Cascaded Position+Speed </vt:lpstr>
      <vt:lpstr>Cont. PID (model) – Disc. PID (setup)</vt:lpstr>
      <vt:lpstr>PID Tuning Methods</vt:lpstr>
      <vt:lpstr>1. Step Response Method (1)</vt:lpstr>
      <vt:lpstr>1. Step Response Method (2)</vt:lpstr>
      <vt:lpstr>1. Step Response Method (3)</vt:lpstr>
      <vt:lpstr>2. Zone-Based Tuning (1)</vt:lpstr>
      <vt:lpstr>2. Zone-Based Tuning (2)</vt:lpstr>
      <vt:lpstr>2. Zone-Based Tuning (3)</vt:lpstr>
      <vt:lpstr>About Ki</vt:lpstr>
      <vt:lpstr>Sample of auto-tune by zone-based tuning</vt:lpstr>
      <vt:lpstr>3. Feeding-Forward (Profile Generator) (1)</vt:lpstr>
      <vt:lpstr>3. Feeding-Forward (Profile Generator) (2)</vt:lpstr>
      <vt:lpstr>3. Feeding-Forward (Profile Generator) (3)</vt:lpstr>
      <vt:lpstr>4. Filtering (Biquad) (1)</vt:lpstr>
      <vt:lpstr>4. Filtering (Biquad)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tuning Industrial Servo Systems</dc:title>
  <dc:creator>User</dc:creator>
  <cp:lastModifiedBy>User</cp:lastModifiedBy>
  <cp:revision>55</cp:revision>
  <dcterms:created xsi:type="dcterms:W3CDTF">2020-08-29T20:09:35Z</dcterms:created>
  <dcterms:modified xsi:type="dcterms:W3CDTF">2020-08-31T15:25:12Z</dcterms:modified>
</cp:coreProperties>
</file>