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804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B8FA6-2148-4C80-8DF8-4F106449C319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68ED-1286-4213-A139-84C592E9A8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68ED-1286-4213-A139-84C592E9A81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80F8B-8641-487B-BD80-2D919F4442D2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80F8B-8641-487B-BD80-2D919F4442D2}" type="datetimeFigureOut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7B59E-B228-40F5-9168-70C2B51A82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"/>
          <p:cNvGrpSpPr/>
          <p:nvPr/>
        </p:nvGrpSpPr>
        <p:grpSpPr>
          <a:xfrm>
            <a:off x="1902275" y="1304764"/>
            <a:ext cx="1944216" cy="664333"/>
            <a:chOff x="1655676" y="1304764"/>
            <a:chExt cx="1944216" cy="664333"/>
          </a:xfrm>
        </p:grpSpPr>
        <p:sp>
          <p:nvSpPr>
            <p:cNvPr id="11" name="10 Metin kutusu"/>
            <p:cNvSpPr txBox="1"/>
            <p:nvPr/>
          </p:nvSpPr>
          <p:spPr>
            <a:xfrm>
              <a:off x="1827923" y="1322766"/>
              <a:ext cx="1641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Off-Line Tuning</a:t>
              </a:r>
            </a:p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5" name="24 Oval"/>
            <p:cNvSpPr/>
            <p:nvPr/>
          </p:nvSpPr>
          <p:spPr>
            <a:xfrm>
              <a:off x="1655676" y="1304764"/>
              <a:ext cx="1944216" cy="6120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52 Grup"/>
          <p:cNvGrpSpPr/>
          <p:nvPr/>
        </p:nvGrpSpPr>
        <p:grpSpPr>
          <a:xfrm>
            <a:off x="5616116" y="1304764"/>
            <a:ext cx="1944216" cy="664333"/>
            <a:chOff x="5616116" y="1304764"/>
            <a:chExt cx="1944216" cy="664333"/>
          </a:xfrm>
        </p:grpSpPr>
        <p:sp>
          <p:nvSpPr>
            <p:cNvPr id="18" name="17 Metin kutusu"/>
            <p:cNvSpPr txBox="1"/>
            <p:nvPr/>
          </p:nvSpPr>
          <p:spPr>
            <a:xfrm>
              <a:off x="5794956" y="1322766"/>
              <a:ext cx="16171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O</a:t>
              </a:r>
              <a:r>
                <a:rPr lang="tr-TR" b="1" dirty="0" smtClean="0"/>
                <a:t>n</a:t>
              </a:r>
              <a:r>
                <a:rPr lang="en-US" b="1" dirty="0" smtClean="0"/>
                <a:t>-Line Tuning</a:t>
              </a:r>
            </a:p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26" name="25 Oval"/>
            <p:cNvSpPr/>
            <p:nvPr/>
          </p:nvSpPr>
          <p:spPr>
            <a:xfrm>
              <a:off x="5616116" y="1304764"/>
              <a:ext cx="1944216" cy="61206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46 Grup"/>
          <p:cNvGrpSpPr/>
          <p:nvPr/>
        </p:nvGrpSpPr>
        <p:grpSpPr>
          <a:xfrm>
            <a:off x="1640525" y="2156181"/>
            <a:ext cx="2509148" cy="369332"/>
            <a:chOff x="1393926" y="2066171"/>
            <a:chExt cx="2509148" cy="369332"/>
          </a:xfrm>
        </p:grpSpPr>
        <p:sp>
          <p:nvSpPr>
            <p:cNvPr id="12" name="11 Metin kutusu"/>
            <p:cNvSpPr txBox="1"/>
            <p:nvPr/>
          </p:nvSpPr>
          <p:spPr>
            <a:xfrm>
              <a:off x="1393926" y="2066171"/>
              <a:ext cx="250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Detection of disturbance</a:t>
              </a:r>
              <a:endParaRPr lang="en-US" dirty="0"/>
            </a:p>
          </p:txBody>
        </p:sp>
        <p:sp>
          <p:nvSpPr>
            <p:cNvPr id="27" name="26 Yuvarlatılmış Dikdörtgen"/>
            <p:cNvSpPr/>
            <p:nvPr/>
          </p:nvSpPr>
          <p:spPr>
            <a:xfrm>
              <a:off x="1403648" y="2096852"/>
              <a:ext cx="2448272" cy="32403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53 Grup"/>
          <p:cNvGrpSpPr/>
          <p:nvPr/>
        </p:nvGrpSpPr>
        <p:grpSpPr>
          <a:xfrm>
            <a:off x="5348937" y="2068300"/>
            <a:ext cx="2509148" cy="369332"/>
            <a:chOff x="5348937" y="1979839"/>
            <a:chExt cx="2509148" cy="369332"/>
          </a:xfrm>
        </p:grpSpPr>
        <p:sp>
          <p:nvSpPr>
            <p:cNvPr id="19" name="18 Metin kutusu"/>
            <p:cNvSpPr txBox="1"/>
            <p:nvPr/>
          </p:nvSpPr>
          <p:spPr>
            <a:xfrm>
              <a:off x="5348937" y="1979839"/>
              <a:ext cx="250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Detection of disturbance</a:t>
              </a:r>
              <a:endParaRPr lang="en-US" dirty="0"/>
            </a:p>
          </p:txBody>
        </p:sp>
        <p:sp>
          <p:nvSpPr>
            <p:cNvPr id="28" name="27 Yuvarlatılmış Dikdörtgen"/>
            <p:cNvSpPr/>
            <p:nvPr/>
          </p:nvSpPr>
          <p:spPr>
            <a:xfrm>
              <a:off x="5364088" y="2024844"/>
              <a:ext cx="2448272" cy="32403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47 Grup"/>
          <p:cNvGrpSpPr/>
          <p:nvPr/>
        </p:nvGrpSpPr>
        <p:grpSpPr>
          <a:xfrm>
            <a:off x="1755332" y="2712597"/>
            <a:ext cx="2279535" cy="923330"/>
            <a:chOff x="1508733" y="2532577"/>
            <a:chExt cx="2279535" cy="923330"/>
          </a:xfrm>
        </p:grpSpPr>
        <p:sp>
          <p:nvSpPr>
            <p:cNvPr id="13" name="12 Metin kutusu"/>
            <p:cNvSpPr txBox="1"/>
            <p:nvPr/>
          </p:nvSpPr>
          <p:spPr>
            <a:xfrm>
              <a:off x="1508733" y="2532577"/>
              <a:ext cx="22795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Halt/Pause the system</a:t>
              </a:r>
            </a:p>
            <a:p>
              <a:pPr algn="ctr"/>
              <a:r>
                <a:rPr lang="en-US" dirty="0" smtClean="0"/>
                <a:t>or</a:t>
              </a:r>
            </a:p>
            <a:p>
              <a:pPr algn="ctr"/>
              <a:r>
                <a:rPr lang="en-US" dirty="0" smtClean="0"/>
                <a:t>Deactivate the load</a:t>
              </a:r>
              <a:endParaRPr lang="en-US" dirty="0"/>
            </a:p>
          </p:txBody>
        </p:sp>
        <p:sp>
          <p:nvSpPr>
            <p:cNvPr id="31" name="30 Yuvarlatılmış Dikdörtgen"/>
            <p:cNvSpPr/>
            <p:nvPr/>
          </p:nvSpPr>
          <p:spPr>
            <a:xfrm>
              <a:off x="1547664" y="2564904"/>
              <a:ext cx="2196244" cy="86409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54 Grup"/>
          <p:cNvGrpSpPr/>
          <p:nvPr/>
        </p:nvGrpSpPr>
        <p:grpSpPr>
          <a:xfrm>
            <a:off x="5796136" y="2536835"/>
            <a:ext cx="1591727" cy="1477328"/>
            <a:chOff x="5796136" y="2359913"/>
            <a:chExt cx="1591727" cy="1477328"/>
          </a:xfrm>
        </p:grpSpPr>
        <p:sp>
          <p:nvSpPr>
            <p:cNvPr id="20" name="19 Metin kutusu"/>
            <p:cNvSpPr txBox="1"/>
            <p:nvPr/>
          </p:nvSpPr>
          <p:spPr>
            <a:xfrm>
              <a:off x="5819164" y="2359913"/>
              <a:ext cx="156869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Determining</a:t>
              </a:r>
            </a:p>
            <a:p>
              <a:pPr algn="ctr"/>
              <a:r>
                <a:rPr lang="en-US" dirty="0" smtClean="0"/>
                <a:t>Frequency</a:t>
              </a:r>
            </a:p>
            <a:p>
              <a:pPr algn="ctr"/>
              <a:r>
                <a:rPr lang="en-US" dirty="0" smtClean="0"/>
                <a:t>Amplitude</a:t>
              </a:r>
            </a:p>
            <a:p>
              <a:pPr algn="ctr"/>
              <a:r>
                <a:rPr lang="en-US" dirty="0" smtClean="0"/>
                <a:t>Bandwidth</a:t>
              </a:r>
            </a:p>
            <a:p>
              <a:pPr algn="ctr"/>
              <a:r>
                <a:rPr lang="en-US" dirty="0" smtClean="0"/>
                <a:t>Of disturbance</a:t>
              </a:r>
              <a:endParaRPr lang="en-US" dirty="0"/>
            </a:p>
          </p:txBody>
        </p:sp>
        <p:sp>
          <p:nvSpPr>
            <p:cNvPr id="32" name="31 Yuvarlatılmış Dikdörtgen"/>
            <p:cNvSpPr/>
            <p:nvPr/>
          </p:nvSpPr>
          <p:spPr>
            <a:xfrm>
              <a:off x="5796136" y="2420888"/>
              <a:ext cx="1584176" cy="136815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48 Grup"/>
          <p:cNvGrpSpPr/>
          <p:nvPr/>
        </p:nvGrpSpPr>
        <p:grpSpPr>
          <a:xfrm>
            <a:off x="1586279" y="3823011"/>
            <a:ext cx="2617640" cy="369332"/>
            <a:chOff x="1339680" y="3552981"/>
            <a:chExt cx="2617640" cy="369332"/>
          </a:xfrm>
        </p:grpSpPr>
        <p:sp>
          <p:nvSpPr>
            <p:cNvPr id="14" name="13 Metin kutusu"/>
            <p:cNvSpPr txBox="1"/>
            <p:nvPr/>
          </p:nvSpPr>
          <p:spPr>
            <a:xfrm>
              <a:off x="1339680" y="3552981"/>
              <a:ext cx="2617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Start pre-defined routines</a:t>
              </a:r>
              <a:endParaRPr lang="en-US" dirty="0"/>
            </a:p>
          </p:txBody>
        </p:sp>
        <p:sp>
          <p:nvSpPr>
            <p:cNvPr id="33" name="32 Yuvarlatılmış Dikdörtgen"/>
            <p:cNvSpPr/>
            <p:nvPr/>
          </p:nvSpPr>
          <p:spPr>
            <a:xfrm>
              <a:off x="1367644" y="3573016"/>
              <a:ext cx="2556284" cy="32403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55 Grup"/>
          <p:cNvGrpSpPr/>
          <p:nvPr/>
        </p:nvGrpSpPr>
        <p:grpSpPr>
          <a:xfrm>
            <a:off x="5556235" y="4113366"/>
            <a:ext cx="2094549" cy="369332"/>
            <a:chOff x="5556235" y="3847983"/>
            <a:chExt cx="2094549" cy="369332"/>
          </a:xfrm>
        </p:grpSpPr>
        <p:sp>
          <p:nvSpPr>
            <p:cNvPr id="21" name="20 Metin kutusu"/>
            <p:cNvSpPr txBox="1"/>
            <p:nvPr/>
          </p:nvSpPr>
          <p:spPr>
            <a:xfrm>
              <a:off x="5556235" y="3847983"/>
              <a:ext cx="2094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Activate the filtering</a:t>
              </a:r>
              <a:endParaRPr lang="en-US" dirty="0"/>
            </a:p>
          </p:txBody>
        </p:sp>
        <p:sp>
          <p:nvSpPr>
            <p:cNvPr id="35" name="34 Yuvarlatılmış Dikdörtgen"/>
            <p:cNvSpPr/>
            <p:nvPr/>
          </p:nvSpPr>
          <p:spPr>
            <a:xfrm>
              <a:off x="5616116" y="3897052"/>
              <a:ext cx="1980220" cy="2880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49 Grup"/>
          <p:cNvGrpSpPr/>
          <p:nvPr/>
        </p:nvGrpSpPr>
        <p:grpSpPr>
          <a:xfrm>
            <a:off x="1146191" y="4379427"/>
            <a:ext cx="3497817" cy="646331"/>
            <a:chOff x="899592" y="4019387"/>
            <a:chExt cx="3497817" cy="646331"/>
          </a:xfrm>
        </p:grpSpPr>
        <p:sp>
          <p:nvSpPr>
            <p:cNvPr id="15" name="14 Metin kutusu"/>
            <p:cNvSpPr txBox="1"/>
            <p:nvPr/>
          </p:nvSpPr>
          <p:spPr>
            <a:xfrm>
              <a:off x="899592" y="4019387"/>
              <a:ext cx="3497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Calculate/Estimate/Predict</a:t>
              </a:r>
            </a:p>
            <a:p>
              <a:pPr algn="ctr"/>
              <a:r>
                <a:rPr lang="en-US" dirty="0" smtClean="0"/>
                <a:t>Electrical &amp; Mechanical parameters</a:t>
              </a:r>
              <a:endParaRPr lang="en-US" dirty="0"/>
            </a:p>
          </p:txBody>
        </p:sp>
        <p:sp>
          <p:nvSpPr>
            <p:cNvPr id="36" name="35 Yuvarlatılmış Dikdörtgen"/>
            <p:cNvSpPr/>
            <p:nvPr/>
          </p:nvSpPr>
          <p:spPr>
            <a:xfrm>
              <a:off x="971599" y="4041068"/>
              <a:ext cx="3353801" cy="5760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56 Grup"/>
          <p:cNvGrpSpPr/>
          <p:nvPr/>
        </p:nvGrpSpPr>
        <p:grpSpPr>
          <a:xfrm>
            <a:off x="4854603" y="4581128"/>
            <a:ext cx="3497817" cy="646331"/>
            <a:chOff x="4854603" y="4228057"/>
            <a:chExt cx="3497817" cy="646331"/>
          </a:xfrm>
        </p:grpSpPr>
        <p:sp>
          <p:nvSpPr>
            <p:cNvPr id="22" name="21 Metin kutusu"/>
            <p:cNvSpPr txBox="1"/>
            <p:nvPr/>
          </p:nvSpPr>
          <p:spPr>
            <a:xfrm>
              <a:off x="4854603" y="4228057"/>
              <a:ext cx="3497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Calculate/Estimate/Predict</a:t>
              </a:r>
            </a:p>
            <a:p>
              <a:pPr algn="ctr"/>
              <a:r>
                <a:rPr lang="en-US" dirty="0" smtClean="0"/>
                <a:t>Electrical &amp; Mechanical parameters</a:t>
              </a:r>
              <a:endParaRPr lang="en-US" dirty="0"/>
            </a:p>
          </p:txBody>
        </p:sp>
        <p:sp>
          <p:nvSpPr>
            <p:cNvPr id="37" name="36 Yuvarlatılmış Dikdörtgen"/>
            <p:cNvSpPr/>
            <p:nvPr/>
          </p:nvSpPr>
          <p:spPr>
            <a:xfrm>
              <a:off x="4932040" y="4257092"/>
              <a:ext cx="3348372" cy="576064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50 Grup"/>
          <p:cNvGrpSpPr/>
          <p:nvPr/>
        </p:nvGrpSpPr>
        <p:grpSpPr>
          <a:xfrm>
            <a:off x="1849781" y="5212842"/>
            <a:ext cx="2090637" cy="369332"/>
            <a:chOff x="1603182" y="4762792"/>
            <a:chExt cx="2090637" cy="369332"/>
          </a:xfrm>
        </p:grpSpPr>
        <p:sp>
          <p:nvSpPr>
            <p:cNvPr id="16" name="15 Metin kutusu"/>
            <p:cNvSpPr txBox="1"/>
            <p:nvPr/>
          </p:nvSpPr>
          <p:spPr>
            <a:xfrm>
              <a:off x="1603182" y="4762792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Set controller/driver</a:t>
              </a:r>
              <a:endParaRPr lang="en-US" dirty="0"/>
            </a:p>
          </p:txBody>
        </p:sp>
        <p:sp>
          <p:nvSpPr>
            <p:cNvPr id="40" name="39 Yuvarlatılmış Dikdörtgen"/>
            <p:cNvSpPr/>
            <p:nvPr/>
          </p:nvSpPr>
          <p:spPr>
            <a:xfrm>
              <a:off x="1619672" y="4797152"/>
              <a:ext cx="2016224" cy="2880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57 Grup"/>
          <p:cNvGrpSpPr/>
          <p:nvPr/>
        </p:nvGrpSpPr>
        <p:grpSpPr>
          <a:xfrm>
            <a:off x="5361922" y="5327435"/>
            <a:ext cx="2483180" cy="369332"/>
            <a:chOff x="5361922" y="4885130"/>
            <a:chExt cx="2483180" cy="369332"/>
          </a:xfrm>
        </p:grpSpPr>
        <p:sp>
          <p:nvSpPr>
            <p:cNvPr id="23" name="22 Metin kutusu"/>
            <p:cNvSpPr txBox="1"/>
            <p:nvPr/>
          </p:nvSpPr>
          <p:spPr>
            <a:xfrm>
              <a:off x="5361922" y="4885130"/>
              <a:ext cx="248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Update controller/driver</a:t>
              </a:r>
              <a:endParaRPr lang="en-US" dirty="0"/>
            </a:p>
          </p:txBody>
        </p:sp>
        <p:sp>
          <p:nvSpPr>
            <p:cNvPr id="41" name="40 Yuvarlatılmış Dikdörtgen"/>
            <p:cNvSpPr/>
            <p:nvPr/>
          </p:nvSpPr>
          <p:spPr>
            <a:xfrm>
              <a:off x="5400092" y="4941168"/>
              <a:ext cx="2376264" cy="28803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51 Grup"/>
          <p:cNvGrpSpPr/>
          <p:nvPr/>
        </p:nvGrpSpPr>
        <p:grpSpPr>
          <a:xfrm>
            <a:off x="1722255" y="5769260"/>
            <a:ext cx="2304256" cy="378042"/>
            <a:chOff x="1475656" y="5769260"/>
            <a:chExt cx="2304256" cy="378042"/>
          </a:xfrm>
        </p:grpSpPr>
        <p:sp>
          <p:nvSpPr>
            <p:cNvPr id="17" name="16 Metin kutusu"/>
            <p:cNvSpPr txBox="1"/>
            <p:nvPr/>
          </p:nvSpPr>
          <p:spPr>
            <a:xfrm>
              <a:off x="1534734" y="5769260"/>
              <a:ext cx="2227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Reactivate the system</a:t>
              </a:r>
              <a:endParaRPr lang="en-US" dirty="0"/>
            </a:p>
          </p:txBody>
        </p:sp>
        <p:sp>
          <p:nvSpPr>
            <p:cNvPr id="44" name="43 Oval"/>
            <p:cNvSpPr/>
            <p:nvPr/>
          </p:nvSpPr>
          <p:spPr>
            <a:xfrm>
              <a:off x="1475656" y="5787262"/>
              <a:ext cx="2304256" cy="3600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58 Grup"/>
          <p:cNvGrpSpPr/>
          <p:nvPr/>
        </p:nvGrpSpPr>
        <p:grpSpPr>
          <a:xfrm>
            <a:off x="5292080" y="5795972"/>
            <a:ext cx="2556284" cy="369332"/>
            <a:chOff x="5292080" y="5795972"/>
            <a:chExt cx="2556284" cy="369332"/>
          </a:xfrm>
        </p:grpSpPr>
        <p:sp>
          <p:nvSpPr>
            <p:cNvPr id="24" name="23 Metin kutusu"/>
            <p:cNvSpPr txBox="1"/>
            <p:nvPr/>
          </p:nvSpPr>
          <p:spPr>
            <a:xfrm>
              <a:off x="5450154" y="5795972"/>
              <a:ext cx="2306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Trace next disturbance</a:t>
              </a:r>
              <a:endParaRPr lang="en-US" dirty="0"/>
            </a:p>
          </p:txBody>
        </p:sp>
        <p:sp>
          <p:nvSpPr>
            <p:cNvPr id="45" name="44 Oval"/>
            <p:cNvSpPr/>
            <p:nvPr/>
          </p:nvSpPr>
          <p:spPr>
            <a:xfrm>
              <a:off x="5292080" y="5813974"/>
              <a:ext cx="2556284" cy="3240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67 Düz Ok Bağlayıcısı"/>
          <p:cNvCxnSpPr/>
          <p:nvPr/>
        </p:nvCxnSpPr>
        <p:spPr>
          <a:xfrm>
            <a:off x="2879812" y="1916832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Ok Bağlayıcısı"/>
          <p:cNvCxnSpPr/>
          <p:nvPr/>
        </p:nvCxnSpPr>
        <p:spPr>
          <a:xfrm>
            <a:off x="2879812" y="2492896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Düz Ok Bağlayıcısı"/>
          <p:cNvCxnSpPr/>
          <p:nvPr/>
        </p:nvCxnSpPr>
        <p:spPr>
          <a:xfrm>
            <a:off x="2879812" y="3609020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Düz Ok Bağlayıcısı"/>
          <p:cNvCxnSpPr/>
          <p:nvPr/>
        </p:nvCxnSpPr>
        <p:spPr>
          <a:xfrm>
            <a:off x="2879812" y="4149080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Düz Ok Bağlayıcısı"/>
          <p:cNvCxnSpPr/>
          <p:nvPr/>
        </p:nvCxnSpPr>
        <p:spPr>
          <a:xfrm>
            <a:off x="2879812" y="4977172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Düz Ok Bağlayıcısı"/>
          <p:cNvCxnSpPr/>
          <p:nvPr/>
        </p:nvCxnSpPr>
        <p:spPr>
          <a:xfrm>
            <a:off x="2879812" y="5517232"/>
            <a:ext cx="0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Düz Ok Bağlayıcısı"/>
          <p:cNvCxnSpPr/>
          <p:nvPr/>
        </p:nvCxnSpPr>
        <p:spPr>
          <a:xfrm>
            <a:off x="6588224" y="2420888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Ok Bağlayıcısı"/>
          <p:cNvCxnSpPr/>
          <p:nvPr/>
        </p:nvCxnSpPr>
        <p:spPr>
          <a:xfrm>
            <a:off x="6588224" y="3969060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Düz Ok Bağlayıcısı"/>
          <p:cNvCxnSpPr/>
          <p:nvPr/>
        </p:nvCxnSpPr>
        <p:spPr>
          <a:xfrm>
            <a:off x="6588224" y="4437112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Düz Ok Bağlayıcısı"/>
          <p:cNvCxnSpPr/>
          <p:nvPr/>
        </p:nvCxnSpPr>
        <p:spPr>
          <a:xfrm>
            <a:off x="6588224" y="5193196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Ok Bağlayıcısı"/>
          <p:cNvCxnSpPr/>
          <p:nvPr/>
        </p:nvCxnSpPr>
        <p:spPr>
          <a:xfrm>
            <a:off x="6588224" y="5661248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Düz Ok Bağlayıcısı"/>
          <p:cNvCxnSpPr/>
          <p:nvPr/>
        </p:nvCxnSpPr>
        <p:spPr>
          <a:xfrm>
            <a:off x="6588224" y="1916832"/>
            <a:ext cx="0" cy="180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5 Akış Çizelgesi: Doğrudan Erişimli Depolama"/>
          <p:cNvSpPr/>
          <p:nvPr/>
        </p:nvSpPr>
        <p:spPr>
          <a:xfrm>
            <a:off x="4463988" y="2026585"/>
            <a:ext cx="144016" cy="252028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Metin kutusu"/>
          <p:cNvSpPr txBox="1"/>
          <p:nvPr/>
        </p:nvSpPr>
        <p:spPr>
          <a:xfrm>
            <a:off x="492889" y="2852936"/>
            <a:ext cx="11267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Speed </a:t>
            </a:r>
            <a:endParaRPr lang="tr-TR" dirty="0" smtClean="0"/>
          </a:p>
          <a:p>
            <a:r>
              <a:rPr lang="en-US" dirty="0" smtClean="0"/>
              <a:t>Ref</a:t>
            </a:r>
            <a:r>
              <a:rPr lang="tr-TR" dirty="0" smtClean="0"/>
              <a:t>erence</a:t>
            </a:r>
            <a:endParaRPr lang="en-US" dirty="0"/>
          </a:p>
        </p:txBody>
      </p:sp>
      <p:sp>
        <p:nvSpPr>
          <p:cNvPr id="3" name="2 Metin kutusu"/>
          <p:cNvSpPr txBox="1"/>
          <p:nvPr/>
        </p:nvSpPr>
        <p:spPr>
          <a:xfrm>
            <a:off x="2591780" y="2852936"/>
            <a:ext cx="1126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Speed 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grpSp>
        <p:nvGrpSpPr>
          <p:cNvPr id="32" name="31 Grup"/>
          <p:cNvGrpSpPr/>
          <p:nvPr/>
        </p:nvGrpSpPr>
        <p:grpSpPr>
          <a:xfrm>
            <a:off x="1835696" y="2852936"/>
            <a:ext cx="432008" cy="504016"/>
            <a:chOff x="1835696" y="2852936"/>
            <a:chExt cx="432008" cy="504016"/>
          </a:xfrm>
        </p:grpSpPr>
        <p:sp>
          <p:nvSpPr>
            <p:cNvPr id="28" name="27 Metin kutusu"/>
            <p:cNvSpPr txBox="1"/>
            <p:nvPr/>
          </p:nvSpPr>
          <p:spPr>
            <a:xfrm>
              <a:off x="1835696" y="2960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+</a:t>
              </a:r>
              <a:endParaRPr lang="en-US" dirty="0"/>
            </a:p>
          </p:txBody>
        </p:sp>
        <p:sp>
          <p:nvSpPr>
            <p:cNvPr id="29" name="28 Metin kutusu"/>
            <p:cNvSpPr txBox="1"/>
            <p:nvPr/>
          </p:nvSpPr>
          <p:spPr>
            <a:xfrm>
              <a:off x="1979712" y="285293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-</a:t>
              </a:r>
              <a:endParaRPr lang="en-US" dirty="0"/>
            </a:p>
          </p:txBody>
        </p:sp>
        <p:sp>
          <p:nvSpPr>
            <p:cNvPr id="4" name="3 Oval"/>
            <p:cNvSpPr/>
            <p:nvPr/>
          </p:nvSpPr>
          <p:spPr>
            <a:xfrm>
              <a:off x="1907704" y="2996952"/>
              <a:ext cx="360000" cy="36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4 Metin kutusu"/>
          <p:cNvSpPr txBox="1"/>
          <p:nvPr/>
        </p:nvSpPr>
        <p:spPr>
          <a:xfrm>
            <a:off x="3959932" y="2852936"/>
            <a:ext cx="165410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Adaptive </a:t>
            </a:r>
          </a:p>
          <a:p>
            <a:pPr algn="ctr"/>
            <a:r>
              <a:rPr lang="tr-TR" dirty="0" smtClean="0"/>
              <a:t>    </a:t>
            </a:r>
            <a:r>
              <a:rPr lang="en-US" dirty="0" smtClean="0"/>
              <a:t>Notch Filter</a:t>
            </a:r>
            <a:r>
              <a:rPr lang="tr-TR" dirty="0" smtClean="0"/>
              <a:t>   </a:t>
            </a:r>
          </a:p>
          <a:p>
            <a:pPr algn="ctr"/>
            <a:endParaRPr lang="tr-TR" dirty="0" smtClean="0"/>
          </a:p>
        </p:txBody>
      </p:sp>
      <p:sp>
        <p:nvSpPr>
          <p:cNvPr id="6" name="5 Metin kutusu"/>
          <p:cNvSpPr txBox="1"/>
          <p:nvPr/>
        </p:nvSpPr>
        <p:spPr>
          <a:xfrm>
            <a:off x="5894066" y="2852936"/>
            <a:ext cx="11262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Torque</a:t>
            </a:r>
          </a:p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2519772" y="3753036"/>
            <a:ext cx="13667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Disturbance </a:t>
            </a:r>
            <a:endParaRPr lang="tr-TR" dirty="0" smtClean="0"/>
          </a:p>
          <a:p>
            <a:pPr algn="ctr"/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8" name="7 Küp"/>
          <p:cNvSpPr/>
          <p:nvPr/>
        </p:nvSpPr>
        <p:spPr>
          <a:xfrm>
            <a:off x="4572000" y="1900571"/>
            <a:ext cx="1008112" cy="468052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Akış Çizelgesi: Doğrudan Erişimli Depolama"/>
          <p:cNvSpPr/>
          <p:nvPr/>
        </p:nvSpPr>
        <p:spPr>
          <a:xfrm>
            <a:off x="5508104" y="2080591"/>
            <a:ext cx="396044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5760132" y="1990581"/>
            <a:ext cx="32403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Akış Çizelgesi: Doğrudan Erişimli Depolama"/>
          <p:cNvSpPr/>
          <p:nvPr/>
        </p:nvSpPr>
        <p:spPr>
          <a:xfrm>
            <a:off x="5832140" y="1990581"/>
            <a:ext cx="108012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Akış Çizelgesi: Doğrudan Erişimli Depolama"/>
          <p:cNvSpPr/>
          <p:nvPr/>
        </p:nvSpPr>
        <p:spPr>
          <a:xfrm>
            <a:off x="5904148" y="1990581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Akış Çizelgesi: Doğrudan Erişimli Depolama"/>
          <p:cNvSpPr/>
          <p:nvPr/>
        </p:nvSpPr>
        <p:spPr>
          <a:xfrm>
            <a:off x="5976156" y="1990581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Akış Çizelgesi: Doğrudan Erişimli Depolama"/>
          <p:cNvSpPr/>
          <p:nvPr/>
        </p:nvSpPr>
        <p:spPr>
          <a:xfrm>
            <a:off x="6084168" y="2080591"/>
            <a:ext cx="324036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Küp"/>
          <p:cNvSpPr/>
          <p:nvPr/>
        </p:nvSpPr>
        <p:spPr>
          <a:xfrm>
            <a:off x="6264188" y="1630541"/>
            <a:ext cx="1224136" cy="864096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15 Akış Çizelgesi: Doğrudan Erişimli Depolama"/>
          <p:cNvSpPr/>
          <p:nvPr/>
        </p:nvSpPr>
        <p:spPr>
          <a:xfrm>
            <a:off x="5508104" y="2026585"/>
            <a:ext cx="72008" cy="216024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Akış Çizelgesi: Doğrudan Erişimli Depolama"/>
          <p:cNvSpPr/>
          <p:nvPr/>
        </p:nvSpPr>
        <p:spPr>
          <a:xfrm>
            <a:off x="6084168" y="2062589"/>
            <a:ext cx="72008" cy="144016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Metin kutusu"/>
          <p:cNvSpPr txBox="1"/>
          <p:nvPr/>
        </p:nvSpPr>
        <p:spPr>
          <a:xfrm>
            <a:off x="4535996" y="2145630"/>
            <a:ext cx="968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Servo Motor</a:t>
            </a:r>
            <a:endParaRPr lang="en-US" sz="1200" dirty="0"/>
          </a:p>
        </p:txBody>
      </p:sp>
      <p:sp>
        <p:nvSpPr>
          <p:cNvPr id="22" name="21 Metin kutusu"/>
          <p:cNvSpPr txBox="1"/>
          <p:nvPr/>
        </p:nvSpPr>
        <p:spPr>
          <a:xfrm>
            <a:off x="6264188" y="1882569"/>
            <a:ext cx="99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Transmission</a:t>
            </a:r>
            <a:endParaRPr lang="tr-TR" sz="1200" dirty="0" smtClean="0"/>
          </a:p>
          <a:p>
            <a:pPr algn="ctr"/>
            <a:r>
              <a:rPr lang="tr-TR" sz="1200" dirty="0" smtClean="0"/>
              <a:t>+</a:t>
            </a:r>
          </a:p>
          <a:p>
            <a:pPr algn="ctr"/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27" name="26 Metin kutusu"/>
          <p:cNvSpPr txBox="1"/>
          <p:nvPr/>
        </p:nvSpPr>
        <p:spPr>
          <a:xfrm>
            <a:off x="4499392" y="1990581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Encoder</a:t>
            </a:r>
            <a:endParaRPr lang="en-US" sz="1000" dirty="0"/>
          </a:p>
        </p:txBody>
      </p:sp>
      <p:cxnSp>
        <p:nvCxnSpPr>
          <p:cNvPr id="40" name="39 Düz Ok Bağlayıcısı"/>
          <p:cNvCxnSpPr>
            <a:stCxn id="4" idx="6"/>
            <a:endCxn id="3" idx="1"/>
          </p:cNvCxnSpPr>
          <p:nvPr/>
        </p:nvCxnSpPr>
        <p:spPr>
          <a:xfrm flipV="1">
            <a:off x="2267704" y="3176102"/>
            <a:ext cx="324076" cy="85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Düz Ok Bağlayıcısı"/>
          <p:cNvCxnSpPr>
            <a:endCxn id="6" idx="1"/>
          </p:cNvCxnSpPr>
          <p:nvPr/>
        </p:nvCxnSpPr>
        <p:spPr>
          <a:xfrm flipV="1">
            <a:off x="5642038" y="3176102"/>
            <a:ext cx="252028" cy="87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Dirsek Bağlayıcısı"/>
          <p:cNvCxnSpPr>
            <a:stCxn id="6" idx="0"/>
            <a:endCxn id="8" idx="3"/>
          </p:cNvCxnSpPr>
          <p:nvPr/>
        </p:nvCxnSpPr>
        <p:spPr>
          <a:xfrm rot="16200000" flipV="1">
            <a:off x="5495204" y="1890970"/>
            <a:ext cx="484313" cy="14396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Şekil"/>
          <p:cNvCxnSpPr>
            <a:stCxn id="2" idx="2"/>
          </p:cNvCxnSpPr>
          <p:nvPr/>
        </p:nvCxnSpPr>
        <p:spPr>
          <a:xfrm rot="16200000" flipH="1">
            <a:off x="1391112" y="3164435"/>
            <a:ext cx="793831" cy="146349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Şekil"/>
          <p:cNvCxnSpPr>
            <a:endCxn id="7" idx="1"/>
          </p:cNvCxnSpPr>
          <p:nvPr/>
        </p:nvCxnSpPr>
        <p:spPr>
          <a:xfrm rot="16200000" flipH="1">
            <a:off x="1980147" y="3536577"/>
            <a:ext cx="899230" cy="180020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Şekil"/>
          <p:cNvCxnSpPr>
            <a:stCxn id="7" idx="3"/>
            <a:endCxn id="5" idx="2"/>
          </p:cNvCxnSpPr>
          <p:nvPr/>
        </p:nvCxnSpPr>
        <p:spPr>
          <a:xfrm flipV="1">
            <a:off x="3886493" y="3776266"/>
            <a:ext cx="900493" cy="299936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71 Şekil"/>
          <p:cNvCxnSpPr>
            <a:stCxn id="26" idx="1"/>
            <a:endCxn id="4" idx="0"/>
          </p:cNvCxnSpPr>
          <p:nvPr/>
        </p:nvCxnSpPr>
        <p:spPr>
          <a:xfrm rot="10800000" flipV="1">
            <a:off x="2087704" y="2152598"/>
            <a:ext cx="2376284" cy="844353"/>
          </a:xfrm>
          <a:prstGeom prst="bentConnector2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Metin kutusu"/>
          <p:cNvSpPr txBox="1"/>
          <p:nvPr/>
        </p:nvSpPr>
        <p:spPr>
          <a:xfrm>
            <a:off x="2267744" y="1880828"/>
            <a:ext cx="1392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measured speed</a:t>
            </a:r>
            <a:endParaRPr lang="en-US" sz="1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03948" y="4113076"/>
            <a:ext cx="390525" cy="333375"/>
          </a:xfrm>
          <a:prstGeom prst="rect">
            <a:avLst/>
          </a:prstGeom>
          <a:noFill/>
        </p:spPr>
      </p:pic>
      <p:sp>
        <p:nvSpPr>
          <p:cNvPr id="82" name="81 Metin kutusu"/>
          <p:cNvSpPr txBox="1"/>
          <p:nvPr/>
        </p:nvSpPr>
        <p:spPr>
          <a:xfrm>
            <a:off x="4427984" y="4113076"/>
            <a:ext cx="142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, </a:t>
            </a:r>
            <a:r>
              <a:rPr lang="tr-TR" sz="1600" dirty="0" smtClean="0"/>
              <a:t>BW</a:t>
            </a:r>
            <a:r>
              <a:rPr lang="tr-TR" dirty="0" smtClean="0"/>
              <a:t>, </a:t>
            </a:r>
            <a:r>
              <a:rPr lang="tr-TR" sz="1600" dirty="0" smtClean="0"/>
              <a:t>Q </a:t>
            </a:r>
            <a:r>
              <a:rPr lang="en-US" sz="1600" dirty="0" smtClean="0"/>
              <a:t>factor</a:t>
            </a:r>
            <a:r>
              <a:rPr lang="tr-TR" sz="1600" dirty="0" smtClean="0"/>
              <a:t> </a:t>
            </a:r>
            <a:endParaRPr lang="en-US" sz="1600" dirty="0"/>
          </a:p>
        </p:txBody>
      </p:sp>
      <p:cxnSp>
        <p:nvCxnSpPr>
          <p:cNvPr id="84" name="83 Düz Ok Bağlayıcısı"/>
          <p:cNvCxnSpPr>
            <a:stCxn id="2" idx="3"/>
          </p:cNvCxnSpPr>
          <p:nvPr/>
        </p:nvCxnSpPr>
        <p:spPr>
          <a:xfrm>
            <a:off x="1619672" y="3176102"/>
            <a:ext cx="303295" cy="87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Metin kutusu"/>
          <p:cNvSpPr txBox="1"/>
          <p:nvPr/>
        </p:nvSpPr>
        <p:spPr>
          <a:xfrm>
            <a:off x="3995936" y="3470811"/>
            <a:ext cx="412292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000" dirty="0" smtClean="0">
                <a:latin typeface="Arial" pitchFamily="34" charset="0"/>
                <a:cs typeface="Arial" pitchFamily="34" charset="0"/>
              </a:rPr>
              <a:t>TF1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Dikdörtgen"/>
          <p:cNvSpPr/>
          <p:nvPr/>
        </p:nvSpPr>
        <p:spPr>
          <a:xfrm>
            <a:off x="4526724" y="3470811"/>
            <a:ext cx="412292" cy="24622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tr-TR" sz="1000" dirty="0" smtClean="0">
                <a:latin typeface="Arial" pitchFamily="34" charset="0"/>
                <a:cs typeface="Arial" pitchFamily="34" charset="0"/>
              </a:rPr>
              <a:t>TF2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42 Metin kutusu"/>
          <p:cNvSpPr txBox="1"/>
          <p:nvPr/>
        </p:nvSpPr>
        <p:spPr>
          <a:xfrm>
            <a:off x="5148064" y="3470811"/>
            <a:ext cx="412292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TFn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45 Düz Ok Bağlayıcısı"/>
          <p:cNvCxnSpPr>
            <a:stCxn id="39" idx="3"/>
            <a:endCxn id="41" idx="1"/>
          </p:cNvCxnSpPr>
          <p:nvPr/>
        </p:nvCxnSpPr>
        <p:spPr>
          <a:xfrm>
            <a:off x="4408228" y="3593922"/>
            <a:ext cx="11849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Düz Ok Bağlayıcısı"/>
          <p:cNvCxnSpPr>
            <a:stCxn id="41" idx="3"/>
            <a:endCxn id="43" idx="1"/>
          </p:cNvCxnSpPr>
          <p:nvPr/>
        </p:nvCxnSpPr>
        <p:spPr>
          <a:xfrm>
            <a:off x="4939016" y="3593922"/>
            <a:ext cx="209048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Ok Bağlayıcısı"/>
          <p:cNvCxnSpPr/>
          <p:nvPr/>
        </p:nvCxnSpPr>
        <p:spPr>
          <a:xfrm flipV="1">
            <a:off x="3707904" y="3176102"/>
            <a:ext cx="252028" cy="87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review mak\bodes_p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1147763"/>
            <a:ext cx="6694487" cy="4562475"/>
          </a:xfrm>
          <a:prstGeom prst="rect">
            <a:avLst/>
          </a:prstGeom>
          <a:noFill/>
        </p:spPr>
      </p:pic>
      <p:cxnSp>
        <p:nvCxnSpPr>
          <p:cNvPr id="11" name="10 Düz Ok Bağlayıcısı"/>
          <p:cNvCxnSpPr/>
          <p:nvPr/>
        </p:nvCxnSpPr>
        <p:spPr>
          <a:xfrm flipH="1">
            <a:off x="3203848" y="1988840"/>
            <a:ext cx="216024" cy="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Düz Ok Bağlayıcısı"/>
          <p:cNvCxnSpPr/>
          <p:nvPr/>
        </p:nvCxnSpPr>
        <p:spPr>
          <a:xfrm>
            <a:off x="2591780" y="1988840"/>
            <a:ext cx="216024" cy="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Ok Bağlayıcısı"/>
          <p:cNvCxnSpPr/>
          <p:nvPr/>
        </p:nvCxnSpPr>
        <p:spPr>
          <a:xfrm flipH="1">
            <a:off x="2735796" y="3212976"/>
            <a:ext cx="216024" cy="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>
            <a:off x="3059832" y="3212976"/>
            <a:ext cx="216024" cy="0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/>
          <p:nvPr/>
        </p:nvCxnSpPr>
        <p:spPr>
          <a:xfrm>
            <a:off x="2987824" y="3248980"/>
            <a:ext cx="0" cy="144016"/>
          </a:xfrm>
          <a:prstGeom prst="straightConnector1">
            <a:avLst/>
          </a:prstGeom>
          <a:ln w="19050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Metin kutusu"/>
          <p:cNvSpPr txBox="1"/>
          <p:nvPr/>
        </p:nvSpPr>
        <p:spPr>
          <a:xfrm>
            <a:off x="2159732" y="1799528"/>
            <a:ext cx="53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BW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21" name="20 Metin kutusu"/>
          <p:cNvSpPr txBox="1"/>
          <p:nvPr/>
        </p:nvSpPr>
        <p:spPr>
          <a:xfrm>
            <a:off x="1763688" y="3032956"/>
            <a:ext cx="1041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Center Freq</a:t>
            </a:r>
            <a:endParaRPr lang="en-US" sz="1400" dirty="0"/>
          </a:p>
        </p:txBody>
      </p:sp>
      <p:sp>
        <p:nvSpPr>
          <p:cNvPr id="22" name="21 Metin kutusu"/>
          <p:cNvSpPr txBox="1"/>
          <p:nvPr/>
        </p:nvSpPr>
        <p:spPr>
          <a:xfrm>
            <a:off x="2677519" y="3320988"/>
            <a:ext cx="642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Depth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79512" y="476672"/>
            <a:ext cx="8680581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 TMS320F28335</a:t>
            </a:r>
            <a:endParaRPr lang="tr-TR" dirty="0" smtClean="0"/>
          </a:p>
          <a:p>
            <a:r>
              <a:rPr lang="en-US" sz="1400" dirty="0" smtClean="0"/>
              <a:t>32-bit MCU with 150 MIPS, FPU, 512 KB Flash, EMIF, 12b ADC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5kHz </a:t>
            </a:r>
            <a:r>
              <a:rPr lang="tr-TR" sz="1400" dirty="0" err="1" smtClean="0"/>
              <a:t>switching</a:t>
            </a:r>
            <a:r>
              <a:rPr lang="tr-TR" sz="1400" dirty="0" smtClean="0"/>
              <a:t> </a:t>
            </a:r>
            <a:r>
              <a:rPr lang="tr-TR" sz="1400" dirty="0" err="1" smtClean="0"/>
              <a:t>Freq</a:t>
            </a:r>
            <a:r>
              <a:rPr lang="tr-TR" sz="1400" dirty="0" smtClean="0"/>
              <a:t> SVPWM</a:t>
            </a:r>
          </a:p>
          <a:p>
            <a:endParaRPr lang="tr-TR" sz="1400" dirty="0" smtClean="0"/>
          </a:p>
          <a:p>
            <a:r>
              <a:rPr lang="tr-TR" sz="1400" dirty="0" err="1" smtClean="0"/>
              <a:t>Direct</a:t>
            </a:r>
            <a:r>
              <a:rPr lang="tr-TR" sz="1400" dirty="0" smtClean="0"/>
              <a:t> </a:t>
            </a:r>
            <a:r>
              <a:rPr lang="tr-TR" sz="1400" dirty="0" err="1" smtClean="0"/>
              <a:t>drive</a:t>
            </a:r>
            <a:r>
              <a:rPr lang="tr-TR" sz="1400" dirty="0" smtClean="0"/>
              <a:t>  </a:t>
            </a:r>
            <a:r>
              <a:rPr lang="tr-TR" sz="1400" dirty="0" err="1" smtClean="0"/>
              <a:t>Adaptive</a:t>
            </a:r>
            <a:r>
              <a:rPr lang="tr-TR" sz="1400" dirty="0" smtClean="0"/>
              <a:t> PI </a:t>
            </a:r>
            <a:r>
              <a:rPr lang="tr-TR" sz="1400" dirty="0" err="1" smtClean="0"/>
              <a:t>controller</a:t>
            </a:r>
            <a:r>
              <a:rPr lang="tr-TR" sz="1400" dirty="0" smtClean="0"/>
              <a:t> + </a:t>
            </a:r>
            <a:r>
              <a:rPr lang="tr-TR" sz="1400" dirty="0" err="1" smtClean="0"/>
              <a:t>Estimator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(</a:t>
            </a:r>
            <a:r>
              <a:rPr lang="en-US" sz="1400" dirty="0" smtClean="0"/>
              <a:t>Online Parameter Estimation Technique for Adaptive Control Applications of Interior PM Synchronous Motor Drives</a:t>
            </a:r>
            <a:r>
              <a:rPr lang="tr-TR" sz="1400" dirty="0" smtClean="0"/>
              <a:t>)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143508" y="2348880"/>
            <a:ext cx="833208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NXP MPC8240 </a:t>
            </a:r>
            <a:r>
              <a:rPr lang="tr-TR" dirty="0" err="1" smtClean="0"/>
              <a:t>processor</a:t>
            </a:r>
            <a:endParaRPr lang="tr-TR" dirty="0" smtClean="0"/>
          </a:p>
          <a:p>
            <a:r>
              <a:rPr lang="tr-TR" sz="1400" dirty="0" smtClean="0"/>
              <a:t>64-bit </a:t>
            </a:r>
            <a:r>
              <a:rPr lang="tr-TR" sz="1400" dirty="0" err="1" smtClean="0"/>
              <a:t>floating</a:t>
            </a:r>
            <a:r>
              <a:rPr lang="tr-TR" sz="1400" dirty="0" smtClean="0"/>
              <a:t>-</a:t>
            </a:r>
            <a:r>
              <a:rPr lang="tr-TR" sz="1400" dirty="0" err="1" smtClean="0"/>
              <a:t>point</a:t>
            </a:r>
            <a:r>
              <a:rPr lang="tr-TR" sz="1400" dirty="0" smtClean="0"/>
              <a:t>, 250 MHz, 2 x 16KB </a:t>
            </a:r>
            <a:r>
              <a:rPr lang="tr-TR" sz="1400" dirty="0" err="1" smtClean="0"/>
              <a:t>cache</a:t>
            </a:r>
            <a:r>
              <a:rPr lang="tr-TR" sz="1400" dirty="0" smtClean="0"/>
              <a:t>, on-</a:t>
            </a:r>
            <a:r>
              <a:rPr lang="tr-TR" sz="1400" dirty="0" err="1" smtClean="0"/>
              <a:t>chip</a:t>
            </a:r>
            <a:r>
              <a:rPr lang="tr-TR" sz="1400" dirty="0" smtClean="0"/>
              <a:t>, 32 MB SDRAM, 8MB </a:t>
            </a:r>
            <a:r>
              <a:rPr lang="tr-TR" sz="1400" dirty="0" err="1" smtClean="0"/>
              <a:t>Flash</a:t>
            </a:r>
            <a:r>
              <a:rPr lang="tr-TR" sz="1400" dirty="0" smtClean="0"/>
              <a:t>, 16b ADC/DAC</a:t>
            </a:r>
          </a:p>
          <a:p>
            <a:endParaRPr lang="tr-TR" dirty="0" smtClean="0"/>
          </a:p>
          <a:p>
            <a:r>
              <a:rPr lang="tr-TR" sz="1400" dirty="0" smtClean="0"/>
              <a:t>10kHz </a:t>
            </a:r>
            <a:r>
              <a:rPr lang="tr-TR" sz="1400" dirty="0" err="1" smtClean="0"/>
              <a:t>Switching</a:t>
            </a:r>
            <a:r>
              <a:rPr lang="tr-TR" sz="1400" dirty="0" smtClean="0"/>
              <a:t> </a:t>
            </a:r>
            <a:r>
              <a:rPr lang="tr-TR" sz="1400" dirty="0" err="1" smtClean="0"/>
              <a:t>Freq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err="1" smtClean="0"/>
              <a:t>Belt</a:t>
            </a:r>
            <a:r>
              <a:rPr lang="tr-TR" sz="1400" dirty="0" smtClean="0"/>
              <a:t> </a:t>
            </a:r>
            <a:r>
              <a:rPr lang="tr-TR" sz="1400" dirty="0" err="1" smtClean="0"/>
              <a:t>drive</a:t>
            </a:r>
            <a:r>
              <a:rPr lang="tr-TR" sz="1400" dirty="0" smtClean="0"/>
              <a:t> </a:t>
            </a:r>
            <a:r>
              <a:rPr lang="tr-TR" sz="1400" dirty="0" err="1" smtClean="0"/>
              <a:t>two</a:t>
            </a:r>
            <a:r>
              <a:rPr lang="tr-TR" sz="1400" dirty="0" smtClean="0"/>
              <a:t> </a:t>
            </a:r>
            <a:r>
              <a:rPr lang="tr-TR" sz="1400" dirty="0" err="1" smtClean="0"/>
              <a:t>mass</a:t>
            </a:r>
            <a:r>
              <a:rPr lang="tr-TR" sz="1400" dirty="0" smtClean="0"/>
              <a:t> +</a:t>
            </a:r>
            <a:r>
              <a:rPr lang="tr-TR" sz="1400" dirty="0" err="1" smtClean="0"/>
              <a:t>Speed</a:t>
            </a:r>
            <a:r>
              <a:rPr lang="tr-TR" sz="1400" dirty="0" smtClean="0"/>
              <a:t> </a:t>
            </a:r>
            <a:r>
              <a:rPr lang="tr-TR" sz="1400" dirty="0" err="1" smtClean="0"/>
              <a:t>controller</a:t>
            </a:r>
            <a:r>
              <a:rPr lang="tr-TR" sz="1400" dirty="0" smtClean="0"/>
              <a:t> +</a:t>
            </a:r>
            <a:r>
              <a:rPr lang="tr-TR" sz="1400" dirty="0" err="1" smtClean="0"/>
              <a:t>Torque</a:t>
            </a:r>
            <a:r>
              <a:rPr lang="tr-TR" sz="1400" dirty="0" smtClean="0"/>
              <a:t> </a:t>
            </a:r>
            <a:r>
              <a:rPr lang="tr-TR" sz="1400" dirty="0" err="1" smtClean="0"/>
              <a:t>Control</a:t>
            </a:r>
            <a:r>
              <a:rPr lang="tr-TR" sz="1400" dirty="0" smtClean="0"/>
              <a:t> FOC (</a:t>
            </a:r>
            <a:r>
              <a:rPr lang="tr-TR" sz="1400" dirty="0" err="1" smtClean="0"/>
              <a:t>sampling</a:t>
            </a:r>
            <a:r>
              <a:rPr lang="tr-TR" sz="1400" dirty="0" smtClean="0"/>
              <a:t> 10kHz)  + </a:t>
            </a:r>
            <a:r>
              <a:rPr lang="tr-TR" sz="1400" dirty="0" err="1" smtClean="0"/>
              <a:t>Pram</a:t>
            </a:r>
            <a:r>
              <a:rPr lang="tr-TR" sz="1400" dirty="0" smtClean="0"/>
              <a:t> </a:t>
            </a:r>
            <a:r>
              <a:rPr lang="tr-TR" sz="1400" dirty="0" err="1" smtClean="0"/>
              <a:t>identification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(</a:t>
            </a:r>
            <a:r>
              <a:rPr lang="en-US" sz="1400" dirty="0" smtClean="0"/>
              <a:t>Identification of Two-Mass Mechanical Systems Using Torque Excitation: Design and Experimental Evaluation</a:t>
            </a:r>
            <a:r>
              <a:rPr lang="tr-TR" sz="1400" dirty="0" smtClean="0"/>
              <a:t>)</a:t>
            </a:r>
          </a:p>
          <a:p>
            <a:endParaRPr lang="tr-TR" sz="1400" dirty="0" smtClean="0"/>
          </a:p>
          <a:p>
            <a:r>
              <a:rPr lang="tr-TR" sz="1400" dirty="0" smtClean="0"/>
              <a:t>(</a:t>
            </a:r>
            <a:r>
              <a:rPr lang="en-US" sz="1400" dirty="0" smtClean="0"/>
              <a:t>A friction model-based frequency response analysis for frictional servo systems</a:t>
            </a:r>
            <a:r>
              <a:rPr lang="tr-TR" sz="1400" dirty="0" smtClean="0"/>
              <a:t>) (</a:t>
            </a:r>
            <a:r>
              <a:rPr lang="tr-TR" sz="1400" dirty="0" err="1" smtClean="0"/>
              <a:t>friction</a:t>
            </a:r>
            <a:r>
              <a:rPr lang="tr-TR" sz="1400" dirty="0" smtClean="0"/>
              <a:t> </a:t>
            </a:r>
            <a:r>
              <a:rPr lang="tr-TR" sz="1400" dirty="0" err="1" smtClean="0"/>
              <a:t>response</a:t>
            </a:r>
            <a:r>
              <a:rPr lang="tr-TR" sz="1400" dirty="0" smtClean="0"/>
              <a:t> </a:t>
            </a:r>
            <a:r>
              <a:rPr lang="tr-TR" sz="1400" dirty="0" err="1" smtClean="0"/>
              <a:t>analysis</a:t>
            </a:r>
            <a:r>
              <a:rPr lang="tr-TR" sz="1400" dirty="0" smtClean="0"/>
              <a:t> FFT)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709857" y="51571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179512" y="4869160"/>
            <a:ext cx="77664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TMS320F28075</a:t>
            </a:r>
          </a:p>
          <a:p>
            <a:r>
              <a:rPr lang="tr-TR" sz="1400" dirty="0" smtClean="0"/>
              <a:t>32-bit MCU </a:t>
            </a:r>
            <a:r>
              <a:rPr lang="tr-TR" sz="1400" dirty="0" err="1" smtClean="0"/>
              <a:t>with</a:t>
            </a:r>
            <a:r>
              <a:rPr lang="tr-TR" sz="1400" dirty="0" smtClean="0"/>
              <a:t> 120 MHz, FPU, TMU, 512 KB </a:t>
            </a:r>
            <a:r>
              <a:rPr lang="tr-TR" sz="1400" dirty="0" err="1" smtClean="0"/>
              <a:t>Flash</a:t>
            </a:r>
            <a:r>
              <a:rPr lang="tr-TR" sz="1400" dirty="0" smtClean="0"/>
              <a:t>, CLA, SDFM</a:t>
            </a:r>
          </a:p>
          <a:p>
            <a:endParaRPr lang="tr-TR" sz="1400" dirty="0" smtClean="0"/>
          </a:p>
          <a:p>
            <a:r>
              <a:rPr lang="tr-TR" sz="1400" dirty="0" smtClean="0"/>
              <a:t>10kHz SVPWM</a:t>
            </a:r>
          </a:p>
          <a:p>
            <a:r>
              <a:rPr lang="tr-TR" sz="1400" dirty="0" err="1" smtClean="0"/>
              <a:t>Direct</a:t>
            </a:r>
            <a:r>
              <a:rPr lang="tr-TR" sz="1400" dirty="0" smtClean="0"/>
              <a:t> </a:t>
            </a:r>
            <a:r>
              <a:rPr lang="tr-TR" sz="1400" dirty="0" err="1" smtClean="0"/>
              <a:t>drive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</a:t>
            </a:r>
            <a:r>
              <a:rPr lang="tr-TR" sz="1400" dirty="0" err="1" smtClean="0"/>
              <a:t>torque</a:t>
            </a:r>
            <a:r>
              <a:rPr lang="tr-TR" sz="1400" dirty="0" smtClean="0"/>
              <a:t> sensor + </a:t>
            </a:r>
            <a:r>
              <a:rPr lang="tr-TR" sz="1400" dirty="0" err="1" smtClean="0"/>
              <a:t>Fuzzy</a:t>
            </a:r>
            <a:r>
              <a:rPr lang="tr-TR" sz="1400" dirty="0" smtClean="0"/>
              <a:t> network + </a:t>
            </a:r>
            <a:r>
              <a:rPr lang="tr-TR" sz="1400" dirty="0" err="1" smtClean="0"/>
              <a:t>Inertia</a:t>
            </a:r>
            <a:r>
              <a:rPr lang="tr-TR" sz="1400" dirty="0" smtClean="0"/>
              <a:t> </a:t>
            </a:r>
            <a:r>
              <a:rPr lang="tr-TR" sz="1400" dirty="0" err="1" smtClean="0"/>
              <a:t>identification</a:t>
            </a:r>
            <a:endParaRPr lang="tr-TR" sz="1400" dirty="0" smtClean="0"/>
          </a:p>
          <a:p>
            <a:endParaRPr lang="tr-TR" sz="1400" dirty="0" smtClean="0"/>
          </a:p>
          <a:p>
            <a:r>
              <a:rPr lang="tr-TR" sz="1400" dirty="0" smtClean="0"/>
              <a:t>(</a:t>
            </a:r>
            <a:r>
              <a:rPr lang="en-US" sz="1400" dirty="0" smtClean="0"/>
              <a:t>Online Auto-Tuning Technique for IPMSM Servo Drive by Intelligent Identification of Moment of Inertia</a:t>
            </a:r>
            <a:r>
              <a:rPr lang="tr-TR" sz="1400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Düz Ok Bağlayıcısı"/>
          <p:cNvCxnSpPr/>
          <p:nvPr/>
        </p:nvCxnSpPr>
        <p:spPr>
          <a:xfrm>
            <a:off x="827584" y="5697252"/>
            <a:ext cx="81729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Metin kutusu"/>
          <p:cNvSpPr txBox="1"/>
          <p:nvPr/>
        </p:nvSpPr>
        <p:spPr>
          <a:xfrm>
            <a:off x="1691680" y="56972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120MHz</a:t>
            </a:r>
            <a:endParaRPr lang="en-US" dirty="0"/>
          </a:p>
        </p:txBody>
      </p:sp>
      <p:sp>
        <p:nvSpPr>
          <p:cNvPr id="10" name="9 Metin kutusu"/>
          <p:cNvSpPr txBox="1"/>
          <p:nvPr/>
        </p:nvSpPr>
        <p:spPr>
          <a:xfrm>
            <a:off x="3527884" y="56972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150MHz</a:t>
            </a:r>
            <a:endParaRPr lang="en-US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6084168" y="56972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250MHz</a:t>
            </a:r>
            <a:endParaRPr lang="en-US" dirty="0"/>
          </a:p>
        </p:txBody>
      </p:sp>
      <p:sp>
        <p:nvSpPr>
          <p:cNvPr id="12" name="11 Metin kutusu"/>
          <p:cNvSpPr txBox="1"/>
          <p:nvPr/>
        </p:nvSpPr>
        <p:spPr>
          <a:xfrm>
            <a:off x="827584" y="2650264"/>
            <a:ext cx="18838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TI TMS320F28075</a:t>
            </a:r>
          </a:p>
          <a:p>
            <a:r>
              <a:rPr lang="tr-TR" sz="1200" dirty="0" smtClean="0"/>
              <a:t>32-bit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120 MHz, </a:t>
            </a:r>
          </a:p>
          <a:p>
            <a:r>
              <a:rPr lang="tr-TR" sz="1200" dirty="0" smtClean="0"/>
              <a:t>FPU, TMU, 512 KB </a:t>
            </a:r>
            <a:r>
              <a:rPr lang="tr-TR" sz="1200" dirty="0" err="1" smtClean="0"/>
              <a:t>Flash</a:t>
            </a:r>
            <a:r>
              <a:rPr lang="tr-TR" sz="1200" dirty="0" smtClean="0"/>
              <a:t>, </a:t>
            </a:r>
          </a:p>
          <a:p>
            <a:r>
              <a:rPr lang="tr-TR" sz="1200" dirty="0" smtClean="0"/>
              <a:t>CLA, SDFM</a:t>
            </a:r>
          </a:p>
          <a:p>
            <a:endParaRPr lang="tr-TR" sz="1200" dirty="0" smtClean="0"/>
          </a:p>
          <a:p>
            <a:r>
              <a:rPr lang="en-US" sz="1600" dirty="0" smtClean="0"/>
              <a:t>Process:</a:t>
            </a:r>
            <a:endParaRPr lang="tr-TR" sz="1400" dirty="0" smtClean="0"/>
          </a:p>
          <a:p>
            <a:r>
              <a:rPr lang="tr-TR" sz="1200" dirty="0" smtClean="0"/>
              <a:t>10kHz-SVPWM</a:t>
            </a:r>
          </a:p>
          <a:p>
            <a:r>
              <a:rPr lang="en-US" sz="1200" dirty="0" smtClean="0"/>
              <a:t>Direct drive </a:t>
            </a:r>
          </a:p>
          <a:p>
            <a:r>
              <a:rPr lang="en-US" sz="1200" dirty="0" smtClean="0"/>
              <a:t>Fuzzy network  </a:t>
            </a:r>
          </a:p>
          <a:p>
            <a:r>
              <a:rPr lang="en-US" sz="1200" dirty="0" smtClean="0"/>
              <a:t>Inertia identification</a:t>
            </a:r>
          </a:p>
          <a:p>
            <a:endParaRPr lang="tr-TR" sz="1400" dirty="0" smtClean="0"/>
          </a:p>
          <a:p>
            <a:r>
              <a:rPr lang="tr-TR" sz="800" dirty="0" smtClean="0"/>
              <a:t>(</a:t>
            </a:r>
            <a:r>
              <a:rPr lang="en-US" sz="800" dirty="0" smtClean="0"/>
              <a:t>Online Auto-Tuning </a:t>
            </a:r>
            <a:endParaRPr lang="tr-TR" sz="800" dirty="0" smtClean="0"/>
          </a:p>
          <a:p>
            <a:r>
              <a:rPr lang="en-US" sz="800" dirty="0" smtClean="0"/>
              <a:t>Technique for IPMSM Servo Drive </a:t>
            </a:r>
            <a:endParaRPr lang="tr-TR" sz="800" dirty="0" smtClean="0"/>
          </a:p>
          <a:p>
            <a:r>
              <a:rPr lang="en-US" sz="800" dirty="0" smtClean="0"/>
              <a:t>by Intelligent Identification of </a:t>
            </a:r>
            <a:endParaRPr lang="tr-TR" sz="800" dirty="0" smtClean="0"/>
          </a:p>
          <a:p>
            <a:r>
              <a:rPr lang="en-US" sz="800" dirty="0" smtClean="0"/>
              <a:t>Moment of Inertia</a:t>
            </a:r>
            <a:r>
              <a:rPr lang="tr-TR" sz="800" dirty="0" smtClean="0"/>
              <a:t>)</a:t>
            </a:r>
          </a:p>
          <a:p>
            <a:endParaRPr lang="en-US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2699792" y="2655490"/>
            <a:ext cx="1883849" cy="3077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 TMS320F28335</a:t>
            </a:r>
            <a:endParaRPr lang="tr-TR" sz="1600" dirty="0" smtClean="0"/>
          </a:p>
          <a:p>
            <a:r>
              <a:rPr lang="en-US" sz="1200" dirty="0" smtClean="0"/>
              <a:t>32-bit MCU with 150 M</a:t>
            </a:r>
            <a:r>
              <a:rPr lang="tr-TR" sz="1200" dirty="0" smtClean="0"/>
              <a:t>Hz</a:t>
            </a:r>
            <a:r>
              <a:rPr lang="en-US" sz="1200" dirty="0" smtClean="0"/>
              <a:t>, </a:t>
            </a:r>
            <a:endParaRPr lang="tr-TR" sz="1200" dirty="0" smtClean="0"/>
          </a:p>
          <a:p>
            <a:r>
              <a:rPr lang="en-US" sz="1200" dirty="0" smtClean="0"/>
              <a:t>FPU, 512 KB Flash, EMIF, </a:t>
            </a:r>
            <a:endParaRPr lang="tr-TR" sz="1200" dirty="0" smtClean="0"/>
          </a:p>
          <a:p>
            <a:r>
              <a:rPr lang="en-US" sz="1200" dirty="0" smtClean="0"/>
              <a:t>12b ADC</a:t>
            </a:r>
            <a:endParaRPr lang="tr-TR" sz="1200" dirty="0" smtClean="0"/>
          </a:p>
          <a:p>
            <a:endParaRPr lang="tr-TR" sz="1400" dirty="0" smtClean="0"/>
          </a:p>
          <a:p>
            <a:r>
              <a:rPr lang="en-US" sz="1600" dirty="0" smtClean="0"/>
              <a:t>Process:</a:t>
            </a:r>
          </a:p>
          <a:p>
            <a:r>
              <a:rPr lang="tr-TR" sz="1200" dirty="0" smtClean="0"/>
              <a:t>5kHz-SVPWM</a:t>
            </a:r>
          </a:p>
          <a:p>
            <a:r>
              <a:rPr lang="en-US" sz="1200" dirty="0" smtClean="0"/>
              <a:t>Direct drive  </a:t>
            </a:r>
          </a:p>
          <a:p>
            <a:r>
              <a:rPr lang="en-US" sz="1200" dirty="0" smtClean="0"/>
              <a:t>Adaptive PI controller  </a:t>
            </a:r>
          </a:p>
          <a:p>
            <a:r>
              <a:rPr lang="en-US" sz="1200" dirty="0" smtClean="0"/>
              <a:t>Estimator</a:t>
            </a:r>
          </a:p>
          <a:p>
            <a:endParaRPr lang="tr-TR" sz="1400" dirty="0" smtClean="0"/>
          </a:p>
          <a:p>
            <a:r>
              <a:rPr lang="tr-TR" sz="800" dirty="0" smtClean="0"/>
              <a:t>(</a:t>
            </a:r>
            <a:r>
              <a:rPr lang="en-US" sz="800" dirty="0" smtClean="0"/>
              <a:t>Online Parameter Estimation </a:t>
            </a:r>
            <a:endParaRPr lang="tr-TR" sz="800" dirty="0" smtClean="0"/>
          </a:p>
          <a:p>
            <a:r>
              <a:rPr lang="en-US" sz="800" dirty="0" smtClean="0"/>
              <a:t>Technique for Adaptive Control </a:t>
            </a:r>
            <a:endParaRPr lang="tr-TR" sz="800" dirty="0" smtClean="0"/>
          </a:p>
          <a:p>
            <a:r>
              <a:rPr lang="en-US" sz="800" dirty="0" smtClean="0"/>
              <a:t>Applications of Interior PM </a:t>
            </a:r>
            <a:endParaRPr lang="tr-TR" sz="800" dirty="0" smtClean="0"/>
          </a:p>
          <a:p>
            <a:r>
              <a:rPr lang="en-US" sz="800" dirty="0" smtClean="0"/>
              <a:t>Synchronous Motor Drives</a:t>
            </a:r>
            <a:r>
              <a:rPr lang="tr-TR" sz="800" dirty="0" smtClean="0"/>
              <a:t>)</a:t>
            </a:r>
            <a:endParaRPr lang="en-US" sz="800" dirty="0" smtClean="0"/>
          </a:p>
          <a:p>
            <a:endParaRPr lang="en-US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8042416" y="530120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clock</a:t>
            </a:r>
            <a:endParaRPr lang="en-US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4572000" y="404664"/>
            <a:ext cx="30155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NXP MPC8240 </a:t>
            </a:r>
            <a:r>
              <a:rPr lang="tr-TR" sz="1600" dirty="0" err="1" smtClean="0"/>
              <a:t>processor</a:t>
            </a:r>
            <a:endParaRPr lang="tr-TR" sz="1600" dirty="0" smtClean="0"/>
          </a:p>
          <a:p>
            <a:r>
              <a:rPr lang="tr-TR" sz="1200" dirty="0" smtClean="0"/>
              <a:t>64-bit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250 MHz, FPU, </a:t>
            </a:r>
          </a:p>
          <a:p>
            <a:r>
              <a:rPr lang="tr-TR" sz="1200" dirty="0" smtClean="0"/>
              <a:t>2 x 16KB </a:t>
            </a:r>
            <a:r>
              <a:rPr lang="tr-TR" sz="1200" dirty="0" err="1" smtClean="0"/>
              <a:t>cache</a:t>
            </a:r>
            <a:r>
              <a:rPr lang="tr-TR" sz="1200" dirty="0" smtClean="0"/>
              <a:t>, on-</a:t>
            </a:r>
            <a:r>
              <a:rPr lang="tr-TR" sz="1200" dirty="0" err="1" smtClean="0"/>
              <a:t>chip</a:t>
            </a:r>
            <a:r>
              <a:rPr lang="tr-TR" sz="1200" dirty="0" smtClean="0"/>
              <a:t>, </a:t>
            </a:r>
          </a:p>
          <a:p>
            <a:r>
              <a:rPr lang="tr-TR" sz="1200" dirty="0" smtClean="0"/>
              <a:t>32 MB SDRAM, 8MB </a:t>
            </a:r>
            <a:r>
              <a:rPr lang="tr-TR" sz="1200" dirty="0" err="1" smtClean="0"/>
              <a:t>Flash</a:t>
            </a:r>
            <a:r>
              <a:rPr lang="tr-TR" sz="1200" dirty="0" smtClean="0"/>
              <a:t>, </a:t>
            </a:r>
          </a:p>
          <a:p>
            <a:r>
              <a:rPr lang="tr-TR" sz="1200" dirty="0" smtClean="0"/>
              <a:t>16b ADC/DAC</a:t>
            </a:r>
          </a:p>
          <a:p>
            <a:endParaRPr lang="tr-TR" sz="1200" dirty="0" smtClean="0"/>
          </a:p>
          <a:p>
            <a:r>
              <a:rPr lang="tr-TR" sz="1200" dirty="0" smtClean="0"/>
              <a:t>(</a:t>
            </a:r>
            <a:r>
              <a:rPr lang="en-US" sz="1200" dirty="0" smtClean="0"/>
              <a:t>Identification of Two-Mass </a:t>
            </a:r>
            <a:endParaRPr lang="tr-TR" sz="1200" dirty="0" smtClean="0"/>
          </a:p>
          <a:p>
            <a:r>
              <a:rPr lang="en-US" sz="1200" dirty="0" smtClean="0"/>
              <a:t>Mechanical Systems Using Torque Excitation: </a:t>
            </a:r>
            <a:endParaRPr lang="tr-TR" sz="1200" dirty="0" smtClean="0"/>
          </a:p>
          <a:p>
            <a:r>
              <a:rPr lang="en-US" sz="1200" dirty="0" smtClean="0"/>
              <a:t>Design and Experimental Evaluation</a:t>
            </a:r>
            <a:r>
              <a:rPr lang="tr-TR" sz="1200" dirty="0" smtClean="0"/>
              <a:t>)</a:t>
            </a:r>
          </a:p>
          <a:p>
            <a:endParaRPr lang="tr-TR" sz="1200" dirty="0" smtClean="0"/>
          </a:p>
          <a:p>
            <a:r>
              <a:rPr lang="en-US" sz="1600" dirty="0" smtClean="0"/>
              <a:t>Process 1:</a:t>
            </a:r>
            <a:r>
              <a:rPr lang="tr-TR" sz="1600" dirty="0" smtClean="0"/>
              <a:t> </a:t>
            </a:r>
            <a:endParaRPr lang="en-US" sz="1600" dirty="0" smtClean="0"/>
          </a:p>
          <a:p>
            <a:r>
              <a:rPr lang="en-US" sz="1200" dirty="0" smtClean="0"/>
              <a:t>10kHz-SVPWM</a:t>
            </a:r>
          </a:p>
          <a:p>
            <a:r>
              <a:rPr lang="en-US" sz="1200" dirty="0" smtClean="0"/>
              <a:t>Belt drive two mass </a:t>
            </a:r>
          </a:p>
          <a:p>
            <a:r>
              <a:rPr lang="en-US" sz="1200" dirty="0" smtClean="0"/>
              <a:t>Speed controller</a:t>
            </a:r>
          </a:p>
          <a:p>
            <a:r>
              <a:rPr lang="en-US" sz="1200" dirty="0" smtClean="0"/>
              <a:t>Torque Control FOC   </a:t>
            </a:r>
          </a:p>
          <a:p>
            <a:r>
              <a:rPr lang="en-US" sz="1200" dirty="0" smtClean="0"/>
              <a:t>Parameter identification</a:t>
            </a:r>
            <a:endParaRPr lang="tr-TR" sz="1200" dirty="0" smtClean="0"/>
          </a:p>
          <a:p>
            <a:endParaRPr lang="tr-TR" sz="1200" dirty="0" smtClean="0"/>
          </a:p>
          <a:p>
            <a:r>
              <a:rPr lang="en-US" sz="1600" dirty="0" smtClean="0"/>
              <a:t>Process </a:t>
            </a:r>
            <a:r>
              <a:rPr lang="tr-TR" sz="1600" dirty="0" smtClean="0"/>
              <a:t>2</a:t>
            </a:r>
            <a:r>
              <a:rPr lang="en-US" sz="1600" dirty="0" smtClean="0"/>
              <a:t>:</a:t>
            </a:r>
          </a:p>
          <a:p>
            <a:r>
              <a:rPr lang="en-US" sz="1200" dirty="0" smtClean="0"/>
              <a:t>Nonlinear friction analysis</a:t>
            </a:r>
          </a:p>
          <a:p>
            <a:r>
              <a:rPr lang="en-US" sz="1200" dirty="0" smtClean="0"/>
              <a:t>DFT</a:t>
            </a:r>
          </a:p>
          <a:p>
            <a:r>
              <a:rPr lang="en-US" sz="1200" dirty="0" smtClean="0"/>
              <a:t>Linearization</a:t>
            </a:r>
          </a:p>
          <a:p>
            <a:endParaRPr lang="tr-TR" sz="1200" dirty="0" smtClean="0"/>
          </a:p>
          <a:p>
            <a:r>
              <a:rPr lang="tr-TR" sz="1200" dirty="0" smtClean="0"/>
              <a:t>(</a:t>
            </a:r>
            <a:r>
              <a:rPr lang="en-US" sz="1200" dirty="0" smtClean="0"/>
              <a:t>A friction model-based f</a:t>
            </a:r>
            <a:endParaRPr lang="tr-TR" sz="1200" dirty="0" smtClean="0"/>
          </a:p>
          <a:p>
            <a:r>
              <a:rPr lang="en-US" sz="1200" dirty="0" err="1" smtClean="0"/>
              <a:t>requency</a:t>
            </a:r>
            <a:r>
              <a:rPr lang="en-US" sz="1200" dirty="0" smtClean="0"/>
              <a:t> response analysis </a:t>
            </a:r>
            <a:endParaRPr lang="tr-TR" sz="1200" dirty="0" smtClean="0"/>
          </a:p>
          <a:p>
            <a:r>
              <a:rPr lang="en-US" sz="1200" dirty="0" smtClean="0"/>
              <a:t>for frictional servo systems</a:t>
            </a:r>
            <a:r>
              <a:rPr lang="tr-TR" sz="1200" dirty="0" smtClean="0"/>
              <a:t>) </a:t>
            </a:r>
          </a:p>
          <a:p>
            <a:r>
              <a:rPr lang="tr-TR" sz="1200" dirty="0" smtClean="0"/>
              <a:t>(</a:t>
            </a:r>
            <a:r>
              <a:rPr lang="tr-TR" sz="1200" dirty="0" err="1" smtClean="0"/>
              <a:t>friction</a:t>
            </a:r>
            <a:r>
              <a:rPr lang="tr-TR" sz="1200" dirty="0" smtClean="0"/>
              <a:t> </a:t>
            </a:r>
            <a:r>
              <a:rPr lang="tr-TR" sz="1200" dirty="0" err="1" smtClean="0"/>
              <a:t>response</a:t>
            </a:r>
            <a:r>
              <a:rPr lang="tr-TR" sz="1200" dirty="0" smtClean="0"/>
              <a:t> </a:t>
            </a:r>
            <a:r>
              <a:rPr lang="tr-TR" sz="1200" dirty="0" err="1" smtClean="0"/>
              <a:t>analysis</a:t>
            </a:r>
            <a:r>
              <a:rPr lang="tr-TR" sz="1200" dirty="0" smtClean="0"/>
              <a:t> FFT)</a:t>
            </a:r>
          </a:p>
        </p:txBody>
      </p:sp>
      <p:sp>
        <p:nvSpPr>
          <p:cNvPr id="18" name="17 Metin kutusu"/>
          <p:cNvSpPr txBox="1"/>
          <p:nvPr/>
        </p:nvSpPr>
        <p:spPr>
          <a:xfrm>
            <a:off x="7812360" y="5697252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340MHz</a:t>
            </a:r>
            <a:endParaRPr lang="en-US" dirty="0"/>
          </a:p>
        </p:txBody>
      </p:sp>
      <p:sp>
        <p:nvSpPr>
          <p:cNvPr id="19" name="18 Metin kutusu"/>
          <p:cNvSpPr txBox="1"/>
          <p:nvPr/>
        </p:nvSpPr>
        <p:spPr>
          <a:xfrm>
            <a:off x="6909221" y="2168860"/>
            <a:ext cx="22347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XILINX </a:t>
            </a:r>
            <a:r>
              <a:rPr lang="tr-TR" sz="1600" dirty="0" err="1" smtClean="0"/>
              <a:t>Virtex</a:t>
            </a:r>
            <a:r>
              <a:rPr lang="tr-TR" sz="1600" dirty="0" smtClean="0"/>
              <a:t>-5 FPGA</a:t>
            </a:r>
          </a:p>
          <a:p>
            <a:r>
              <a:rPr lang="tr-TR" sz="1200" dirty="0" smtClean="0"/>
              <a:t>64-bit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550 MHz, FIFO, </a:t>
            </a:r>
          </a:p>
          <a:p>
            <a:r>
              <a:rPr lang="tr-TR" sz="1200" dirty="0" smtClean="0"/>
              <a:t>36-</a:t>
            </a:r>
            <a:r>
              <a:rPr lang="tr-TR" sz="1200" dirty="0" err="1" smtClean="0"/>
              <a:t>Kbit</a:t>
            </a:r>
            <a:r>
              <a:rPr lang="tr-TR" sz="1200" dirty="0" smtClean="0"/>
              <a:t> </a:t>
            </a:r>
            <a:r>
              <a:rPr lang="tr-TR" sz="1200" dirty="0" err="1" smtClean="0"/>
              <a:t>block</a:t>
            </a:r>
            <a:r>
              <a:rPr lang="tr-TR" sz="1200" dirty="0" smtClean="0"/>
              <a:t> RAM, </a:t>
            </a:r>
          </a:p>
          <a:p>
            <a:r>
              <a:rPr lang="tr-TR" sz="1200" dirty="0" smtClean="0"/>
              <a:t>64-bit </a:t>
            </a:r>
            <a:r>
              <a:rPr lang="tr-TR" sz="1200" dirty="0" err="1" smtClean="0"/>
              <a:t>distributed</a:t>
            </a:r>
            <a:r>
              <a:rPr lang="tr-TR" sz="1200" dirty="0" smtClean="0"/>
              <a:t> RAM </a:t>
            </a:r>
            <a:r>
              <a:rPr lang="tr-TR" sz="1200" dirty="0" err="1" smtClean="0"/>
              <a:t>option</a:t>
            </a:r>
            <a:r>
              <a:rPr lang="tr-TR" sz="1200" dirty="0" smtClean="0"/>
              <a:t>, </a:t>
            </a:r>
          </a:p>
          <a:p>
            <a:endParaRPr lang="tr-TR" sz="1200" dirty="0" smtClean="0"/>
          </a:p>
          <a:p>
            <a:r>
              <a:rPr lang="tr-TR" sz="1200" dirty="0" smtClean="0"/>
              <a:t>(</a:t>
            </a:r>
            <a:r>
              <a:rPr lang="en-US" sz="1200" dirty="0" smtClean="0"/>
              <a:t>An FPGA-based parallel </a:t>
            </a:r>
            <a:endParaRPr lang="tr-TR" sz="1200" dirty="0" smtClean="0"/>
          </a:p>
          <a:p>
            <a:r>
              <a:rPr lang="en-US" sz="1200" dirty="0" smtClean="0"/>
              <a:t>architecture for </a:t>
            </a:r>
            <a:endParaRPr lang="tr-TR" sz="1200" dirty="0" smtClean="0"/>
          </a:p>
          <a:p>
            <a:r>
              <a:rPr lang="en-US" sz="1200" dirty="0" smtClean="0"/>
              <a:t>on-line parameter estimation </a:t>
            </a:r>
            <a:endParaRPr lang="tr-TR" sz="1200" dirty="0" smtClean="0"/>
          </a:p>
          <a:p>
            <a:r>
              <a:rPr lang="en-US" sz="1200" dirty="0" smtClean="0"/>
              <a:t>using the RLS identification </a:t>
            </a:r>
            <a:endParaRPr lang="tr-TR" sz="1200" dirty="0" smtClean="0"/>
          </a:p>
          <a:p>
            <a:r>
              <a:rPr lang="en-US" sz="1200" dirty="0" smtClean="0"/>
              <a:t>algorithm</a:t>
            </a:r>
            <a:r>
              <a:rPr lang="tr-TR" sz="1200" dirty="0" smtClean="0"/>
              <a:t>)</a:t>
            </a:r>
          </a:p>
          <a:p>
            <a:endParaRPr lang="tr-TR" sz="1200" dirty="0" smtClean="0"/>
          </a:p>
          <a:p>
            <a:r>
              <a:rPr lang="en-US" sz="1600" dirty="0" smtClean="0"/>
              <a:t>Process :</a:t>
            </a:r>
            <a:r>
              <a:rPr lang="tr-TR" sz="1600" dirty="0" smtClean="0"/>
              <a:t> </a:t>
            </a:r>
            <a:endParaRPr lang="en-US" sz="1600" dirty="0" smtClean="0"/>
          </a:p>
          <a:p>
            <a:r>
              <a:rPr lang="tr-TR" sz="1200" dirty="0" err="1" smtClean="0"/>
              <a:t>Position</a:t>
            </a:r>
            <a:r>
              <a:rPr lang="tr-TR" sz="1200" dirty="0" smtClean="0"/>
              <a:t> </a:t>
            </a:r>
            <a:r>
              <a:rPr lang="tr-TR" sz="1200" dirty="0" err="1" smtClean="0"/>
              <a:t>control</a:t>
            </a:r>
            <a:r>
              <a:rPr lang="tr-TR" sz="1200" dirty="0" smtClean="0"/>
              <a:t> (FOC)</a:t>
            </a:r>
          </a:p>
          <a:p>
            <a:r>
              <a:rPr lang="tr-TR" sz="1200" dirty="0" smtClean="0"/>
              <a:t>RLS </a:t>
            </a:r>
            <a:r>
              <a:rPr lang="tr-TR" sz="1200" dirty="0" err="1" smtClean="0"/>
              <a:t>algorithm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Parameter identification</a:t>
            </a:r>
            <a:endParaRPr lang="tr-TR" sz="1200" dirty="0" smtClean="0"/>
          </a:p>
          <a:p>
            <a:endParaRPr lang="tr-TR" sz="12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Düz Ok Bağlayıcısı"/>
          <p:cNvCxnSpPr/>
          <p:nvPr/>
        </p:nvCxnSpPr>
        <p:spPr>
          <a:xfrm>
            <a:off x="323528" y="5769260"/>
            <a:ext cx="72728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Metin kutusu"/>
          <p:cNvSpPr txBox="1"/>
          <p:nvPr/>
        </p:nvSpPr>
        <p:spPr>
          <a:xfrm>
            <a:off x="687141" y="57599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120MHz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2375756" y="57599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150MHz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4247964" y="57599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250MHz</a:t>
            </a:r>
            <a:endParaRPr lang="en-US" dirty="0"/>
          </a:p>
        </p:txBody>
      </p:sp>
      <p:sp>
        <p:nvSpPr>
          <p:cNvPr id="8" name="7 Metin kutusu"/>
          <p:cNvSpPr txBox="1"/>
          <p:nvPr/>
        </p:nvSpPr>
        <p:spPr>
          <a:xfrm>
            <a:off x="347891" y="3491714"/>
            <a:ext cx="1667825" cy="206210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TI TMS320F28075</a:t>
            </a:r>
          </a:p>
          <a:p>
            <a:r>
              <a:rPr lang="tr-TR" sz="1200" dirty="0" smtClean="0"/>
              <a:t>32-bit </a:t>
            </a:r>
            <a:r>
              <a:rPr lang="tr-TR" sz="1200" dirty="0" smtClean="0"/>
              <a:t>MCU, </a:t>
            </a:r>
            <a:r>
              <a:rPr lang="tr-TR" sz="1200" dirty="0" smtClean="0"/>
              <a:t>120 </a:t>
            </a:r>
            <a:r>
              <a:rPr lang="tr-TR" sz="1200" dirty="0" smtClean="0"/>
              <a:t>MHz </a:t>
            </a:r>
            <a:endParaRPr lang="tr-TR" sz="1200" dirty="0" smtClean="0"/>
          </a:p>
          <a:p>
            <a:r>
              <a:rPr lang="tr-TR" sz="1200" dirty="0" smtClean="0"/>
              <a:t>FPU, TMU, 512 KB </a:t>
            </a:r>
            <a:r>
              <a:rPr lang="tr-TR" sz="1200" dirty="0" err="1" smtClean="0"/>
              <a:t>Flash</a:t>
            </a:r>
            <a:r>
              <a:rPr lang="tr-TR" sz="1200" dirty="0" smtClean="0"/>
              <a:t> </a:t>
            </a:r>
            <a:endParaRPr lang="tr-TR" sz="1200" dirty="0" smtClean="0"/>
          </a:p>
          <a:p>
            <a:r>
              <a:rPr lang="tr-TR" sz="1200" dirty="0" smtClean="0"/>
              <a:t>CLA, SDFM</a:t>
            </a:r>
          </a:p>
          <a:p>
            <a:endParaRPr lang="tr-TR" sz="1200" dirty="0" smtClean="0"/>
          </a:p>
          <a:p>
            <a:r>
              <a:rPr lang="tr-TR" sz="1600" dirty="0" err="1" smtClean="0"/>
              <a:t>Ex</a:t>
            </a:r>
            <a:r>
              <a:rPr lang="tr-TR" sz="1600" dirty="0" smtClean="0"/>
              <a:t>. </a:t>
            </a:r>
            <a:r>
              <a:rPr lang="en-US" sz="1600" dirty="0" smtClean="0"/>
              <a:t>Process:</a:t>
            </a:r>
            <a:endParaRPr lang="tr-TR" sz="1400" dirty="0" smtClean="0"/>
          </a:p>
          <a:p>
            <a:r>
              <a:rPr lang="tr-TR" sz="1200" dirty="0" smtClean="0"/>
              <a:t>10kHz-SVPWM</a:t>
            </a:r>
          </a:p>
          <a:p>
            <a:r>
              <a:rPr lang="en-US" sz="1200" dirty="0" smtClean="0"/>
              <a:t>Direct drive </a:t>
            </a:r>
          </a:p>
          <a:p>
            <a:r>
              <a:rPr lang="en-US" sz="1200" dirty="0" smtClean="0"/>
              <a:t>Fuzzy network  </a:t>
            </a:r>
          </a:p>
          <a:p>
            <a:r>
              <a:rPr lang="en-US" sz="1200" dirty="0" smtClean="0"/>
              <a:t>Inertia identification</a:t>
            </a:r>
          </a:p>
        </p:txBody>
      </p:sp>
      <p:sp>
        <p:nvSpPr>
          <p:cNvPr id="9" name="8 Metin kutusu"/>
          <p:cNvSpPr txBox="1"/>
          <p:nvPr/>
        </p:nvSpPr>
        <p:spPr>
          <a:xfrm>
            <a:off x="2022824" y="3491714"/>
            <a:ext cx="1692188" cy="206210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TI TMS320F28335</a:t>
            </a:r>
            <a:endParaRPr lang="tr-TR" sz="1600" dirty="0" smtClean="0"/>
          </a:p>
          <a:p>
            <a:r>
              <a:rPr lang="en-US" sz="1200" dirty="0" smtClean="0"/>
              <a:t>32-bit </a:t>
            </a:r>
            <a:r>
              <a:rPr lang="en-US" sz="1200" dirty="0" smtClean="0"/>
              <a:t>MCU</a:t>
            </a:r>
            <a:r>
              <a:rPr lang="tr-TR" sz="1200" dirty="0" smtClean="0"/>
              <a:t>,</a:t>
            </a:r>
            <a:r>
              <a:rPr lang="en-US" sz="1200" dirty="0" smtClean="0"/>
              <a:t> </a:t>
            </a:r>
            <a:r>
              <a:rPr lang="en-US" sz="1200" dirty="0" smtClean="0"/>
              <a:t>150 M</a:t>
            </a:r>
            <a:r>
              <a:rPr lang="tr-TR" sz="1200" dirty="0" smtClean="0"/>
              <a:t>Hz</a:t>
            </a:r>
            <a:endParaRPr lang="tr-TR" sz="1200" dirty="0" smtClean="0"/>
          </a:p>
          <a:p>
            <a:r>
              <a:rPr lang="en-US" sz="1200" dirty="0" smtClean="0"/>
              <a:t>FPU, 512 KB Flash, </a:t>
            </a:r>
            <a:endParaRPr lang="tr-TR" sz="1200" dirty="0" smtClean="0"/>
          </a:p>
          <a:p>
            <a:r>
              <a:rPr lang="en-US" sz="1200" dirty="0" smtClean="0"/>
              <a:t>EMIF</a:t>
            </a:r>
            <a:r>
              <a:rPr lang="tr-TR" sz="1200" dirty="0" smtClean="0"/>
              <a:t>, </a:t>
            </a:r>
            <a:r>
              <a:rPr lang="en-US" sz="1200" dirty="0" smtClean="0"/>
              <a:t>12b </a:t>
            </a:r>
            <a:r>
              <a:rPr lang="en-US" sz="1200" dirty="0" smtClean="0"/>
              <a:t>ADC</a:t>
            </a:r>
            <a:endParaRPr lang="tr-TR" sz="1200" dirty="0" smtClean="0"/>
          </a:p>
          <a:p>
            <a:endParaRPr lang="tr-TR" sz="1200" dirty="0" smtClean="0"/>
          </a:p>
          <a:p>
            <a:r>
              <a:rPr lang="tr-TR" sz="1600" dirty="0" err="1" smtClean="0"/>
              <a:t>Ex</a:t>
            </a:r>
            <a:r>
              <a:rPr lang="tr-TR" sz="1600" dirty="0" smtClean="0"/>
              <a:t>. </a:t>
            </a:r>
            <a:r>
              <a:rPr lang="en-US" sz="1600" dirty="0" smtClean="0"/>
              <a:t>Process:</a:t>
            </a:r>
          </a:p>
          <a:p>
            <a:r>
              <a:rPr lang="tr-TR" sz="1200" dirty="0" smtClean="0"/>
              <a:t>5kHz-SVPWM</a:t>
            </a:r>
          </a:p>
          <a:p>
            <a:r>
              <a:rPr lang="en-US" sz="1200" dirty="0" smtClean="0"/>
              <a:t>Direct drive  </a:t>
            </a:r>
          </a:p>
          <a:p>
            <a:r>
              <a:rPr lang="en-US" sz="1200" dirty="0" smtClean="0"/>
              <a:t>Adaptive PI controller  </a:t>
            </a:r>
          </a:p>
          <a:p>
            <a:r>
              <a:rPr lang="en-US" sz="1200" dirty="0" smtClean="0"/>
              <a:t>Estimator</a:t>
            </a:r>
          </a:p>
        </p:txBody>
      </p:sp>
      <p:sp>
        <p:nvSpPr>
          <p:cNvPr id="10" name="9 Metin kutusu"/>
          <p:cNvSpPr txBox="1"/>
          <p:nvPr/>
        </p:nvSpPr>
        <p:spPr>
          <a:xfrm>
            <a:off x="7164288" y="5805264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</a:t>
            </a:r>
            <a:endParaRPr lang="tr-TR" dirty="0" smtClean="0"/>
          </a:p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3722120" y="3248980"/>
            <a:ext cx="1992369" cy="249299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NXP </a:t>
            </a:r>
            <a:r>
              <a:rPr lang="tr-TR" sz="1600" dirty="0" smtClean="0"/>
              <a:t>MPC8240</a:t>
            </a:r>
            <a:endParaRPr lang="tr-TR" sz="1600" dirty="0" smtClean="0"/>
          </a:p>
          <a:p>
            <a:r>
              <a:rPr lang="tr-TR" sz="1200" dirty="0" smtClean="0"/>
              <a:t>64-bit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250 </a:t>
            </a:r>
            <a:r>
              <a:rPr lang="tr-TR" sz="1200" dirty="0" smtClean="0"/>
              <a:t>MHz </a:t>
            </a:r>
          </a:p>
          <a:p>
            <a:r>
              <a:rPr lang="tr-TR" sz="1200" dirty="0" smtClean="0"/>
              <a:t>FPU</a:t>
            </a:r>
            <a:r>
              <a:rPr lang="tr-TR" sz="1200" dirty="0" smtClean="0"/>
              <a:t>, </a:t>
            </a:r>
            <a:r>
              <a:rPr lang="tr-TR" sz="1200" dirty="0" smtClean="0"/>
              <a:t>2 </a:t>
            </a:r>
            <a:r>
              <a:rPr lang="tr-TR" sz="1200" dirty="0" smtClean="0"/>
              <a:t>x 16KB </a:t>
            </a:r>
            <a:r>
              <a:rPr lang="tr-TR" sz="1200" dirty="0" err="1" smtClean="0"/>
              <a:t>cache</a:t>
            </a:r>
            <a:r>
              <a:rPr lang="tr-TR" sz="1200" dirty="0" smtClean="0"/>
              <a:t> </a:t>
            </a:r>
            <a:r>
              <a:rPr lang="tr-TR" sz="1200" dirty="0" smtClean="0"/>
              <a:t>on-</a:t>
            </a:r>
            <a:r>
              <a:rPr lang="tr-TR" sz="1200" dirty="0" err="1" smtClean="0"/>
              <a:t>chip</a:t>
            </a:r>
            <a:r>
              <a:rPr lang="tr-TR" sz="1200" dirty="0" smtClean="0"/>
              <a:t> </a:t>
            </a:r>
            <a:endParaRPr lang="tr-TR" sz="1200" dirty="0" smtClean="0"/>
          </a:p>
          <a:p>
            <a:r>
              <a:rPr lang="tr-TR" sz="1200" dirty="0" smtClean="0"/>
              <a:t>32 MB SDRAM, 8MB </a:t>
            </a:r>
            <a:r>
              <a:rPr lang="tr-TR" sz="1200" dirty="0" err="1" smtClean="0"/>
              <a:t>Flash</a:t>
            </a:r>
            <a:r>
              <a:rPr lang="tr-TR" sz="1200" dirty="0" smtClean="0"/>
              <a:t> </a:t>
            </a:r>
            <a:endParaRPr lang="tr-TR" sz="1200" dirty="0" smtClean="0"/>
          </a:p>
          <a:p>
            <a:r>
              <a:rPr lang="tr-TR" sz="1600" dirty="0" err="1" smtClean="0"/>
              <a:t>Ex</a:t>
            </a:r>
            <a:r>
              <a:rPr lang="tr-TR" sz="1600" dirty="0" smtClean="0"/>
              <a:t>. </a:t>
            </a:r>
            <a:r>
              <a:rPr lang="en-US" sz="1600" dirty="0" smtClean="0"/>
              <a:t>Process 1:</a:t>
            </a:r>
            <a:r>
              <a:rPr lang="tr-TR" sz="1600" dirty="0" smtClean="0"/>
              <a:t> </a:t>
            </a:r>
            <a:endParaRPr lang="en-US" sz="1600" dirty="0" smtClean="0"/>
          </a:p>
          <a:p>
            <a:r>
              <a:rPr lang="en-US" sz="1200" dirty="0" smtClean="0"/>
              <a:t>10kHz-SVPWM</a:t>
            </a:r>
          </a:p>
          <a:p>
            <a:r>
              <a:rPr lang="en-US" sz="1200" dirty="0" smtClean="0"/>
              <a:t>Belt drive two mass </a:t>
            </a:r>
          </a:p>
          <a:p>
            <a:r>
              <a:rPr lang="tr-TR" sz="1200" dirty="0" err="1" smtClean="0"/>
              <a:t>Speed</a:t>
            </a:r>
            <a:r>
              <a:rPr lang="tr-TR" sz="1200" dirty="0" smtClean="0"/>
              <a:t>&amp;</a:t>
            </a:r>
            <a:r>
              <a:rPr lang="en-US" sz="1200" dirty="0" smtClean="0"/>
              <a:t>Torque Control FOC   </a:t>
            </a:r>
          </a:p>
          <a:p>
            <a:r>
              <a:rPr lang="en-US" sz="1200" dirty="0" smtClean="0"/>
              <a:t>Parameter identification</a:t>
            </a:r>
            <a:endParaRPr lang="tr-TR" sz="1200" dirty="0" smtClean="0"/>
          </a:p>
          <a:p>
            <a:r>
              <a:rPr lang="tr-TR" sz="1600" dirty="0" err="1" smtClean="0"/>
              <a:t>Ex</a:t>
            </a:r>
            <a:r>
              <a:rPr lang="tr-TR" sz="1600" dirty="0" smtClean="0"/>
              <a:t>. </a:t>
            </a:r>
            <a:r>
              <a:rPr lang="en-US" sz="1600" dirty="0" smtClean="0"/>
              <a:t>Process </a:t>
            </a:r>
            <a:r>
              <a:rPr lang="tr-TR" sz="1600" dirty="0" smtClean="0"/>
              <a:t>2</a:t>
            </a:r>
            <a:r>
              <a:rPr lang="en-US" sz="1600" dirty="0" smtClean="0"/>
              <a:t>:</a:t>
            </a:r>
          </a:p>
          <a:p>
            <a:r>
              <a:rPr lang="en-US" sz="1200" dirty="0" smtClean="0"/>
              <a:t>Nonlinear friction analysis</a:t>
            </a:r>
          </a:p>
          <a:p>
            <a:r>
              <a:rPr lang="en-US" sz="1200" dirty="0" smtClean="0"/>
              <a:t>DFT</a:t>
            </a:r>
            <a:r>
              <a:rPr lang="tr-TR" sz="1200" dirty="0" smtClean="0"/>
              <a:t>, </a:t>
            </a:r>
            <a:r>
              <a:rPr lang="en-US" sz="1200" dirty="0" smtClean="0"/>
              <a:t>Linearization</a:t>
            </a:r>
          </a:p>
        </p:txBody>
      </p:sp>
      <p:sp>
        <p:nvSpPr>
          <p:cNvPr id="12" name="11 Metin kutusu"/>
          <p:cNvSpPr txBox="1"/>
          <p:nvPr/>
        </p:nvSpPr>
        <p:spPr>
          <a:xfrm>
            <a:off x="6156176" y="575996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340MHz</a:t>
            </a:r>
            <a:endParaRPr lang="en-US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5721597" y="3460936"/>
            <a:ext cx="1802731" cy="212365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XILINX </a:t>
            </a:r>
            <a:r>
              <a:rPr lang="tr-TR" sz="1600" dirty="0" err="1" smtClean="0"/>
              <a:t>Virtex</a:t>
            </a:r>
            <a:r>
              <a:rPr lang="tr-TR" sz="1600" dirty="0" smtClean="0"/>
              <a:t>-5 FPGA</a:t>
            </a:r>
          </a:p>
          <a:p>
            <a:r>
              <a:rPr lang="tr-TR" sz="1200" dirty="0" smtClean="0"/>
              <a:t>64-bit MCU </a:t>
            </a:r>
            <a:r>
              <a:rPr lang="tr-TR" sz="1200" dirty="0" err="1" smtClean="0"/>
              <a:t>with</a:t>
            </a:r>
            <a:r>
              <a:rPr lang="tr-TR" sz="1200" dirty="0" smtClean="0"/>
              <a:t> 550 </a:t>
            </a:r>
            <a:r>
              <a:rPr lang="tr-TR" sz="1200" dirty="0" smtClean="0"/>
              <a:t>MHz </a:t>
            </a:r>
          </a:p>
          <a:p>
            <a:r>
              <a:rPr lang="tr-TR" sz="1200" dirty="0" smtClean="0"/>
              <a:t>FIFO</a:t>
            </a:r>
            <a:r>
              <a:rPr lang="tr-TR" sz="1200" dirty="0" smtClean="0"/>
              <a:t>, </a:t>
            </a:r>
            <a:r>
              <a:rPr lang="tr-TR" sz="1200" dirty="0" smtClean="0"/>
              <a:t>36-</a:t>
            </a:r>
            <a:r>
              <a:rPr lang="tr-TR" sz="1200" dirty="0" err="1" smtClean="0"/>
              <a:t>Kbit</a:t>
            </a:r>
            <a:r>
              <a:rPr lang="tr-TR" sz="1200" dirty="0" smtClean="0"/>
              <a:t> </a:t>
            </a:r>
            <a:r>
              <a:rPr lang="tr-TR" sz="1200" dirty="0" err="1" smtClean="0"/>
              <a:t>block</a:t>
            </a:r>
            <a:r>
              <a:rPr lang="tr-TR" sz="1200" dirty="0" smtClean="0"/>
              <a:t> </a:t>
            </a:r>
            <a:r>
              <a:rPr lang="tr-TR" sz="1200" dirty="0" smtClean="0"/>
              <a:t>RAM</a:t>
            </a:r>
            <a:endParaRPr lang="tr-TR" sz="1200" dirty="0" smtClean="0"/>
          </a:p>
          <a:p>
            <a:r>
              <a:rPr lang="tr-TR" sz="1200" dirty="0" smtClean="0"/>
              <a:t>64-bit </a:t>
            </a:r>
            <a:r>
              <a:rPr lang="tr-TR" sz="1200" dirty="0" err="1" smtClean="0"/>
              <a:t>distributed</a:t>
            </a:r>
            <a:r>
              <a:rPr lang="tr-TR" sz="1200" dirty="0" smtClean="0"/>
              <a:t> </a:t>
            </a:r>
            <a:r>
              <a:rPr lang="tr-TR" sz="1200" dirty="0" smtClean="0"/>
              <a:t>RAM </a:t>
            </a:r>
            <a:endParaRPr lang="tr-TR" sz="1200" dirty="0" smtClean="0"/>
          </a:p>
          <a:p>
            <a:endParaRPr lang="tr-TR" sz="1200" dirty="0" smtClean="0"/>
          </a:p>
          <a:p>
            <a:r>
              <a:rPr lang="en-US" sz="1600" dirty="0" smtClean="0"/>
              <a:t>Process :</a:t>
            </a:r>
            <a:r>
              <a:rPr lang="tr-TR" sz="1600" dirty="0" smtClean="0"/>
              <a:t> </a:t>
            </a:r>
            <a:endParaRPr lang="en-US" sz="1600" dirty="0" smtClean="0"/>
          </a:p>
          <a:p>
            <a:r>
              <a:rPr lang="tr-TR" sz="1200" dirty="0" err="1" smtClean="0"/>
              <a:t>Position</a:t>
            </a:r>
            <a:r>
              <a:rPr lang="tr-TR" sz="1200" dirty="0" smtClean="0"/>
              <a:t> </a:t>
            </a:r>
            <a:r>
              <a:rPr lang="tr-TR" sz="1200" dirty="0" err="1" smtClean="0"/>
              <a:t>control</a:t>
            </a:r>
            <a:r>
              <a:rPr lang="tr-TR" sz="1200" dirty="0" smtClean="0"/>
              <a:t> (FOC)</a:t>
            </a:r>
          </a:p>
          <a:p>
            <a:r>
              <a:rPr lang="tr-TR" sz="1200" dirty="0" smtClean="0"/>
              <a:t>RLS </a:t>
            </a:r>
            <a:r>
              <a:rPr lang="tr-TR" sz="1200" dirty="0" err="1" smtClean="0"/>
              <a:t>algorithm</a:t>
            </a:r>
            <a:r>
              <a:rPr lang="tr-TR" sz="1200" dirty="0" smtClean="0"/>
              <a:t> - Online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Parameter identification</a:t>
            </a:r>
            <a:endParaRPr lang="tr-TR" sz="12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Halka"/>
          <p:cNvSpPr/>
          <p:nvPr/>
        </p:nvSpPr>
        <p:spPr>
          <a:xfrm>
            <a:off x="2555776" y="2924944"/>
            <a:ext cx="1800200" cy="1800000"/>
          </a:xfrm>
          <a:prstGeom prst="donut">
            <a:avLst>
              <a:gd name="adj" fmla="val 977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8 Halka"/>
          <p:cNvSpPr/>
          <p:nvPr/>
        </p:nvSpPr>
        <p:spPr>
          <a:xfrm>
            <a:off x="4824028" y="2924944"/>
            <a:ext cx="1800200" cy="1800000"/>
          </a:xfrm>
          <a:prstGeom prst="donut">
            <a:avLst>
              <a:gd name="adj" fmla="val 9774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9 Halka"/>
          <p:cNvSpPr/>
          <p:nvPr/>
        </p:nvSpPr>
        <p:spPr>
          <a:xfrm>
            <a:off x="5076128" y="3176944"/>
            <a:ext cx="1296000" cy="1296000"/>
          </a:xfrm>
          <a:prstGeom prst="donut">
            <a:avLst>
              <a:gd name="adj" fmla="val 2884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10 Halka"/>
          <p:cNvSpPr/>
          <p:nvPr/>
        </p:nvSpPr>
        <p:spPr>
          <a:xfrm>
            <a:off x="2915876" y="3284944"/>
            <a:ext cx="1080000" cy="1080000"/>
          </a:xfrm>
          <a:prstGeom prst="donu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11 Blok Yay"/>
          <p:cNvSpPr/>
          <p:nvPr/>
        </p:nvSpPr>
        <p:spPr>
          <a:xfrm>
            <a:off x="2807804" y="3176972"/>
            <a:ext cx="1296000" cy="1296000"/>
          </a:xfrm>
          <a:prstGeom prst="blockArc">
            <a:avLst>
              <a:gd name="adj1" fmla="val 14475170"/>
              <a:gd name="adj2" fmla="val 17925096"/>
              <a:gd name="adj3" fmla="val 709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16 Yuvarlatılmış Dikdörtgen"/>
          <p:cNvSpPr/>
          <p:nvPr/>
        </p:nvSpPr>
        <p:spPr>
          <a:xfrm>
            <a:off x="5508104" y="3284984"/>
            <a:ext cx="4320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Yuvarlatılmış Dikdörtgen"/>
          <p:cNvSpPr/>
          <p:nvPr/>
        </p:nvSpPr>
        <p:spPr>
          <a:xfrm rot="5400000">
            <a:off x="5994158" y="3771038"/>
            <a:ext cx="4320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Yuvarlatılmış Dikdörtgen"/>
          <p:cNvSpPr/>
          <p:nvPr/>
        </p:nvSpPr>
        <p:spPr>
          <a:xfrm rot="5400000">
            <a:off x="5022050" y="3771038"/>
            <a:ext cx="4320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Yuvarlatılmış Dikdörtgen"/>
          <p:cNvSpPr/>
          <p:nvPr/>
        </p:nvSpPr>
        <p:spPr>
          <a:xfrm>
            <a:off x="5508104" y="4257092"/>
            <a:ext cx="4320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21 Düz Ok Bağlayıcısı"/>
          <p:cNvCxnSpPr/>
          <p:nvPr/>
        </p:nvCxnSpPr>
        <p:spPr>
          <a:xfrm flipV="1">
            <a:off x="3455876" y="2708920"/>
            <a:ext cx="0" cy="11161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Düz Ok Bağlayıcısı"/>
          <p:cNvCxnSpPr/>
          <p:nvPr/>
        </p:nvCxnSpPr>
        <p:spPr>
          <a:xfrm flipV="1">
            <a:off x="3455876" y="3032956"/>
            <a:ext cx="756084" cy="7920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Oval"/>
          <p:cNvSpPr/>
          <p:nvPr/>
        </p:nvSpPr>
        <p:spPr>
          <a:xfrm>
            <a:off x="3433017" y="380694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Oval"/>
          <p:cNvSpPr/>
          <p:nvPr/>
        </p:nvSpPr>
        <p:spPr>
          <a:xfrm>
            <a:off x="5706128" y="3806944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Metin kutusu"/>
          <p:cNvSpPr txBox="1"/>
          <p:nvPr/>
        </p:nvSpPr>
        <p:spPr>
          <a:xfrm>
            <a:off x="3962602" y="2780928"/>
            <a:ext cx="60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q-</a:t>
            </a:r>
            <a:r>
              <a:rPr lang="en-US" sz="1400" dirty="0" smtClean="0"/>
              <a:t>axis</a:t>
            </a:r>
            <a:endParaRPr lang="en-US" sz="1400" dirty="0"/>
          </a:p>
        </p:txBody>
      </p:sp>
      <p:sp>
        <p:nvSpPr>
          <p:cNvPr id="31" name="30 Metin kutusu"/>
          <p:cNvSpPr txBox="1"/>
          <p:nvPr/>
        </p:nvSpPr>
        <p:spPr>
          <a:xfrm>
            <a:off x="6228184" y="2780928"/>
            <a:ext cx="60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q-axis</a:t>
            </a:r>
            <a:endParaRPr lang="en-US" sz="1400" dirty="0"/>
          </a:p>
        </p:txBody>
      </p:sp>
      <p:sp>
        <p:nvSpPr>
          <p:cNvPr id="32" name="31 Metin kutusu"/>
          <p:cNvSpPr txBox="1"/>
          <p:nvPr/>
        </p:nvSpPr>
        <p:spPr>
          <a:xfrm>
            <a:off x="3167844" y="2473151"/>
            <a:ext cx="60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/>
              <a:t>d-</a:t>
            </a:r>
            <a:r>
              <a:rPr lang="en-US" sz="1400" dirty="0" smtClean="0"/>
              <a:t>axis</a:t>
            </a:r>
            <a:endParaRPr lang="en-US" sz="1400" dirty="0"/>
          </a:p>
        </p:txBody>
      </p:sp>
      <p:sp>
        <p:nvSpPr>
          <p:cNvPr id="33" name="32 Metin kutusu"/>
          <p:cNvSpPr txBox="1"/>
          <p:nvPr/>
        </p:nvSpPr>
        <p:spPr>
          <a:xfrm>
            <a:off x="5436096" y="2473151"/>
            <a:ext cx="60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d-axis</a:t>
            </a:r>
            <a:endParaRPr lang="en-US" sz="1400" dirty="0"/>
          </a:p>
        </p:txBody>
      </p:sp>
      <p:sp>
        <p:nvSpPr>
          <p:cNvPr id="34" name="33 Blok Yay"/>
          <p:cNvSpPr/>
          <p:nvPr/>
        </p:nvSpPr>
        <p:spPr>
          <a:xfrm flipV="1">
            <a:off x="2807948" y="3176972"/>
            <a:ext cx="1296000" cy="1296000"/>
          </a:xfrm>
          <a:prstGeom prst="blockArc">
            <a:avLst>
              <a:gd name="adj1" fmla="val 14475170"/>
              <a:gd name="adj2" fmla="val 17925096"/>
              <a:gd name="adj3" fmla="val 709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34 Blok Yay"/>
          <p:cNvSpPr/>
          <p:nvPr/>
        </p:nvSpPr>
        <p:spPr>
          <a:xfrm rot="16200000" flipV="1">
            <a:off x="2807805" y="3176972"/>
            <a:ext cx="1296000" cy="1296000"/>
          </a:xfrm>
          <a:prstGeom prst="blockArc">
            <a:avLst>
              <a:gd name="adj1" fmla="val 14475170"/>
              <a:gd name="adj2" fmla="val 17925096"/>
              <a:gd name="adj3" fmla="val 709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35 Blok Yay"/>
          <p:cNvSpPr/>
          <p:nvPr/>
        </p:nvSpPr>
        <p:spPr>
          <a:xfrm rot="5400000" flipH="1" flipV="1">
            <a:off x="2807947" y="3176973"/>
            <a:ext cx="1296000" cy="1296000"/>
          </a:xfrm>
          <a:prstGeom prst="blockArc">
            <a:avLst>
              <a:gd name="adj1" fmla="val 14475170"/>
              <a:gd name="adj2" fmla="val 17925096"/>
              <a:gd name="adj3" fmla="val 7095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38 Düz Ok Bağlayıcısı"/>
          <p:cNvCxnSpPr/>
          <p:nvPr/>
        </p:nvCxnSpPr>
        <p:spPr>
          <a:xfrm flipV="1">
            <a:off x="5724128" y="2708920"/>
            <a:ext cx="0" cy="11161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Düz Ok Bağlayıcısı"/>
          <p:cNvCxnSpPr/>
          <p:nvPr/>
        </p:nvCxnSpPr>
        <p:spPr>
          <a:xfrm flipV="1">
            <a:off x="5724128" y="3032956"/>
            <a:ext cx="756084" cy="7920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Düz Bağlayıcı"/>
          <p:cNvCxnSpPr>
            <a:stCxn id="11" idx="2"/>
          </p:cNvCxnSpPr>
          <p:nvPr/>
        </p:nvCxnSpPr>
        <p:spPr>
          <a:xfrm flipH="1">
            <a:off x="2915816" y="3824944"/>
            <a:ext cx="60" cy="90020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Düz Bağlayıcı"/>
          <p:cNvCxnSpPr/>
          <p:nvPr/>
        </p:nvCxnSpPr>
        <p:spPr>
          <a:xfrm flipH="1">
            <a:off x="2807804" y="3825044"/>
            <a:ext cx="60" cy="90020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Düz Bağlayıcı"/>
          <p:cNvCxnSpPr/>
          <p:nvPr/>
        </p:nvCxnSpPr>
        <p:spPr>
          <a:xfrm>
            <a:off x="3455876" y="4473116"/>
            <a:ext cx="792088" cy="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Düz Bağlayıcı"/>
          <p:cNvCxnSpPr/>
          <p:nvPr/>
        </p:nvCxnSpPr>
        <p:spPr>
          <a:xfrm>
            <a:off x="3455876" y="4545124"/>
            <a:ext cx="792088" cy="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Metin kutusu"/>
          <p:cNvSpPr txBox="1"/>
          <p:nvPr/>
        </p:nvSpPr>
        <p:spPr>
          <a:xfrm>
            <a:off x="2717334" y="46438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</a:t>
            </a:r>
            <a:endParaRPr lang="en-US" dirty="0"/>
          </a:p>
        </p:txBody>
      </p:sp>
      <p:sp>
        <p:nvSpPr>
          <p:cNvPr id="48" name="47 Metin kutusu"/>
          <p:cNvSpPr txBox="1"/>
          <p:nvPr/>
        </p:nvSpPr>
        <p:spPr>
          <a:xfrm>
            <a:off x="4175956" y="431980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</a:t>
            </a:r>
            <a:endParaRPr lang="en-US" dirty="0"/>
          </a:p>
        </p:txBody>
      </p:sp>
      <p:cxnSp>
        <p:nvCxnSpPr>
          <p:cNvPr id="49" name="48 Düz Bağlayıcı"/>
          <p:cNvCxnSpPr/>
          <p:nvPr/>
        </p:nvCxnSpPr>
        <p:spPr>
          <a:xfrm flipH="1">
            <a:off x="5292080" y="3825044"/>
            <a:ext cx="60" cy="90020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Düz Bağlayıcı"/>
          <p:cNvCxnSpPr/>
          <p:nvPr/>
        </p:nvCxnSpPr>
        <p:spPr>
          <a:xfrm flipH="1">
            <a:off x="5184068" y="3825044"/>
            <a:ext cx="60" cy="90020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Düz Bağlayıcı"/>
          <p:cNvCxnSpPr/>
          <p:nvPr/>
        </p:nvCxnSpPr>
        <p:spPr>
          <a:xfrm>
            <a:off x="5724128" y="4545124"/>
            <a:ext cx="792088" cy="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Düz Bağlayıcı"/>
          <p:cNvCxnSpPr/>
          <p:nvPr/>
        </p:nvCxnSpPr>
        <p:spPr>
          <a:xfrm>
            <a:off x="5724128" y="4473116"/>
            <a:ext cx="792088" cy="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Metin kutusu"/>
          <p:cNvSpPr txBox="1"/>
          <p:nvPr/>
        </p:nvSpPr>
        <p:spPr>
          <a:xfrm>
            <a:off x="5093598" y="46438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</a:t>
            </a:r>
            <a:endParaRPr lang="en-US" dirty="0"/>
          </a:p>
        </p:txBody>
      </p:sp>
      <p:sp>
        <p:nvSpPr>
          <p:cNvPr id="54" name="53 Metin kutusu"/>
          <p:cNvSpPr txBox="1"/>
          <p:nvPr/>
        </p:nvSpPr>
        <p:spPr>
          <a:xfrm>
            <a:off x="6438570" y="431980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g</a:t>
            </a:r>
            <a:endParaRPr lang="en-US" dirty="0"/>
          </a:p>
        </p:txBody>
      </p:sp>
      <p:sp>
        <p:nvSpPr>
          <p:cNvPr id="62" name="61 Serbest Form"/>
          <p:cNvSpPr/>
          <p:nvPr/>
        </p:nvSpPr>
        <p:spPr>
          <a:xfrm>
            <a:off x="4054016" y="3356993"/>
            <a:ext cx="517984" cy="464460"/>
          </a:xfrm>
          <a:custGeom>
            <a:avLst/>
            <a:gdLst>
              <a:gd name="connsiteX0" fmla="*/ 0 w 459843"/>
              <a:gd name="connsiteY0" fmla="*/ 391131 h 391131"/>
              <a:gd name="connsiteX1" fmla="*/ 121568 w 459843"/>
              <a:gd name="connsiteY1" fmla="*/ 121568 h 391131"/>
              <a:gd name="connsiteX2" fmla="*/ 385845 w 459843"/>
              <a:gd name="connsiteY2" fmla="*/ 105711 h 391131"/>
              <a:gd name="connsiteX3" fmla="*/ 459843 w 459843"/>
              <a:gd name="connsiteY3" fmla="*/ 0 h 39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43" h="391131">
                <a:moveTo>
                  <a:pt x="0" y="391131"/>
                </a:moveTo>
                <a:cubicBezTo>
                  <a:pt x="28630" y="280134"/>
                  <a:pt x="57260" y="169138"/>
                  <a:pt x="121568" y="121568"/>
                </a:cubicBezTo>
                <a:cubicBezTo>
                  <a:pt x="185876" y="73998"/>
                  <a:pt x="329466" y="125972"/>
                  <a:pt x="385845" y="105711"/>
                </a:cubicBezTo>
                <a:cubicBezTo>
                  <a:pt x="442224" y="85450"/>
                  <a:pt x="451033" y="42725"/>
                  <a:pt x="459843" y="0"/>
                </a:cubicBezTo>
              </a:path>
            </a:pathLst>
          </a:custGeom>
          <a:ln>
            <a:solidFill>
              <a:srgbClr val="0070C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62 Serbest Form"/>
          <p:cNvSpPr/>
          <p:nvPr/>
        </p:nvSpPr>
        <p:spPr>
          <a:xfrm flipH="1">
            <a:off x="4716016" y="3355672"/>
            <a:ext cx="517984" cy="464460"/>
          </a:xfrm>
          <a:custGeom>
            <a:avLst/>
            <a:gdLst>
              <a:gd name="connsiteX0" fmla="*/ 0 w 459843"/>
              <a:gd name="connsiteY0" fmla="*/ 391131 h 391131"/>
              <a:gd name="connsiteX1" fmla="*/ 121568 w 459843"/>
              <a:gd name="connsiteY1" fmla="*/ 121568 h 391131"/>
              <a:gd name="connsiteX2" fmla="*/ 385845 w 459843"/>
              <a:gd name="connsiteY2" fmla="*/ 105711 h 391131"/>
              <a:gd name="connsiteX3" fmla="*/ 459843 w 459843"/>
              <a:gd name="connsiteY3" fmla="*/ 0 h 391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43" h="391131">
                <a:moveTo>
                  <a:pt x="0" y="391131"/>
                </a:moveTo>
                <a:cubicBezTo>
                  <a:pt x="28630" y="280134"/>
                  <a:pt x="57260" y="169138"/>
                  <a:pt x="121568" y="121568"/>
                </a:cubicBezTo>
                <a:cubicBezTo>
                  <a:pt x="185876" y="73998"/>
                  <a:pt x="329466" y="125972"/>
                  <a:pt x="385845" y="105711"/>
                </a:cubicBezTo>
                <a:cubicBezTo>
                  <a:pt x="442224" y="85450"/>
                  <a:pt x="451033" y="42725"/>
                  <a:pt x="459843" y="0"/>
                </a:cubicBezTo>
              </a:path>
            </a:pathLst>
          </a:custGeom>
          <a:ln>
            <a:solidFill>
              <a:srgbClr val="0070C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63 Metin kutusu"/>
          <p:cNvSpPr txBox="1"/>
          <p:nvPr/>
        </p:nvSpPr>
        <p:spPr>
          <a:xfrm>
            <a:off x="4430844" y="3059668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PM</a:t>
            </a:r>
            <a:endParaRPr lang="en-US" sz="1600" dirty="0"/>
          </a:p>
        </p:txBody>
      </p:sp>
      <p:sp>
        <p:nvSpPr>
          <p:cNvPr id="65" name="64 Metin kutusu"/>
          <p:cNvSpPr txBox="1"/>
          <p:nvPr/>
        </p:nvSpPr>
        <p:spPr>
          <a:xfrm>
            <a:off x="3131840" y="4725144"/>
            <a:ext cx="66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SPMSM</a:t>
            </a:r>
            <a:endParaRPr lang="en-US" sz="1200" dirty="0"/>
          </a:p>
        </p:txBody>
      </p:sp>
      <p:sp>
        <p:nvSpPr>
          <p:cNvPr id="66" name="65 Metin kutusu"/>
          <p:cNvSpPr txBox="1"/>
          <p:nvPr/>
        </p:nvSpPr>
        <p:spPr>
          <a:xfrm>
            <a:off x="5447455" y="4725144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IPMSM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kış Çizelgesi: Doğrudan Erişimli Depolama"/>
          <p:cNvSpPr/>
          <p:nvPr/>
        </p:nvSpPr>
        <p:spPr>
          <a:xfrm>
            <a:off x="2879812" y="1412776"/>
            <a:ext cx="432048" cy="900100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5112060" y="1088740"/>
            <a:ext cx="504056" cy="154817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28 Grup"/>
          <p:cNvGrpSpPr/>
          <p:nvPr/>
        </p:nvGrpSpPr>
        <p:grpSpPr>
          <a:xfrm>
            <a:off x="3851920" y="1232756"/>
            <a:ext cx="684076" cy="252028"/>
            <a:chOff x="2303748" y="1088740"/>
            <a:chExt cx="684076" cy="252028"/>
          </a:xfrm>
        </p:grpSpPr>
        <p:cxnSp>
          <p:nvCxnSpPr>
            <p:cNvPr id="16" name="15 Düz Bağlayıcı"/>
            <p:cNvCxnSpPr/>
            <p:nvPr/>
          </p:nvCxnSpPr>
          <p:spPr>
            <a:xfrm flipV="1">
              <a:off x="2303748" y="1088740"/>
              <a:ext cx="72008" cy="144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Düz Bağlayıcı"/>
            <p:cNvCxnSpPr/>
            <p:nvPr/>
          </p:nvCxnSpPr>
          <p:spPr>
            <a:xfrm>
              <a:off x="2375756" y="1088740"/>
              <a:ext cx="108012" cy="252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Düz Bağlayıcı"/>
            <p:cNvCxnSpPr/>
            <p:nvPr/>
          </p:nvCxnSpPr>
          <p:spPr>
            <a:xfrm flipH="1">
              <a:off x="2483768" y="1088740"/>
              <a:ext cx="108012" cy="252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Düz Bağlayıcı"/>
            <p:cNvCxnSpPr/>
            <p:nvPr/>
          </p:nvCxnSpPr>
          <p:spPr>
            <a:xfrm>
              <a:off x="2591780" y="1088740"/>
              <a:ext cx="108012" cy="252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Düz Bağlayıcı"/>
            <p:cNvCxnSpPr/>
            <p:nvPr/>
          </p:nvCxnSpPr>
          <p:spPr>
            <a:xfrm flipV="1">
              <a:off x="2915816" y="1196752"/>
              <a:ext cx="72008" cy="1440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Düz Bağlayıcı"/>
            <p:cNvCxnSpPr/>
            <p:nvPr/>
          </p:nvCxnSpPr>
          <p:spPr>
            <a:xfrm flipH="1">
              <a:off x="2699792" y="1088740"/>
              <a:ext cx="108012" cy="252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Düz Bağlayıcı"/>
            <p:cNvCxnSpPr/>
            <p:nvPr/>
          </p:nvCxnSpPr>
          <p:spPr>
            <a:xfrm>
              <a:off x="2807804" y="1088740"/>
              <a:ext cx="108012" cy="252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30 Düz Bağlayıcı"/>
          <p:cNvCxnSpPr/>
          <p:nvPr/>
        </p:nvCxnSpPr>
        <p:spPr>
          <a:xfrm>
            <a:off x="3887924" y="2204864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Düz Bağlayıcı"/>
          <p:cNvCxnSpPr/>
          <p:nvPr/>
        </p:nvCxnSpPr>
        <p:spPr>
          <a:xfrm>
            <a:off x="4463988" y="2204864"/>
            <a:ext cx="0" cy="288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Dikdörtgen"/>
          <p:cNvSpPr/>
          <p:nvPr/>
        </p:nvSpPr>
        <p:spPr>
          <a:xfrm>
            <a:off x="4031940" y="2204864"/>
            <a:ext cx="28803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34 Düz Bağlayıcı"/>
          <p:cNvCxnSpPr/>
          <p:nvPr/>
        </p:nvCxnSpPr>
        <p:spPr>
          <a:xfrm>
            <a:off x="3887924" y="2492896"/>
            <a:ext cx="5760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Düz Bağlayıcı"/>
          <p:cNvCxnSpPr/>
          <p:nvPr/>
        </p:nvCxnSpPr>
        <p:spPr>
          <a:xfrm flipH="1">
            <a:off x="3707904" y="1376772"/>
            <a:ext cx="1440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Düz Bağlayıcı"/>
          <p:cNvCxnSpPr>
            <a:stCxn id="39" idx="1"/>
          </p:cNvCxnSpPr>
          <p:nvPr/>
        </p:nvCxnSpPr>
        <p:spPr>
          <a:xfrm flipH="1">
            <a:off x="3707904" y="2348880"/>
            <a:ext cx="3240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Düz Bağlayıcı"/>
          <p:cNvCxnSpPr/>
          <p:nvPr/>
        </p:nvCxnSpPr>
        <p:spPr>
          <a:xfrm>
            <a:off x="3707904" y="1376772"/>
            <a:ext cx="0" cy="9721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Düz Bağlayıcı"/>
          <p:cNvCxnSpPr/>
          <p:nvPr/>
        </p:nvCxnSpPr>
        <p:spPr>
          <a:xfrm>
            <a:off x="4535996" y="1340768"/>
            <a:ext cx="108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Düz Bağlayıcı"/>
          <p:cNvCxnSpPr/>
          <p:nvPr/>
        </p:nvCxnSpPr>
        <p:spPr>
          <a:xfrm>
            <a:off x="4463988" y="2348880"/>
            <a:ext cx="1800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Düz Bağlayıcı"/>
          <p:cNvCxnSpPr/>
          <p:nvPr/>
        </p:nvCxnSpPr>
        <p:spPr>
          <a:xfrm>
            <a:off x="4644008" y="1340768"/>
            <a:ext cx="0" cy="10081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Düz Bağlayıcı"/>
          <p:cNvCxnSpPr/>
          <p:nvPr/>
        </p:nvCxnSpPr>
        <p:spPr>
          <a:xfrm>
            <a:off x="3239852" y="1862826"/>
            <a:ext cx="468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Düz Bağlayıcı"/>
          <p:cNvCxnSpPr/>
          <p:nvPr/>
        </p:nvCxnSpPr>
        <p:spPr>
          <a:xfrm>
            <a:off x="4644008" y="1862826"/>
            <a:ext cx="468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Metin kutusu"/>
          <p:cNvSpPr txBox="1"/>
          <p:nvPr/>
        </p:nvSpPr>
        <p:spPr>
          <a:xfrm>
            <a:off x="2807804" y="116074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Servo</a:t>
            </a:r>
            <a:endParaRPr lang="en-US" sz="1400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0982" y="2620144"/>
            <a:ext cx="819150" cy="304800"/>
          </a:xfrm>
          <a:prstGeom prst="rect">
            <a:avLst/>
          </a:prstGeom>
          <a:noFill/>
        </p:spPr>
      </p:pic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2312876"/>
            <a:ext cx="1000125" cy="304800"/>
          </a:xfrm>
          <a:prstGeom prst="rect">
            <a:avLst/>
          </a:prstGeom>
          <a:noFill/>
        </p:spPr>
      </p:pic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03948" y="2492896"/>
            <a:ext cx="276225" cy="304800"/>
          </a:xfrm>
          <a:prstGeom prst="rect">
            <a:avLst/>
          </a:prstGeom>
          <a:noFill/>
        </p:spPr>
      </p:pic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944724"/>
            <a:ext cx="238125" cy="304800"/>
          </a:xfrm>
          <a:prstGeom prst="rect">
            <a:avLst/>
          </a:prstGeom>
          <a:noFill/>
        </p:spPr>
      </p:pic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4068" y="1684040"/>
            <a:ext cx="219075" cy="304800"/>
          </a:xfrm>
          <a:prstGeom prst="rect">
            <a:avLst/>
          </a:prstGeom>
          <a:noFill/>
        </p:spPr>
      </p:pic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1700808"/>
            <a:ext cx="209550" cy="304800"/>
          </a:xfrm>
          <a:prstGeom prst="rect">
            <a:avLst/>
          </a:prstGeom>
          <a:noFill/>
        </p:spPr>
      </p:pic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07" name="Picture 35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62350" y="1556792"/>
            <a:ext cx="209550" cy="304800"/>
          </a:xfrm>
          <a:prstGeom prst="rect">
            <a:avLst/>
          </a:prstGeom>
          <a:noFill/>
        </p:spPr>
      </p:pic>
      <p:sp>
        <p:nvSpPr>
          <p:cNvPr id="99" name="98 Metin kutusu"/>
          <p:cNvSpPr txBox="1"/>
          <p:nvPr/>
        </p:nvSpPr>
        <p:spPr>
          <a:xfrm>
            <a:off x="5116396" y="836712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Load</a:t>
            </a:r>
            <a:endParaRPr lang="en-US" sz="1400" dirty="0"/>
          </a:p>
        </p:txBody>
      </p:sp>
      <p:grpSp>
        <p:nvGrpSpPr>
          <p:cNvPr id="186" name="185 Grup"/>
          <p:cNvGrpSpPr/>
          <p:nvPr/>
        </p:nvGrpSpPr>
        <p:grpSpPr>
          <a:xfrm>
            <a:off x="3527884" y="4229472"/>
            <a:ext cx="900100" cy="991344"/>
            <a:chOff x="3887924" y="4221088"/>
            <a:chExt cx="900100" cy="991344"/>
          </a:xfrm>
        </p:grpSpPr>
        <p:grpSp>
          <p:nvGrpSpPr>
            <p:cNvPr id="104" name="103 Grup"/>
            <p:cNvGrpSpPr/>
            <p:nvPr/>
          </p:nvGrpSpPr>
          <p:grpSpPr>
            <a:xfrm>
              <a:off x="3995936" y="4221088"/>
              <a:ext cx="684076" cy="252028"/>
              <a:chOff x="2303748" y="1088740"/>
              <a:chExt cx="684076" cy="252028"/>
            </a:xfrm>
          </p:grpSpPr>
          <p:cxnSp>
            <p:nvCxnSpPr>
              <p:cNvPr id="105" name="104 Düz Bağlayıcı"/>
              <p:cNvCxnSpPr/>
              <p:nvPr/>
            </p:nvCxnSpPr>
            <p:spPr>
              <a:xfrm flipV="1">
                <a:off x="2303748" y="1088740"/>
                <a:ext cx="72008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105 Düz Bağlayıcı"/>
              <p:cNvCxnSpPr/>
              <p:nvPr/>
            </p:nvCxnSpPr>
            <p:spPr>
              <a:xfrm>
                <a:off x="2375756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106 Düz Bağlayıcı"/>
              <p:cNvCxnSpPr/>
              <p:nvPr/>
            </p:nvCxnSpPr>
            <p:spPr>
              <a:xfrm flipH="1">
                <a:off x="2483768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107 Düz Bağlayıcı"/>
              <p:cNvCxnSpPr/>
              <p:nvPr/>
            </p:nvCxnSpPr>
            <p:spPr>
              <a:xfrm>
                <a:off x="2591780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108 Düz Bağlayıcı"/>
              <p:cNvCxnSpPr/>
              <p:nvPr/>
            </p:nvCxnSpPr>
            <p:spPr>
              <a:xfrm flipV="1">
                <a:off x="2915816" y="1196752"/>
                <a:ext cx="72008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109 Düz Bağlayıcı"/>
              <p:cNvCxnSpPr/>
              <p:nvPr/>
            </p:nvCxnSpPr>
            <p:spPr>
              <a:xfrm flipH="1">
                <a:off x="2699792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110 Düz Bağlayıcı"/>
              <p:cNvCxnSpPr/>
              <p:nvPr/>
            </p:nvCxnSpPr>
            <p:spPr>
              <a:xfrm>
                <a:off x="2807804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123 Grup"/>
            <p:cNvGrpSpPr/>
            <p:nvPr/>
          </p:nvGrpSpPr>
          <p:grpSpPr>
            <a:xfrm>
              <a:off x="4049942" y="4924400"/>
              <a:ext cx="576064" cy="288032"/>
              <a:chOff x="4040324" y="4924400"/>
              <a:chExt cx="576064" cy="288032"/>
            </a:xfrm>
          </p:grpSpPr>
          <p:sp>
            <p:nvSpPr>
              <p:cNvPr id="114" name="113 Dikdörtgen"/>
              <p:cNvSpPr/>
              <p:nvPr/>
            </p:nvSpPr>
            <p:spPr>
              <a:xfrm>
                <a:off x="4184340" y="492440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111 Düz Bağlayıcı"/>
              <p:cNvCxnSpPr/>
              <p:nvPr/>
            </p:nvCxnSpPr>
            <p:spPr>
              <a:xfrm>
                <a:off x="4040324" y="4924400"/>
                <a:ext cx="576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112 Düz Bağlayıcı"/>
              <p:cNvCxnSpPr/>
              <p:nvPr/>
            </p:nvCxnSpPr>
            <p:spPr>
              <a:xfrm>
                <a:off x="4616388" y="4924400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114 Düz Bağlayıcı"/>
              <p:cNvCxnSpPr/>
              <p:nvPr/>
            </p:nvCxnSpPr>
            <p:spPr>
              <a:xfrm>
                <a:off x="4040324" y="5212432"/>
                <a:ext cx="576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129 Düz Bağlayıcı"/>
            <p:cNvCxnSpPr/>
            <p:nvPr/>
          </p:nvCxnSpPr>
          <p:spPr>
            <a:xfrm>
              <a:off x="4680012" y="4329100"/>
              <a:ext cx="108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131 Düz Bağlayıcı"/>
            <p:cNvCxnSpPr/>
            <p:nvPr/>
          </p:nvCxnSpPr>
          <p:spPr>
            <a:xfrm>
              <a:off x="4788024" y="4329100"/>
              <a:ext cx="0" cy="7560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133 Düz Bağlayıcı"/>
            <p:cNvCxnSpPr/>
            <p:nvPr/>
          </p:nvCxnSpPr>
          <p:spPr>
            <a:xfrm flipH="1">
              <a:off x="4608004" y="5085184"/>
              <a:ext cx="1800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138 Düz Bağlayıcı"/>
            <p:cNvCxnSpPr/>
            <p:nvPr/>
          </p:nvCxnSpPr>
          <p:spPr>
            <a:xfrm flipH="1">
              <a:off x="3887924" y="4365104"/>
              <a:ext cx="108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42 Düz Bağlayıcı"/>
            <p:cNvCxnSpPr/>
            <p:nvPr/>
          </p:nvCxnSpPr>
          <p:spPr>
            <a:xfrm flipH="1">
              <a:off x="3887924" y="5085184"/>
              <a:ext cx="324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144 Düz Bağlayıcı"/>
            <p:cNvCxnSpPr/>
            <p:nvPr/>
          </p:nvCxnSpPr>
          <p:spPr>
            <a:xfrm>
              <a:off x="3887924" y="4365104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186 Grup"/>
          <p:cNvGrpSpPr/>
          <p:nvPr/>
        </p:nvGrpSpPr>
        <p:grpSpPr>
          <a:xfrm>
            <a:off x="5688124" y="4210236"/>
            <a:ext cx="900100" cy="991344"/>
            <a:chOff x="5652120" y="4221088"/>
            <a:chExt cx="900100" cy="991344"/>
          </a:xfrm>
        </p:grpSpPr>
        <p:grpSp>
          <p:nvGrpSpPr>
            <p:cNvPr id="147" name="146 Grup"/>
            <p:cNvGrpSpPr/>
            <p:nvPr/>
          </p:nvGrpSpPr>
          <p:grpSpPr>
            <a:xfrm>
              <a:off x="5760132" y="4221088"/>
              <a:ext cx="684076" cy="252028"/>
              <a:chOff x="2303748" y="1088740"/>
              <a:chExt cx="684076" cy="252028"/>
            </a:xfrm>
          </p:grpSpPr>
          <p:cxnSp>
            <p:nvCxnSpPr>
              <p:cNvPr id="148" name="147 Düz Bağlayıcı"/>
              <p:cNvCxnSpPr/>
              <p:nvPr/>
            </p:nvCxnSpPr>
            <p:spPr>
              <a:xfrm flipV="1">
                <a:off x="2303748" y="1088740"/>
                <a:ext cx="72008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148 Düz Bağlayıcı"/>
              <p:cNvCxnSpPr/>
              <p:nvPr/>
            </p:nvCxnSpPr>
            <p:spPr>
              <a:xfrm>
                <a:off x="2375756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149 Düz Bağlayıcı"/>
              <p:cNvCxnSpPr/>
              <p:nvPr/>
            </p:nvCxnSpPr>
            <p:spPr>
              <a:xfrm flipH="1">
                <a:off x="2483768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150 Düz Bağlayıcı"/>
              <p:cNvCxnSpPr/>
              <p:nvPr/>
            </p:nvCxnSpPr>
            <p:spPr>
              <a:xfrm>
                <a:off x="2591780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151 Düz Bağlayıcı"/>
              <p:cNvCxnSpPr/>
              <p:nvPr/>
            </p:nvCxnSpPr>
            <p:spPr>
              <a:xfrm flipV="1">
                <a:off x="2915816" y="1196752"/>
                <a:ext cx="72008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152 Düz Bağlayıcı"/>
              <p:cNvCxnSpPr/>
              <p:nvPr/>
            </p:nvCxnSpPr>
            <p:spPr>
              <a:xfrm flipH="1">
                <a:off x="2699792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153 Düz Bağlayıcı"/>
              <p:cNvCxnSpPr/>
              <p:nvPr/>
            </p:nvCxnSpPr>
            <p:spPr>
              <a:xfrm>
                <a:off x="2807804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154 Grup"/>
            <p:cNvGrpSpPr/>
            <p:nvPr/>
          </p:nvGrpSpPr>
          <p:grpSpPr>
            <a:xfrm>
              <a:off x="5814138" y="4924400"/>
              <a:ext cx="576064" cy="288032"/>
              <a:chOff x="4040324" y="4924400"/>
              <a:chExt cx="576064" cy="288032"/>
            </a:xfrm>
          </p:grpSpPr>
          <p:sp>
            <p:nvSpPr>
              <p:cNvPr id="156" name="155 Dikdörtgen"/>
              <p:cNvSpPr/>
              <p:nvPr/>
            </p:nvSpPr>
            <p:spPr>
              <a:xfrm>
                <a:off x="4184340" y="492440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7" name="156 Düz Bağlayıcı"/>
              <p:cNvCxnSpPr/>
              <p:nvPr/>
            </p:nvCxnSpPr>
            <p:spPr>
              <a:xfrm>
                <a:off x="4040324" y="4924400"/>
                <a:ext cx="576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157 Düz Bağlayıcı"/>
              <p:cNvCxnSpPr/>
              <p:nvPr/>
            </p:nvCxnSpPr>
            <p:spPr>
              <a:xfrm>
                <a:off x="4616388" y="4924400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158 Düz Bağlayıcı"/>
              <p:cNvCxnSpPr/>
              <p:nvPr/>
            </p:nvCxnSpPr>
            <p:spPr>
              <a:xfrm>
                <a:off x="4040324" y="5212432"/>
                <a:ext cx="576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159 Düz Bağlayıcı"/>
            <p:cNvCxnSpPr/>
            <p:nvPr/>
          </p:nvCxnSpPr>
          <p:spPr>
            <a:xfrm>
              <a:off x="6444208" y="4329100"/>
              <a:ext cx="108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160 Düz Bağlayıcı"/>
            <p:cNvCxnSpPr/>
            <p:nvPr/>
          </p:nvCxnSpPr>
          <p:spPr>
            <a:xfrm>
              <a:off x="6552220" y="4329100"/>
              <a:ext cx="0" cy="7560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161 Düz Bağlayıcı"/>
            <p:cNvCxnSpPr/>
            <p:nvPr/>
          </p:nvCxnSpPr>
          <p:spPr>
            <a:xfrm flipH="1">
              <a:off x="6372200" y="5085184"/>
              <a:ext cx="1800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162 Düz Bağlayıcı"/>
            <p:cNvCxnSpPr/>
            <p:nvPr/>
          </p:nvCxnSpPr>
          <p:spPr>
            <a:xfrm flipH="1">
              <a:off x="5652120" y="4365104"/>
              <a:ext cx="108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163 Düz Bağlayıcı"/>
            <p:cNvCxnSpPr/>
            <p:nvPr/>
          </p:nvCxnSpPr>
          <p:spPr>
            <a:xfrm flipH="1">
              <a:off x="5652120" y="5085184"/>
              <a:ext cx="324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164 Düz Bağlayıcı"/>
            <p:cNvCxnSpPr/>
            <p:nvPr/>
          </p:nvCxnSpPr>
          <p:spPr>
            <a:xfrm>
              <a:off x="5652120" y="4365104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184 Grup"/>
          <p:cNvGrpSpPr/>
          <p:nvPr/>
        </p:nvGrpSpPr>
        <p:grpSpPr>
          <a:xfrm>
            <a:off x="1943708" y="4229472"/>
            <a:ext cx="900100" cy="991344"/>
            <a:chOff x="2447764" y="4237856"/>
            <a:chExt cx="900100" cy="991344"/>
          </a:xfrm>
        </p:grpSpPr>
        <p:grpSp>
          <p:nvGrpSpPr>
            <p:cNvPr id="166" name="165 Grup"/>
            <p:cNvGrpSpPr/>
            <p:nvPr/>
          </p:nvGrpSpPr>
          <p:grpSpPr>
            <a:xfrm>
              <a:off x="2555776" y="4237856"/>
              <a:ext cx="684076" cy="252028"/>
              <a:chOff x="2303748" y="1088740"/>
              <a:chExt cx="684076" cy="252028"/>
            </a:xfrm>
          </p:grpSpPr>
          <p:cxnSp>
            <p:nvCxnSpPr>
              <p:cNvPr id="167" name="166 Düz Bağlayıcı"/>
              <p:cNvCxnSpPr/>
              <p:nvPr/>
            </p:nvCxnSpPr>
            <p:spPr>
              <a:xfrm flipV="1">
                <a:off x="2303748" y="1088740"/>
                <a:ext cx="72008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167 Düz Bağlayıcı"/>
              <p:cNvCxnSpPr/>
              <p:nvPr/>
            </p:nvCxnSpPr>
            <p:spPr>
              <a:xfrm>
                <a:off x="2375756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168 Düz Bağlayıcı"/>
              <p:cNvCxnSpPr/>
              <p:nvPr/>
            </p:nvCxnSpPr>
            <p:spPr>
              <a:xfrm flipH="1">
                <a:off x="2483768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169 Düz Bağlayıcı"/>
              <p:cNvCxnSpPr/>
              <p:nvPr/>
            </p:nvCxnSpPr>
            <p:spPr>
              <a:xfrm>
                <a:off x="2591780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170 Düz Bağlayıcı"/>
              <p:cNvCxnSpPr/>
              <p:nvPr/>
            </p:nvCxnSpPr>
            <p:spPr>
              <a:xfrm flipV="1">
                <a:off x="2915816" y="1196752"/>
                <a:ext cx="72008" cy="1440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171 Düz Bağlayıcı"/>
              <p:cNvCxnSpPr/>
              <p:nvPr/>
            </p:nvCxnSpPr>
            <p:spPr>
              <a:xfrm flipH="1">
                <a:off x="2699792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172 Düz Bağlayıcı"/>
              <p:cNvCxnSpPr/>
              <p:nvPr/>
            </p:nvCxnSpPr>
            <p:spPr>
              <a:xfrm>
                <a:off x="2807804" y="1088740"/>
                <a:ext cx="108012" cy="2520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173 Grup"/>
            <p:cNvGrpSpPr/>
            <p:nvPr/>
          </p:nvGrpSpPr>
          <p:grpSpPr>
            <a:xfrm>
              <a:off x="2609782" y="4941168"/>
              <a:ext cx="576064" cy="288032"/>
              <a:chOff x="4040324" y="4924400"/>
              <a:chExt cx="576064" cy="288032"/>
            </a:xfrm>
          </p:grpSpPr>
          <p:sp>
            <p:nvSpPr>
              <p:cNvPr id="175" name="174 Dikdörtgen"/>
              <p:cNvSpPr/>
              <p:nvPr/>
            </p:nvSpPr>
            <p:spPr>
              <a:xfrm>
                <a:off x="4184340" y="4924400"/>
                <a:ext cx="288032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6" name="175 Düz Bağlayıcı"/>
              <p:cNvCxnSpPr/>
              <p:nvPr/>
            </p:nvCxnSpPr>
            <p:spPr>
              <a:xfrm>
                <a:off x="4040324" y="4924400"/>
                <a:ext cx="576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176 Düz Bağlayıcı"/>
              <p:cNvCxnSpPr/>
              <p:nvPr/>
            </p:nvCxnSpPr>
            <p:spPr>
              <a:xfrm>
                <a:off x="4616388" y="4924400"/>
                <a:ext cx="0" cy="2880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177 Düz Bağlayıcı"/>
              <p:cNvCxnSpPr/>
              <p:nvPr/>
            </p:nvCxnSpPr>
            <p:spPr>
              <a:xfrm>
                <a:off x="4040324" y="5212432"/>
                <a:ext cx="5760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9" name="178 Düz Bağlayıcı"/>
            <p:cNvCxnSpPr/>
            <p:nvPr/>
          </p:nvCxnSpPr>
          <p:spPr>
            <a:xfrm>
              <a:off x="3239852" y="4345868"/>
              <a:ext cx="108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179 Düz Bağlayıcı"/>
            <p:cNvCxnSpPr/>
            <p:nvPr/>
          </p:nvCxnSpPr>
          <p:spPr>
            <a:xfrm>
              <a:off x="3347864" y="4345868"/>
              <a:ext cx="0" cy="7560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180 Düz Bağlayıcı"/>
            <p:cNvCxnSpPr/>
            <p:nvPr/>
          </p:nvCxnSpPr>
          <p:spPr>
            <a:xfrm flipH="1">
              <a:off x="3167844" y="5101952"/>
              <a:ext cx="1800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181 Düz Bağlayıcı"/>
            <p:cNvCxnSpPr/>
            <p:nvPr/>
          </p:nvCxnSpPr>
          <p:spPr>
            <a:xfrm flipH="1">
              <a:off x="2447764" y="4381872"/>
              <a:ext cx="108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182 Düz Bağlayıcı"/>
            <p:cNvCxnSpPr/>
            <p:nvPr/>
          </p:nvCxnSpPr>
          <p:spPr>
            <a:xfrm flipH="1">
              <a:off x="2447764" y="5101952"/>
              <a:ext cx="32403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183 Düz Bağlayıcı"/>
            <p:cNvCxnSpPr/>
            <p:nvPr/>
          </p:nvCxnSpPr>
          <p:spPr>
            <a:xfrm>
              <a:off x="2447764" y="4381872"/>
              <a:ext cx="0" cy="720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17" name="Rectangle 4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30" name="Rectangle 58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31" name="Picture 59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1647" y="3952292"/>
            <a:ext cx="238125" cy="304800"/>
          </a:xfrm>
          <a:prstGeom prst="rect">
            <a:avLst/>
          </a:prstGeom>
          <a:noFill/>
        </p:spPr>
      </p:pic>
      <p:sp>
        <p:nvSpPr>
          <p:cNvPr id="3133" name="Rectangle 61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34" name="Picture 62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3918" y="3952292"/>
            <a:ext cx="295275" cy="304800"/>
          </a:xfrm>
          <a:prstGeom prst="rect">
            <a:avLst/>
          </a:prstGeom>
          <a:noFill/>
        </p:spPr>
      </p:pic>
      <p:sp>
        <p:nvSpPr>
          <p:cNvPr id="3136" name="Rectangle 6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37" name="Picture 65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85867" y="3933056"/>
            <a:ext cx="314325" cy="304800"/>
          </a:xfrm>
          <a:prstGeom prst="rect">
            <a:avLst/>
          </a:prstGeom>
          <a:noFill/>
        </p:spPr>
      </p:pic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40" name="Picture 68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03748" y="5212432"/>
            <a:ext cx="276225" cy="304800"/>
          </a:xfrm>
          <a:prstGeom prst="rect">
            <a:avLst/>
          </a:prstGeom>
          <a:noFill/>
        </p:spPr>
      </p:pic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43" name="Picture 7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69922" y="5229200"/>
            <a:ext cx="276225" cy="304800"/>
          </a:xfrm>
          <a:prstGeom prst="rect">
            <a:avLst/>
          </a:prstGeom>
          <a:noFill/>
        </p:spPr>
      </p:pic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46" name="Picture 74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48164" y="5209964"/>
            <a:ext cx="295275" cy="304800"/>
          </a:xfrm>
          <a:prstGeom prst="rect">
            <a:avLst/>
          </a:prstGeom>
          <a:noFill/>
        </p:spPr>
      </p:pic>
      <p:sp>
        <p:nvSpPr>
          <p:cNvPr id="3148" name="Rectangle 7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2" name="231 Grup"/>
          <p:cNvGrpSpPr/>
          <p:nvPr/>
        </p:nvGrpSpPr>
        <p:grpSpPr>
          <a:xfrm>
            <a:off x="1403648" y="4329100"/>
            <a:ext cx="396044" cy="756084"/>
            <a:chOff x="1367644" y="4509120"/>
            <a:chExt cx="396044" cy="756084"/>
          </a:xfrm>
        </p:grpSpPr>
        <p:pic>
          <p:nvPicPr>
            <p:cNvPr id="3111" name="Picture 39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18029" y="4734762"/>
              <a:ext cx="295275" cy="304800"/>
            </a:xfrm>
            <a:prstGeom prst="rect">
              <a:avLst/>
            </a:prstGeom>
            <a:noFill/>
          </p:spPr>
        </p:pic>
        <p:sp>
          <p:nvSpPr>
            <p:cNvPr id="228" name="227 Dikdörtgen"/>
            <p:cNvSpPr/>
            <p:nvPr/>
          </p:nvSpPr>
          <p:spPr>
            <a:xfrm>
              <a:off x="1367644" y="4509120"/>
              <a:ext cx="396044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232 Grup"/>
          <p:cNvGrpSpPr/>
          <p:nvPr/>
        </p:nvGrpSpPr>
        <p:grpSpPr>
          <a:xfrm>
            <a:off x="2987824" y="4329100"/>
            <a:ext cx="396044" cy="756084"/>
            <a:chOff x="3167844" y="4329100"/>
            <a:chExt cx="396044" cy="756084"/>
          </a:xfrm>
        </p:grpSpPr>
        <p:pic>
          <p:nvPicPr>
            <p:cNvPr id="3113" name="Picture 41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51566" y="4348336"/>
              <a:ext cx="228600" cy="304800"/>
            </a:xfrm>
            <a:prstGeom prst="rect">
              <a:avLst/>
            </a:prstGeom>
            <a:noFill/>
          </p:spPr>
        </p:pic>
        <p:pic>
          <p:nvPicPr>
            <p:cNvPr id="3116" name="Picture 44"/>
            <p:cNvPicPr>
              <a:picLocks noChangeAspect="1" noChangeArrowheads="1"/>
            </p:cNvPicPr>
            <p:nvPr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189654" y="4780384"/>
              <a:ext cx="352425" cy="304800"/>
            </a:xfrm>
            <a:prstGeom prst="rect">
              <a:avLst/>
            </a:prstGeom>
            <a:noFill/>
          </p:spPr>
        </p:pic>
        <p:sp>
          <p:nvSpPr>
            <p:cNvPr id="229" name="228 Dikdörtgen"/>
            <p:cNvSpPr/>
            <p:nvPr/>
          </p:nvSpPr>
          <p:spPr>
            <a:xfrm>
              <a:off x="3167844" y="4329100"/>
              <a:ext cx="396044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233 Grup"/>
          <p:cNvGrpSpPr/>
          <p:nvPr/>
        </p:nvGrpSpPr>
        <p:grpSpPr>
          <a:xfrm>
            <a:off x="4572000" y="4329100"/>
            <a:ext cx="396044" cy="756084"/>
            <a:chOff x="5256076" y="4293096"/>
            <a:chExt cx="396044" cy="756084"/>
          </a:xfrm>
        </p:grpSpPr>
        <p:pic>
          <p:nvPicPr>
            <p:cNvPr id="3119" name="Picture 47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277886" y="4725144"/>
              <a:ext cx="352425" cy="304800"/>
            </a:xfrm>
            <a:prstGeom prst="rect">
              <a:avLst/>
            </a:prstGeom>
            <a:noFill/>
          </p:spPr>
        </p:pic>
        <p:pic>
          <p:nvPicPr>
            <p:cNvPr id="3125" name="Picture 53"/>
            <p:cNvPicPr>
              <a:picLocks noChangeAspect="1" noChangeArrowheads="1"/>
            </p:cNvPicPr>
            <p:nvPr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39798" y="4293096"/>
              <a:ext cx="228600" cy="304800"/>
            </a:xfrm>
            <a:prstGeom prst="rect">
              <a:avLst/>
            </a:prstGeom>
            <a:noFill/>
          </p:spPr>
        </p:pic>
        <p:sp>
          <p:nvSpPr>
            <p:cNvPr id="230" name="229 Dikdörtgen"/>
            <p:cNvSpPr/>
            <p:nvPr/>
          </p:nvSpPr>
          <p:spPr>
            <a:xfrm>
              <a:off x="5256076" y="4293096"/>
              <a:ext cx="396044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234 Grup"/>
          <p:cNvGrpSpPr/>
          <p:nvPr/>
        </p:nvGrpSpPr>
        <p:grpSpPr>
          <a:xfrm>
            <a:off x="6732240" y="4326632"/>
            <a:ext cx="396044" cy="756084"/>
            <a:chOff x="7704348" y="4329100"/>
            <a:chExt cx="396044" cy="756084"/>
          </a:xfrm>
        </p:grpSpPr>
        <p:pic>
          <p:nvPicPr>
            <p:cNvPr id="3122" name="Picture 50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16633" y="4780384"/>
              <a:ext cx="371475" cy="304800"/>
            </a:xfrm>
            <a:prstGeom prst="rect">
              <a:avLst/>
            </a:prstGeom>
            <a:noFill/>
          </p:spPr>
        </p:pic>
        <p:pic>
          <p:nvPicPr>
            <p:cNvPr id="3128" name="Picture 56"/>
            <p:cNvPicPr>
              <a:picLocks noChangeAspect="1" noChangeArrowheads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78545" y="4329100"/>
              <a:ext cx="247650" cy="304800"/>
            </a:xfrm>
            <a:prstGeom prst="rect">
              <a:avLst/>
            </a:prstGeom>
            <a:noFill/>
          </p:spPr>
        </p:pic>
        <p:sp>
          <p:nvSpPr>
            <p:cNvPr id="231" name="230 Dikdörtgen"/>
            <p:cNvSpPr/>
            <p:nvPr/>
          </p:nvSpPr>
          <p:spPr>
            <a:xfrm>
              <a:off x="7704348" y="4329100"/>
              <a:ext cx="396044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9" name="238 Düz Bağlayıcı"/>
          <p:cNvCxnSpPr/>
          <p:nvPr/>
        </p:nvCxnSpPr>
        <p:spPr>
          <a:xfrm>
            <a:off x="1799692" y="4725144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239 Düz Bağlayıcı"/>
          <p:cNvCxnSpPr/>
          <p:nvPr/>
        </p:nvCxnSpPr>
        <p:spPr>
          <a:xfrm>
            <a:off x="2843808" y="4725144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Düz Bağlayıcı"/>
          <p:cNvCxnSpPr/>
          <p:nvPr/>
        </p:nvCxnSpPr>
        <p:spPr>
          <a:xfrm>
            <a:off x="3383868" y="4725144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241 Düz Bağlayıcı"/>
          <p:cNvCxnSpPr/>
          <p:nvPr/>
        </p:nvCxnSpPr>
        <p:spPr>
          <a:xfrm>
            <a:off x="4427984" y="4725144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242 Düz Bağlayıcı"/>
          <p:cNvCxnSpPr/>
          <p:nvPr/>
        </p:nvCxnSpPr>
        <p:spPr>
          <a:xfrm>
            <a:off x="6588224" y="4725144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244 Düz Bağlayıcı"/>
          <p:cNvCxnSpPr/>
          <p:nvPr/>
        </p:nvCxnSpPr>
        <p:spPr>
          <a:xfrm>
            <a:off x="4968044" y="4725144"/>
            <a:ext cx="75608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78 Metin kutusu"/>
          <p:cNvSpPr txBox="1"/>
          <p:nvPr/>
        </p:nvSpPr>
        <p:spPr>
          <a:xfrm>
            <a:off x="2435714" y="36357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en-US" dirty="0"/>
          </a:p>
        </p:txBody>
      </p:sp>
      <p:sp>
        <p:nvSpPr>
          <p:cNvPr id="41" name="40 Metin kutusu"/>
          <p:cNvSpPr txBox="1"/>
          <p:nvPr/>
        </p:nvSpPr>
        <p:spPr>
          <a:xfrm rot="10800000" flipV="1">
            <a:off x="4097943" y="28169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4947" y="3654642"/>
            <a:ext cx="209550" cy="30480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60185" y="1818438"/>
            <a:ext cx="219075" cy="304800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03948" y="1664804"/>
            <a:ext cx="266700" cy="304800"/>
          </a:xfrm>
          <a:prstGeom prst="rect">
            <a:avLst/>
          </a:prstGeom>
          <a:noFill/>
        </p:spPr>
      </p:pic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23774" y="1818438"/>
            <a:ext cx="228600" cy="304800"/>
          </a:xfrm>
          <a:prstGeom prst="rect">
            <a:avLst/>
          </a:prstGeom>
          <a:noFill/>
        </p:spPr>
      </p:pic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5199" y="3654642"/>
            <a:ext cx="285750" cy="304800"/>
          </a:xfrm>
          <a:prstGeom prst="rect">
            <a:avLst/>
          </a:prstGeom>
          <a:noFill/>
        </p:spPr>
      </p:pic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67944" y="3772272"/>
            <a:ext cx="323850" cy="304800"/>
          </a:xfrm>
          <a:prstGeom prst="rect">
            <a:avLst/>
          </a:prstGeom>
          <a:noFill/>
        </p:spPr>
      </p:pic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3513001"/>
            <a:ext cx="400050" cy="600075"/>
          </a:xfrm>
          <a:prstGeom prst="rect">
            <a:avLst/>
          </a:prstGeom>
          <a:noFill/>
        </p:spPr>
      </p:pic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72" name="Picture 24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9812" y="2636912"/>
            <a:ext cx="942975" cy="552450"/>
          </a:xfrm>
          <a:prstGeom prst="rect">
            <a:avLst/>
          </a:prstGeom>
          <a:noFill/>
        </p:spPr>
      </p:pic>
      <p:sp>
        <p:nvSpPr>
          <p:cNvPr id="34" name="33 Akış Çizelgesi: Sonlandırıcı"/>
          <p:cNvSpPr/>
          <p:nvPr/>
        </p:nvSpPr>
        <p:spPr>
          <a:xfrm>
            <a:off x="1871700" y="1790818"/>
            <a:ext cx="396044" cy="360040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36 Grup"/>
          <p:cNvGrpSpPr/>
          <p:nvPr/>
        </p:nvGrpSpPr>
        <p:grpSpPr>
          <a:xfrm>
            <a:off x="2447764" y="1763524"/>
            <a:ext cx="396044" cy="477344"/>
            <a:chOff x="4103948" y="4545124"/>
            <a:chExt cx="396044" cy="477344"/>
          </a:xfrm>
        </p:grpSpPr>
        <p:sp>
          <p:nvSpPr>
            <p:cNvPr id="36" name="35 Metin kutusu"/>
            <p:cNvSpPr txBox="1"/>
            <p:nvPr/>
          </p:nvSpPr>
          <p:spPr>
            <a:xfrm>
              <a:off x="4199910" y="46531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+</a:t>
              </a:r>
              <a:endParaRPr lang="en-US" dirty="0"/>
            </a:p>
          </p:txBody>
        </p:sp>
        <p:sp>
          <p:nvSpPr>
            <p:cNvPr id="33" name="32 Metin kutusu"/>
            <p:cNvSpPr txBox="1"/>
            <p:nvPr/>
          </p:nvSpPr>
          <p:spPr>
            <a:xfrm>
              <a:off x="4103948" y="4545124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-</a:t>
              </a:r>
            </a:p>
          </p:txBody>
        </p:sp>
        <p:sp>
          <p:nvSpPr>
            <p:cNvPr id="35" name="34 Oval"/>
            <p:cNvSpPr/>
            <p:nvPr/>
          </p:nvSpPr>
          <p:spPr>
            <a:xfrm>
              <a:off x="4139952" y="4581128"/>
              <a:ext cx="360000" cy="3600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38 Metin kutusu"/>
          <p:cNvSpPr txBox="1"/>
          <p:nvPr/>
        </p:nvSpPr>
        <p:spPr>
          <a:xfrm rot="10800000" flipV="1">
            <a:off x="4120385" y="262761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</a:p>
        </p:txBody>
      </p:sp>
      <p:sp>
        <p:nvSpPr>
          <p:cNvPr id="40" name="39 Oval"/>
          <p:cNvSpPr/>
          <p:nvPr/>
        </p:nvSpPr>
        <p:spPr>
          <a:xfrm rot="10800000" flipV="1">
            <a:off x="4067984" y="2744924"/>
            <a:ext cx="360000" cy="36004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47 Grup"/>
          <p:cNvGrpSpPr/>
          <p:nvPr/>
        </p:nvGrpSpPr>
        <p:grpSpPr>
          <a:xfrm>
            <a:off x="3059832" y="1592796"/>
            <a:ext cx="540060" cy="756084"/>
            <a:chOff x="3563888" y="1772816"/>
            <a:chExt cx="540060" cy="756084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71900" y="1844824"/>
              <a:ext cx="342900" cy="600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45 Dikdörtgen"/>
            <p:cNvSpPr/>
            <p:nvPr/>
          </p:nvSpPr>
          <p:spPr>
            <a:xfrm>
              <a:off x="3563888" y="1772816"/>
              <a:ext cx="540060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46 Dikdörtgen"/>
          <p:cNvSpPr/>
          <p:nvPr/>
        </p:nvSpPr>
        <p:spPr>
          <a:xfrm>
            <a:off x="2807804" y="2564904"/>
            <a:ext cx="1044116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49 Grup"/>
          <p:cNvGrpSpPr/>
          <p:nvPr/>
        </p:nvGrpSpPr>
        <p:grpSpPr>
          <a:xfrm>
            <a:off x="4427984" y="1592796"/>
            <a:ext cx="396044" cy="756084"/>
            <a:chOff x="5292080" y="1700808"/>
            <a:chExt cx="396044" cy="756084"/>
          </a:xfrm>
        </p:grpSpPr>
        <p:pic>
          <p:nvPicPr>
            <p:cNvPr id="2058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36096" y="1808820"/>
              <a:ext cx="123825" cy="552450"/>
            </a:xfrm>
            <a:prstGeom prst="rect">
              <a:avLst/>
            </a:prstGeom>
            <a:noFill/>
          </p:spPr>
        </p:pic>
        <p:sp>
          <p:nvSpPr>
            <p:cNvPr id="49" name="48 Dikdörtgen"/>
            <p:cNvSpPr/>
            <p:nvPr/>
          </p:nvSpPr>
          <p:spPr>
            <a:xfrm>
              <a:off x="5292080" y="1700808"/>
              <a:ext cx="396044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53 Akış Çizelgesi: Sonlandırıcı"/>
          <p:cNvSpPr/>
          <p:nvPr/>
        </p:nvSpPr>
        <p:spPr>
          <a:xfrm>
            <a:off x="5040052" y="1790818"/>
            <a:ext cx="396044" cy="360040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66 Düz Ok Bağlayıcısı"/>
          <p:cNvCxnSpPr/>
          <p:nvPr/>
        </p:nvCxnSpPr>
        <p:spPr>
          <a:xfrm>
            <a:off x="2267744" y="198884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Düz Ok Bağlayıcısı"/>
          <p:cNvCxnSpPr/>
          <p:nvPr/>
        </p:nvCxnSpPr>
        <p:spPr>
          <a:xfrm>
            <a:off x="4824028" y="195283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Ok Bağlayıcısı"/>
          <p:cNvCxnSpPr/>
          <p:nvPr/>
        </p:nvCxnSpPr>
        <p:spPr>
          <a:xfrm>
            <a:off x="2843808" y="198884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Düz Bağlayıcı"/>
          <p:cNvCxnSpPr>
            <a:stCxn id="46" idx="3"/>
            <a:endCxn id="49" idx="1"/>
          </p:cNvCxnSpPr>
          <p:nvPr/>
        </p:nvCxnSpPr>
        <p:spPr>
          <a:xfrm>
            <a:off x="3599892" y="1970838"/>
            <a:ext cx="828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Akış Çizelgesi: Sonlandırıcı"/>
          <p:cNvSpPr/>
          <p:nvPr/>
        </p:nvSpPr>
        <p:spPr>
          <a:xfrm>
            <a:off x="1871700" y="3627022"/>
            <a:ext cx="396044" cy="360040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76 Metin kutusu"/>
          <p:cNvSpPr txBox="1"/>
          <p:nvPr/>
        </p:nvSpPr>
        <p:spPr>
          <a:xfrm>
            <a:off x="2536169" y="35010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</a:p>
        </p:txBody>
      </p:sp>
      <p:sp>
        <p:nvSpPr>
          <p:cNvPr id="78" name="77 Oval"/>
          <p:cNvSpPr/>
          <p:nvPr/>
        </p:nvSpPr>
        <p:spPr>
          <a:xfrm>
            <a:off x="2483768" y="3635732"/>
            <a:ext cx="360000" cy="36004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81 Dikdörtgen"/>
          <p:cNvSpPr/>
          <p:nvPr/>
        </p:nvSpPr>
        <p:spPr>
          <a:xfrm>
            <a:off x="3059832" y="3429000"/>
            <a:ext cx="540060" cy="75608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82 Grup"/>
          <p:cNvGrpSpPr/>
          <p:nvPr/>
        </p:nvGrpSpPr>
        <p:grpSpPr>
          <a:xfrm>
            <a:off x="4427984" y="3429000"/>
            <a:ext cx="396044" cy="756084"/>
            <a:chOff x="5292080" y="1700808"/>
            <a:chExt cx="396044" cy="756084"/>
          </a:xfrm>
        </p:grpSpPr>
        <p:pic>
          <p:nvPicPr>
            <p:cNvPr id="84" name="Picture 10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36096" y="1808820"/>
              <a:ext cx="123825" cy="552450"/>
            </a:xfrm>
            <a:prstGeom prst="rect">
              <a:avLst/>
            </a:prstGeom>
            <a:noFill/>
          </p:spPr>
        </p:pic>
        <p:sp>
          <p:nvSpPr>
            <p:cNvPr id="85" name="84 Dikdörtgen"/>
            <p:cNvSpPr/>
            <p:nvPr/>
          </p:nvSpPr>
          <p:spPr>
            <a:xfrm>
              <a:off x="5292080" y="1700808"/>
              <a:ext cx="396044" cy="75608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85 Akış Çizelgesi: Sonlandırıcı"/>
          <p:cNvSpPr/>
          <p:nvPr/>
        </p:nvSpPr>
        <p:spPr>
          <a:xfrm>
            <a:off x="5040052" y="3627022"/>
            <a:ext cx="396044" cy="360040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86 Düz Ok Bağlayıcısı"/>
          <p:cNvCxnSpPr/>
          <p:nvPr/>
        </p:nvCxnSpPr>
        <p:spPr>
          <a:xfrm>
            <a:off x="2267744" y="382504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Ok Bağlayıcısı"/>
          <p:cNvCxnSpPr/>
          <p:nvPr/>
        </p:nvCxnSpPr>
        <p:spPr>
          <a:xfrm>
            <a:off x="4824028" y="3789040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Ok Bağlayıcısı"/>
          <p:cNvCxnSpPr/>
          <p:nvPr/>
        </p:nvCxnSpPr>
        <p:spPr>
          <a:xfrm>
            <a:off x="2843808" y="382504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Düz Bağlayıcı"/>
          <p:cNvCxnSpPr>
            <a:stCxn id="82" idx="3"/>
            <a:endCxn id="85" idx="1"/>
          </p:cNvCxnSpPr>
          <p:nvPr/>
        </p:nvCxnSpPr>
        <p:spPr>
          <a:xfrm>
            <a:off x="3599892" y="3807042"/>
            <a:ext cx="828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Düz Bağlayıcı"/>
          <p:cNvCxnSpPr>
            <a:stCxn id="40" idx="0"/>
          </p:cNvCxnSpPr>
          <p:nvPr/>
        </p:nvCxnSpPr>
        <p:spPr>
          <a:xfrm flipH="1" flipV="1">
            <a:off x="4247964" y="1988840"/>
            <a:ext cx="20" cy="756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Düz Bağlayıcı"/>
          <p:cNvCxnSpPr>
            <a:stCxn id="40" idx="4"/>
          </p:cNvCxnSpPr>
          <p:nvPr/>
        </p:nvCxnSpPr>
        <p:spPr>
          <a:xfrm flipH="1">
            <a:off x="4247964" y="3104964"/>
            <a:ext cx="2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Ok Bağlayıcısı"/>
          <p:cNvCxnSpPr/>
          <p:nvPr/>
        </p:nvCxnSpPr>
        <p:spPr>
          <a:xfrm flipH="1">
            <a:off x="3851920" y="292494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Düz Bağlayıcı"/>
          <p:cNvCxnSpPr>
            <a:stCxn id="47" idx="1"/>
          </p:cNvCxnSpPr>
          <p:nvPr/>
        </p:nvCxnSpPr>
        <p:spPr>
          <a:xfrm flipH="1">
            <a:off x="2663788" y="288894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Düz Bağlayıcı"/>
          <p:cNvCxnSpPr>
            <a:stCxn id="35" idx="4"/>
          </p:cNvCxnSpPr>
          <p:nvPr/>
        </p:nvCxnSpPr>
        <p:spPr>
          <a:xfrm>
            <a:off x="2663768" y="2159568"/>
            <a:ext cx="20" cy="729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Düz Bağlayıcı"/>
          <p:cNvCxnSpPr>
            <a:stCxn id="78" idx="0"/>
          </p:cNvCxnSpPr>
          <p:nvPr/>
        </p:nvCxnSpPr>
        <p:spPr>
          <a:xfrm flipV="1">
            <a:off x="2663768" y="2888940"/>
            <a:ext cx="20" cy="746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3739" y="2101475"/>
            <a:ext cx="409575" cy="33337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4689" y="2952029"/>
            <a:ext cx="447675" cy="33337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78501" y="3802583"/>
            <a:ext cx="400050" cy="333375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11 Metin kutusu"/>
          <p:cNvSpPr txBox="1"/>
          <p:nvPr/>
        </p:nvSpPr>
        <p:spPr>
          <a:xfrm>
            <a:off x="2471718" y="2006552"/>
            <a:ext cx="9190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Position 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2471718" y="2864744"/>
            <a:ext cx="9190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Speed 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4" name="13 Metin kutusu"/>
          <p:cNvSpPr txBox="1"/>
          <p:nvPr/>
        </p:nvSpPr>
        <p:spPr>
          <a:xfrm>
            <a:off x="2471718" y="3722936"/>
            <a:ext cx="9190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Torque 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2471718" y="4545124"/>
            <a:ext cx="91909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Current </a:t>
            </a:r>
            <a:endParaRPr lang="tr-TR" sz="1400" dirty="0" smtClean="0"/>
          </a:p>
          <a:p>
            <a:pPr algn="ctr"/>
            <a:r>
              <a:rPr lang="en-US" sz="1400" dirty="0" smtClean="0"/>
              <a:t>Voltage</a:t>
            </a:r>
          </a:p>
          <a:p>
            <a:pPr algn="ctr"/>
            <a:r>
              <a:rPr lang="en-US" sz="1400" dirty="0" smtClean="0"/>
              <a:t>Controller</a:t>
            </a:r>
            <a:endParaRPr lang="en-US" sz="1400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19 Akış Çizelgesi: Sonlandırıcı"/>
          <p:cNvSpPr/>
          <p:nvPr/>
        </p:nvSpPr>
        <p:spPr>
          <a:xfrm>
            <a:off x="1679630" y="2060848"/>
            <a:ext cx="540060" cy="396044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Akış Çizelgesi: Sonlandırıcı"/>
          <p:cNvSpPr/>
          <p:nvPr/>
        </p:nvSpPr>
        <p:spPr>
          <a:xfrm>
            <a:off x="1679630" y="3753036"/>
            <a:ext cx="540060" cy="396044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Akış Çizelgesi: Sonlandırıcı"/>
          <p:cNvSpPr/>
          <p:nvPr/>
        </p:nvSpPr>
        <p:spPr>
          <a:xfrm>
            <a:off x="1679630" y="2924944"/>
            <a:ext cx="540060" cy="396044"/>
          </a:xfrm>
          <a:prstGeom prst="flowChartTerminator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Metin kutusu"/>
          <p:cNvSpPr txBox="1"/>
          <p:nvPr/>
        </p:nvSpPr>
        <p:spPr>
          <a:xfrm>
            <a:off x="4343926" y="4729790"/>
            <a:ext cx="757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Driver</a:t>
            </a:r>
          </a:p>
        </p:txBody>
      </p:sp>
      <p:sp>
        <p:nvSpPr>
          <p:cNvPr id="26" name="25 Metin kutusu"/>
          <p:cNvSpPr txBox="1"/>
          <p:nvPr/>
        </p:nvSpPr>
        <p:spPr>
          <a:xfrm>
            <a:off x="5352038" y="4729790"/>
            <a:ext cx="8034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dirty="0" smtClean="0"/>
              <a:t>PMSM</a:t>
            </a:r>
            <a:endParaRPr lang="en-US" dirty="0"/>
          </a:p>
        </p:txBody>
      </p:sp>
      <p:sp>
        <p:nvSpPr>
          <p:cNvPr id="27" name="26 Metin kutusu"/>
          <p:cNvSpPr txBox="1"/>
          <p:nvPr/>
        </p:nvSpPr>
        <p:spPr>
          <a:xfrm>
            <a:off x="4019890" y="5259978"/>
            <a:ext cx="10643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Disturbance</a:t>
            </a:r>
            <a:endParaRPr lang="en-US" sz="1400" dirty="0"/>
          </a:p>
        </p:txBody>
      </p:sp>
      <p:grpSp>
        <p:nvGrpSpPr>
          <p:cNvPr id="112" name="111 Grup"/>
          <p:cNvGrpSpPr/>
          <p:nvPr/>
        </p:nvGrpSpPr>
        <p:grpSpPr>
          <a:xfrm>
            <a:off x="4847982" y="2242026"/>
            <a:ext cx="1176156" cy="2339102"/>
            <a:chOff x="6336196" y="780963"/>
            <a:chExt cx="1176156" cy="2339102"/>
          </a:xfrm>
        </p:grpSpPr>
        <p:sp>
          <p:nvSpPr>
            <p:cNvPr id="28" name="27 Metin kutusu"/>
            <p:cNvSpPr txBox="1"/>
            <p:nvPr/>
          </p:nvSpPr>
          <p:spPr>
            <a:xfrm>
              <a:off x="6518907" y="780963"/>
              <a:ext cx="82952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Analyzer</a:t>
              </a:r>
              <a:endParaRPr lang="en-US" sz="1400" b="1" dirty="0"/>
            </a:p>
          </p:txBody>
        </p:sp>
        <p:sp>
          <p:nvSpPr>
            <p:cNvPr id="29" name="28 Metin kutusu"/>
            <p:cNvSpPr txBox="1"/>
            <p:nvPr/>
          </p:nvSpPr>
          <p:spPr>
            <a:xfrm>
              <a:off x="6336196" y="1088740"/>
              <a:ext cx="1176156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/>
                <a:t>Freq</a:t>
              </a:r>
              <a:r>
                <a:rPr lang="tr-TR" sz="1400" dirty="0" smtClean="0"/>
                <a:t>. </a:t>
              </a:r>
              <a:r>
                <a:rPr lang="en-US" sz="1400" dirty="0" smtClean="0"/>
                <a:t>Domain</a:t>
              </a:r>
            </a:p>
            <a:p>
              <a:pPr algn="ctr"/>
              <a:r>
                <a:rPr lang="en-US" sz="1400" dirty="0" smtClean="0"/>
                <a:t>Time Domain</a:t>
              </a:r>
            </a:p>
            <a:p>
              <a:pPr algn="ctr"/>
              <a:r>
                <a:rPr lang="en-US" sz="1400" dirty="0" smtClean="0"/>
                <a:t>Adaptive</a:t>
              </a:r>
            </a:p>
            <a:p>
              <a:pPr algn="ctr"/>
              <a:r>
                <a:rPr lang="en-US" sz="1400" dirty="0" smtClean="0"/>
                <a:t>Numerical</a:t>
              </a:r>
            </a:p>
            <a:p>
              <a:pPr algn="ctr"/>
              <a:r>
                <a:rPr lang="en-US" sz="1400" dirty="0" smtClean="0"/>
                <a:t>Observer</a:t>
              </a:r>
            </a:p>
            <a:p>
              <a:pPr algn="ctr"/>
              <a:r>
                <a:rPr lang="en-US" sz="1400" dirty="0" smtClean="0"/>
                <a:t>Estimator</a:t>
              </a:r>
            </a:p>
            <a:p>
              <a:pPr algn="ctr"/>
              <a:r>
                <a:rPr lang="en-US" sz="1400" dirty="0" smtClean="0"/>
                <a:t>Predictor</a:t>
              </a:r>
            </a:p>
            <a:p>
              <a:pPr algn="ctr"/>
              <a:r>
                <a:rPr lang="en-US" sz="1400" dirty="0" smtClean="0"/>
                <a:t>AI Based</a:t>
              </a:r>
            </a:p>
            <a:p>
              <a:pPr algn="ctr"/>
              <a:r>
                <a:rPr lang="en-US" sz="1400" dirty="0" smtClean="0"/>
                <a:t>Filtering</a:t>
              </a:r>
              <a:endParaRPr lang="en-US" sz="1400" dirty="0"/>
            </a:p>
          </p:txBody>
        </p:sp>
      </p:grpSp>
      <p:cxnSp>
        <p:nvCxnSpPr>
          <p:cNvPr id="31" name="30 Düz Ok Bağlayıcısı"/>
          <p:cNvCxnSpPr/>
          <p:nvPr/>
        </p:nvCxnSpPr>
        <p:spPr>
          <a:xfrm>
            <a:off x="2219690" y="2276872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Ok Bağlayıcısı"/>
          <p:cNvCxnSpPr/>
          <p:nvPr/>
        </p:nvCxnSpPr>
        <p:spPr>
          <a:xfrm>
            <a:off x="2219690" y="3140968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Ok Bağlayıcısı"/>
          <p:cNvCxnSpPr/>
          <p:nvPr/>
        </p:nvCxnSpPr>
        <p:spPr>
          <a:xfrm>
            <a:off x="2219690" y="3969060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Düz Ok Bağlayıcısı"/>
          <p:cNvCxnSpPr/>
          <p:nvPr/>
        </p:nvCxnSpPr>
        <p:spPr>
          <a:xfrm>
            <a:off x="2219690" y="4905164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2" name="41 Grup"/>
          <p:cNvGrpSpPr/>
          <p:nvPr/>
        </p:nvGrpSpPr>
        <p:grpSpPr>
          <a:xfrm>
            <a:off x="1535614" y="4607793"/>
            <a:ext cx="684076" cy="585403"/>
            <a:chOff x="1943708" y="800708"/>
            <a:chExt cx="684076" cy="585403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23728" y="800708"/>
              <a:ext cx="361950" cy="333375"/>
            </a:xfrm>
            <a:prstGeom prst="rect">
              <a:avLst/>
            </a:prstGeom>
            <a:noFill/>
          </p:spPr>
        </p:pic>
        <p:pic>
          <p:nvPicPr>
            <p:cNvPr id="1039" name="Picture 15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87724" y="1052736"/>
              <a:ext cx="409575" cy="333375"/>
            </a:xfrm>
            <a:prstGeom prst="rect">
              <a:avLst/>
            </a:prstGeom>
            <a:noFill/>
          </p:spPr>
        </p:pic>
        <p:sp>
          <p:nvSpPr>
            <p:cNvPr id="41" name="40 Akış Çizelgesi: Sonlandırıcı"/>
            <p:cNvSpPr/>
            <p:nvPr/>
          </p:nvSpPr>
          <p:spPr>
            <a:xfrm>
              <a:off x="1943708" y="836712"/>
              <a:ext cx="684076" cy="54006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42 Düz Ok Bağlayıcısı"/>
          <p:cNvCxnSpPr/>
          <p:nvPr/>
        </p:nvCxnSpPr>
        <p:spPr>
          <a:xfrm>
            <a:off x="5100010" y="4914456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Şekil"/>
          <p:cNvCxnSpPr>
            <a:stCxn id="12" idx="3"/>
            <a:endCxn id="22" idx="1"/>
          </p:cNvCxnSpPr>
          <p:nvPr/>
        </p:nvCxnSpPr>
        <p:spPr>
          <a:xfrm flipH="1">
            <a:off x="1679630" y="2268162"/>
            <a:ext cx="1711186" cy="854804"/>
          </a:xfrm>
          <a:prstGeom prst="bentConnector5">
            <a:avLst>
              <a:gd name="adj1" fmla="val -13359"/>
              <a:gd name="adj2" fmla="val 53719"/>
              <a:gd name="adj3" fmla="val 1133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Şekil"/>
          <p:cNvCxnSpPr>
            <a:stCxn id="13" idx="3"/>
            <a:endCxn id="21" idx="1"/>
          </p:cNvCxnSpPr>
          <p:nvPr/>
        </p:nvCxnSpPr>
        <p:spPr>
          <a:xfrm flipH="1">
            <a:off x="1679630" y="3126354"/>
            <a:ext cx="1711186" cy="824704"/>
          </a:xfrm>
          <a:prstGeom prst="bentConnector5">
            <a:avLst>
              <a:gd name="adj1" fmla="val -13359"/>
              <a:gd name="adj2" fmla="val 53855"/>
              <a:gd name="adj3" fmla="val 1133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Şekil"/>
          <p:cNvCxnSpPr>
            <a:stCxn id="14" idx="3"/>
            <a:endCxn id="41" idx="1"/>
          </p:cNvCxnSpPr>
          <p:nvPr/>
        </p:nvCxnSpPr>
        <p:spPr>
          <a:xfrm flipH="1">
            <a:off x="1535614" y="3984546"/>
            <a:ext cx="1855202" cy="929281"/>
          </a:xfrm>
          <a:prstGeom prst="bentConnector5">
            <a:avLst>
              <a:gd name="adj1" fmla="val -12322"/>
              <a:gd name="adj2" fmla="val 49547"/>
              <a:gd name="adj3" fmla="val 1123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Ok Bağlayıcısı"/>
          <p:cNvCxnSpPr>
            <a:stCxn id="15" idx="3"/>
          </p:cNvCxnSpPr>
          <p:nvPr/>
        </p:nvCxnSpPr>
        <p:spPr>
          <a:xfrm flipV="1">
            <a:off x="3390816" y="4905164"/>
            <a:ext cx="953110" cy="929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Düz Ok Bağlayıcısı"/>
          <p:cNvCxnSpPr/>
          <p:nvPr/>
        </p:nvCxnSpPr>
        <p:spPr>
          <a:xfrm>
            <a:off x="6144126" y="4905164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67 Grup"/>
          <p:cNvGrpSpPr/>
          <p:nvPr/>
        </p:nvGrpSpPr>
        <p:grpSpPr>
          <a:xfrm>
            <a:off x="4091898" y="2204864"/>
            <a:ext cx="108012" cy="684076"/>
            <a:chOff x="4283968" y="1016732"/>
            <a:chExt cx="108012" cy="684076"/>
          </a:xfrm>
          <a:solidFill>
            <a:schemeClr val="tx1"/>
          </a:solidFill>
        </p:grpSpPr>
        <p:sp>
          <p:nvSpPr>
            <p:cNvPr id="64" name="63 Dikdörtgen"/>
            <p:cNvSpPr/>
            <p:nvPr/>
          </p:nvSpPr>
          <p:spPr>
            <a:xfrm>
              <a:off x="4283968" y="101673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64 Dikdörtgen"/>
            <p:cNvSpPr/>
            <p:nvPr/>
          </p:nvSpPr>
          <p:spPr>
            <a:xfrm>
              <a:off x="4283968" y="119675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65 Dikdörtgen"/>
            <p:cNvSpPr/>
            <p:nvPr/>
          </p:nvSpPr>
          <p:spPr>
            <a:xfrm>
              <a:off x="4283968" y="137677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66 Dikdörtgen"/>
            <p:cNvSpPr/>
            <p:nvPr/>
          </p:nvSpPr>
          <p:spPr>
            <a:xfrm>
              <a:off x="4283968" y="1520788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72 Düz Ok Bağlayıcısı"/>
          <p:cNvCxnSpPr/>
          <p:nvPr/>
        </p:nvCxnSpPr>
        <p:spPr>
          <a:xfrm>
            <a:off x="3623846" y="2276872"/>
            <a:ext cx="468052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Düz Bağlayıcı"/>
          <p:cNvCxnSpPr/>
          <p:nvPr/>
        </p:nvCxnSpPr>
        <p:spPr>
          <a:xfrm>
            <a:off x="3623846" y="3140968"/>
            <a:ext cx="108012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Düz Bağlayıcı"/>
          <p:cNvCxnSpPr/>
          <p:nvPr/>
        </p:nvCxnSpPr>
        <p:spPr>
          <a:xfrm flipV="1">
            <a:off x="3731858" y="2456892"/>
            <a:ext cx="0" cy="68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Düz Ok Bağlayıcısı"/>
          <p:cNvCxnSpPr/>
          <p:nvPr/>
        </p:nvCxnSpPr>
        <p:spPr>
          <a:xfrm>
            <a:off x="3731858" y="245689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86 Düz Bağlayıcı"/>
          <p:cNvCxnSpPr/>
          <p:nvPr/>
        </p:nvCxnSpPr>
        <p:spPr>
          <a:xfrm>
            <a:off x="3623846" y="4005064"/>
            <a:ext cx="21602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Düz Bağlayıcı"/>
          <p:cNvCxnSpPr/>
          <p:nvPr/>
        </p:nvCxnSpPr>
        <p:spPr>
          <a:xfrm flipV="1">
            <a:off x="3839870" y="2636912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Ok Bağlayıcısı"/>
          <p:cNvCxnSpPr/>
          <p:nvPr/>
        </p:nvCxnSpPr>
        <p:spPr>
          <a:xfrm>
            <a:off x="3839870" y="2636912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Bağlayıcı"/>
          <p:cNvCxnSpPr/>
          <p:nvPr/>
        </p:nvCxnSpPr>
        <p:spPr>
          <a:xfrm flipV="1">
            <a:off x="3947882" y="2816932"/>
            <a:ext cx="0" cy="2088232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üz Ok Bağlayıcısı"/>
          <p:cNvCxnSpPr/>
          <p:nvPr/>
        </p:nvCxnSpPr>
        <p:spPr>
          <a:xfrm>
            <a:off x="3947882" y="2816932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101 Metin kutusu"/>
          <p:cNvSpPr txBox="1"/>
          <p:nvPr/>
        </p:nvSpPr>
        <p:spPr>
          <a:xfrm>
            <a:off x="5435394" y="5229200"/>
            <a:ext cx="636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cxnSp>
        <p:nvCxnSpPr>
          <p:cNvPr id="105" name="104 Düz Bağlayıcı"/>
          <p:cNvCxnSpPr>
            <a:stCxn id="102" idx="0"/>
            <a:endCxn id="26" idx="2"/>
          </p:cNvCxnSpPr>
          <p:nvPr/>
        </p:nvCxnSpPr>
        <p:spPr>
          <a:xfrm flipV="1">
            <a:off x="5753751" y="5099122"/>
            <a:ext cx="0" cy="1300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Metin kutusu"/>
          <p:cNvSpPr txBox="1"/>
          <p:nvPr/>
        </p:nvSpPr>
        <p:spPr>
          <a:xfrm>
            <a:off x="4883986" y="1556792"/>
            <a:ext cx="11128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Adjustable </a:t>
            </a:r>
          </a:p>
          <a:p>
            <a:pPr algn="ctr"/>
            <a:r>
              <a:rPr lang="en-US" sz="1600" dirty="0" smtClean="0"/>
              <a:t>Model</a:t>
            </a:r>
            <a:endParaRPr lang="en-US" sz="1600" dirty="0"/>
          </a:p>
        </p:txBody>
      </p:sp>
      <p:cxnSp>
        <p:nvCxnSpPr>
          <p:cNvPr id="113" name="112 Düz Bağlayıcı"/>
          <p:cNvCxnSpPr/>
          <p:nvPr/>
        </p:nvCxnSpPr>
        <p:spPr>
          <a:xfrm>
            <a:off x="4199910" y="2528900"/>
            <a:ext cx="216024" cy="0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126 Düz Bağlayıcı"/>
          <p:cNvCxnSpPr/>
          <p:nvPr/>
        </p:nvCxnSpPr>
        <p:spPr>
          <a:xfrm flipV="1">
            <a:off x="4415934" y="173681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Düz Ok Bağlayıcısı"/>
          <p:cNvCxnSpPr/>
          <p:nvPr/>
        </p:nvCxnSpPr>
        <p:spPr>
          <a:xfrm>
            <a:off x="4415934" y="1736812"/>
            <a:ext cx="46805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Düz Bağlayıcı"/>
          <p:cNvCxnSpPr/>
          <p:nvPr/>
        </p:nvCxnSpPr>
        <p:spPr>
          <a:xfrm>
            <a:off x="4631958" y="2384884"/>
            <a:ext cx="3960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Düz Bağlayıcı"/>
          <p:cNvCxnSpPr/>
          <p:nvPr/>
        </p:nvCxnSpPr>
        <p:spPr>
          <a:xfrm flipV="1">
            <a:off x="4631958" y="1988840"/>
            <a:ext cx="0" cy="396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Düz Ok Bağlayıcısı"/>
          <p:cNvCxnSpPr/>
          <p:nvPr/>
        </p:nvCxnSpPr>
        <p:spPr>
          <a:xfrm>
            <a:off x="4631958" y="1988840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140 Grup"/>
          <p:cNvGrpSpPr/>
          <p:nvPr/>
        </p:nvGrpSpPr>
        <p:grpSpPr>
          <a:xfrm>
            <a:off x="6396154" y="4545124"/>
            <a:ext cx="108012" cy="684076"/>
            <a:chOff x="4283968" y="1016732"/>
            <a:chExt cx="108012" cy="684076"/>
          </a:xfrm>
          <a:solidFill>
            <a:schemeClr val="tx1"/>
          </a:solidFill>
        </p:grpSpPr>
        <p:sp>
          <p:nvSpPr>
            <p:cNvPr id="142" name="141 Dikdörtgen"/>
            <p:cNvSpPr/>
            <p:nvPr/>
          </p:nvSpPr>
          <p:spPr>
            <a:xfrm>
              <a:off x="4283968" y="101673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142 Dikdörtgen"/>
            <p:cNvSpPr/>
            <p:nvPr/>
          </p:nvSpPr>
          <p:spPr>
            <a:xfrm>
              <a:off x="4283968" y="119675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143 Dikdörtgen"/>
            <p:cNvSpPr/>
            <p:nvPr/>
          </p:nvSpPr>
          <p:spPr>
            <a:xfrm>
              <a:off x="4283968" y="137677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144 Dikdörtgen"/>
            <p:cNvSpPr/>
            <p:nvPr/>
          </p:nvSpPr>
          <p:spPr>
            <a:xfrm>
              <a:off x="4283968" y="1520788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7" name="146 Düz Bağlayıcı"/>
          <p:cNvCxnSpPr/>
          <p:nvPr/>
        </p:nvCxnSpPr>
        <p:spPr>
          <a:xfrm>
            <a:off x="6504166" y="4761148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Düz Bağlayıcı"/>
          <p:cNvCxnSpPr/>
          <p:nvPr/>
        </p:nvCxnSpPr>
        <p:spPr>
          <a:xfrm>
            <a:off x="6504166" y="494116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150 Düz Bağlayıcı"/>
          <p:cNvCxnSpPr/>
          <p:nvPr/>
        </p:nvCxnSpPr>
        <p:spPr>
          <a:xfrm>
            <a:off x="6504166" y="5121188"/>
            <a:ext cx="468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152 Düz Bağlayıcı"/>
          <p:cNvCxnSpPr/>
          <p:nvPr/>
        </p:nvCxnSpPr>
        <p:spPr>
          <a:xfrm>
            <a:off x="6504166" y="461713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Düz Bağlayıcı"/>
          <p:cNvCxnSpPr/>
          <p:nvPr/>
        </p:nvCxnSpPr>
        <p:spPr>
          <a:xfrm>
            <a:off x="6648182" y="4617132"/>
            <a:ext cx="0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Düz Bağlayıcı"/>
          <p:cNvCxnSpPr/>
          <p:nvPr/>
        </p:nvCxnSpPr>
        <p:spPr>
          <a:xfrm>
            <a:off x="6756194" y="4761148"/>
            <a:ext cx="0" cy="972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Düz Bağlayıcı"/>
          <p:cNvCxnSpPr/>
          <p:nvPr/>
        </p:nvCxnSpPr>
        <p:spPr>
          <a:xfrm>
            <a:off x="6864206" y="4941168"/>
            <a:ext cx="0" cy="828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Düz Bağlayıcı"/>
          <p:cNvCxnSpPr/>
          <p:nvPr/>
        </p:nvCxnSpPr>
        <p:spPr>
          <a:xfrm>
            <a:off x="6972218" y="5121188"/>
            <a:ext cx="0" cy="684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65 Düz Bağlayıcı"/>
          <p:cNvCxnSpPr/>
          <p:nvPr/>
        </p:nvCxnSpPr>
        <p:spPr>
          <a:xfrm flipH="1">
            <a:off x="2939770" y="5697252"/>
            <a:ext cx="37084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Düz Bağlayıcı"/>
          <p:cNvCxnSpPr/>
          <p:nvPr/>
        </p:nvCxnSpPr>
        <p:spPr>
          <a:xfrm flipH="1">
            <a:off x="2327702" y="5733256"/>
            <a:ext cx="44284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Düz Bağlayıcı"/>
          <p:cNvCxnSpPr/>
          <p:nvPr/>
        </p:nvCxnSpPr>
        <p:spPr>
          <a:xfrm flipH="1">
            <a:off x="2291698" y="5769260"/>
            <a:ext cx="4572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174 Düz Bağlayıcı"/>
          <p:cNvCxnSpPr/>
          <p:nvPr/>
        </p:nvCxnSpPr>
        <p:spPr>
          <a:xfrm flipH="1">
            <a:off x="2255694" y="5805264"/>
            <a:ext cx="47165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181 Düz Ok Bağlayıcısı"/>
          <p:cNvCxnSpPr/>
          <p:nvPr/>
        </p:nvCxnSpPr>
        <p:spPr>
          <a:xfrm flipV="1">
            <a:off x="2939770" y="5301208"/>
            <a:ext cx="0" cy="396044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190 Düz Bağlayıcı"/>
          <p:cNvCxnSpPr/>
          <p:nvPr/>
        </p:nvCxnSpPr>
        <p:spPr>
          <a:xfrm flipV="1">
            <a:off x="2327702" y="4149080"/>
            <a:ext cx="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96 Düz Bağlayıcı"/>
          <p:cNvCxnSpPr/>
          <p:nvPr/>
        </p:nvCxnSpPr>
        <p:spPr>
          <a:xfrm flipV="1">
            <a:off x="2291698" y="3320988"/>
            <a:ext cx="0" cy="2448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Düz Bağlayıcı"/>
          <p:cNvCxnSpPr/>
          <p:nvPr/>
        </p:nvCxnSpPr>
        <p:spPr>
          <a:xfrm flipV="1">
            <a:off x="2255694" y="2456892"/>
            <a:ext cx="0" cy="334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200 Düz Ok Bağlayıcısı"/>
          <p:cNvCxnSpPr/>
          <p:nvPr/>
        </p:nvCxnSpPr>
        <p:spPr>
          <a:xfrm>
            <a:off x="2327702" y="4149080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Düz Ok Bağlayıcısı"/>
          <p:cNvCxnSpPr/>
          <p:nvPr/>
        </p:nvCxnSpPr>
        <p:spPr>
          <a:xfrm>
            <a:off x="2291698" y="3320988"/>
            <a:ext cx="180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204 Düz Ok Bağlayıcısı"/>
          <p:cNvCxnSpPr/>
          <p:nvPr/>
        </p:nvCxnSpPr>
        <p:spPr>
          <a:xfrm>
            <a:off x="2255694" y="245689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205 Oval"/>
          <p:cNvSpPr/>
          <p:nvPr/>
        </p:nvSpPr>
        <p:spPr>
          <a:xfrm>
            <a:off x="6288142" y="3212976"/>
            <a:ext cx="720000" cy="7200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211 Düz Ok Bağlayıcısı"/>
          <p:cNvCxnSpPr>
            <a:endCxn id="206" idx="4"/>
          </p:cNvCxnSpPr>
          <p:nvPr/>
        </p:nvCxnSpPr>
        <p:spPr>
          <a:xfrm flipH="1" flipV="1">
            <a:off x="6648142" y="3932976"/>
            <a:ext cx="40" cy="68415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216 Düz Ok Bağlayıcısı"/>
          <p:cNvCxnSpPr/>
          <p:nvPr/>
        </p:nvCxnSpPr>
        <p:spPr>
          <a:xfrm flipV="1">
            <a:off x="6756194" y="3897052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Düz Ok Bağlayıcısı"/>
          <p:cNvCxnSpPr/>
          <p:nvPr/>
        </p:nvCxnSpPr>
        <p:spPr>
          <a:xfrm flipV="1">
            <a:off x="6864206" y="3861048"/>
            <a:ext cx="0" cy="108012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224 Düz Ok Bağlayıcısı"/>
          <p:cNvCxnSpPr/>
          <p:nvPr/>
        </p:nvCxnSpPr>
        <p:spPr>
          <a:xfrm flipV="1">
            <a:off x="6972218" y="3753036"/>
            <a:ext cx="0" cy="1368152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227 Metin kutusu"/>
          <p:cNvSpPr txBox="1"/>
          <p:nvPr/>
        </p:nvSpPr>
        <p:spPr>
          <a:xfrm>
            <a:off x="6504166" y="368102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sp>
        <p:nvSpPr>
          <p:cNvPr id="229" name="228 Metin kutusu"/>
          <p:cNvSpPr txBox="1"/>
          <p:nvPr/>
        </p:nvSpPr>
        <p:spPr>
          <a:xfrm>
            <a:off x="6612178" y="364502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sp>
        <p:nvSpPr>
          <p:cNvPr id="230" name="229 Metin kutusu"/>
          <p:cNvSpPr txBox="1"/>
          <p:nvPr/>
        </p:nvSpPr>
        <p:spPr>
          <a:xfrm>
            <a:off x="6720190" y="35730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sp>
        <p:nvSpPr>
          <p:cNvPr id="231" name="230 Metin kutusu"/>
          <p:cNvSpPr txBox="1"/>
          <p:nvPr/>
        </p:nvSpPr>
        <p:spPr>
          <a:xfrm>
            <a:off x="6792198" y="34917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cxnSp>
        <p:nvCxnSpPr>
          <p:cNvPr id="232" name="231 Düz Ok Bağlayıcısı"/>
          <p:cNvCxnSpPr/>
          <p:nvPr/>
        </p:nvCxnSpPr>
        <p:spPr>
          <a:xfrm>
            <a:off x="6000110" y="1844824"/>
            <a:ext cx="39604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232 Grup"/>
          <p:cNvGrpSpPr/>
          <p:nvPr/>
        </p:nvGrpSpPr>
        <p:grpSpPr>
          <a:xfrm>
            <a:off x="6396154" y="1484784"/>
            <a:ext cx="108012" cy="684076"/>
            <a:chOff x="4283968" y="1016732"/>
            <a:chExt cx="108012" cy="684076"/>
          </a:xfrm>
          <a:solidFill>
            <a:schemeClr val="tx1"/>
          </a:solidFill>
        </p:grpSpPr>
        <p:sp>
          <p:nvSpPr>
            <p:cNvPr id="234" name="233 Dikdörtgen"/>
            <p:cNvSpPr/>
            <p:nvPr/>
          </p:nvSpPr>
          <p:spPr>
            <a:xfrm>
              <a:off x="4283968" y="101673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234 Dikdörtgen"/>
            <p:cNvSpPr/>
            <p:nvPr/>
          </p:nvSpPr>
          <p:spPr>
            <a:xfrm>
              <a:off x="4283968" y="119675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235 Dikdörtgen"/>
            <p:cNvSpPr/>
            <p:nvPr/>
          </p:nvSpPr>
          <p:spPr>
            <a:xfrm>
              <a:off x="4283968" y="1376772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236 Dikdörtgen"/>
            <p:cNvSpPr/>
            <p:nvPr/>
          </p:nvSpPr>
          <p:spPr>
            <a:xfrm>
              <a:off x="4283968" y="1520788"/>
              <a:ext cx="108012" cy="180020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8" name="237 Düz Bağlayıcı"/>
          <p:cNvCxnSpPr/>
          <p:nvPr/>
        </p:nvCxnSpPr>
        <p:spPr>
          <a:xfrm flipV="1">
            <a:off x="6504166" y="1916832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238 Düz Bağlayıcı"/>
          <p:cNvCxnSpPr/>
          <p:nvPr/>
        </p:nvCxnSpPr>
        <p:spPr>
          <a:xfrm flipV="1">
            <a:off x="6504166" y="173681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239 Düz Bağlayıcı"/>
          <p:cNvCxnSpPr/>
          <p:nvPr/>
        </p:nvCxnSpPr>
        <p:spPr>
          <a:xfrm flipV="1">
            <a:off x="6504166" y="1556792"/>
            <a:ext cx="468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240 Düz Bağlayıcı"/>
          <p:cNvCxnSpPr/>
          <p:nvPr/>
        </p:nvCxnSpPr>
        <p:spPr>
          <a:xfrm flipV="1">
            <a:off x="6504166" y="20968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247 Düz Ok Bağlayıcısı"/>
          <p:cNvCxnSpPr>
            <a:endCxn id="206" idx="0"/>
          </p:cNvCxnSpPr>
          <p:nvPr/>
        </p:nvCxnSpPr>
        <p:spPr>
          <a:xfrm flipH="1">
            <a:off x="6648142" y="2096852"/>
            <a:ext cx="40" cy="11161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252 Düz Ok Bağlayıcısı"/>
          <p:cNvCxnSpPr/>
          <p:nvPr/>
        </p:nvCxnSpPr>
        <p:spPr>
          <a:xfrm>
            <a:off x="6756194" y="1916832"/>
            <a:ext cx="0" cy="1332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255 Düz Ok Bağlayıcısı"/>
          <p:cNvCxnSpPr/>
          <p:nvPr/>
        </p:nvCxnSpPr>
        <p:spPr>
          <a:xfrm>
            <a:off x="6864206" y="1736812"/>
            <a:ext cx="0" cy="1548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261 Düz Ok Bağlayıcısı"/>
          <p:cNvCxnSpPr/>
          <p:nvPr/>
        </p:nvCxnSpPr>
        <p:spPr>
          <a:xfrm>
            <a:off x="6972218" y="1556792"/>
            <a:ext cx="0" cy="18362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263 Metin kutusu"/>
          <p:cNvSpPr txBox="1"/>
          <p:nvPr/>
        </p:nvSpPr>
        <p:spPr>
          <a:xfrm>
            <a:off x="6468162" y="3104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en-US" dirty="0"/>
          </a:p>
        </p:txBody>
      </p:sp>
      <p:sp>
        <p:nvSpPr>
          <p:cNvPr id="265" name="264 Metin kutusu"/>
          <p:cNvSpPr txBox="1"/>
          <p:nvPr/>
        </p:nvSpPr>
        <p:spPr>
          <a:xfrm>
            <a:off x="6600128" y="31316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en-US" dirty="0"/>
          </a:p>
        </p:txBody>
      </p:sp>
      <p:sp>
        <p:nvSpPr>
          <p:cNvPr id="266" name="265 Metin kutusu"/>
          <p:cNvSpPr txBox="1"/>
          <p:nvPr/>
        </p:nvSpPr>
        <p:spPr>
          <a:xfrm>
            <a:off x="6708140" y="32036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en-US" dirty="0"/>
          </a:p>
        </p:txBody>
      </p:sp>
      <p:sp>
        <p:nvSpPr>
          <p:cNvPr id="267" name="266 Metin kutusu"/>
          <p:cNvSpPr txBox="1"/>
          <p:nvPr/>
        </p:nvSpPr>
        <p:spPr>
          <a:xfrm>
            <a:off x="6792198" y="3311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  <a:endParaRPr lang="en-US" dirty="0"/>
          </a:p>
        </p:txBody>
      </p:sp>
      <p:sp>
        <p:nvSpPr>
          <p:cNvPr id="268" name="267 Metin kutusu"/>
          <p:cNvSpPr txBox="1"/>
          <p:nvPr/>
        </p:nvSpPr>
        <p:spPr>
          <a:xfrm>
            <a:off x="6278178" y="3284984"/>
            <a:ext cx="47801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error</a:t>
            </a:r>
          </a:p>
          <a:p>
            <a:pPr algn="ctr"/>
            <a:r>
              <a:rPr lang="en-US" sz="1100" dirty="0" smtClean="0"/>
              <a:t>or </a:t>
            </a:r>
          </a:p>
          <a:p>
            <a:pPr algn="ctr"/>
            <a:r>
              <a:rPr lang="en-US" sz="1100" dirty="0" smtClean="0"/>
              <a:t>data</a:t>
            </a:r>
            <a:endParaRPr lang="en-US" sz="1100" dirty="0"/>
          </a:p>
        </p:txBody>
      </p:sp>
      <p:cxnSp>
        <p:nvCxnSpPr>
          <p:cNvPr id="269" name="268 Düz Ok Bağlayıcısı"/>
          <p:cNvCxnSpPr/>
          <p:nvPr/>
        </p:nvCxnSpPr>
        <p:spPr>
          <a:xfrm flipH="1">
            <a:off x="6036114" y="3573016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270 Şekil"/>
          <p:cNvCxnSpPr>
            <a:stCxn id="29" idx="1"/>
            <a:endCxn id="25" idx="0"/>
          </p:cNvCxnSpPr>
          <p:nvPr/>
        </p:nvCxnSpPr>
        <p:spPr>
          <a:xfrm rot="10800000" flipV="1">
            <a:off x="4722876" y="3565466"/>
            <a:ext cx="125106" cy="1164324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272 Düz Ok Bağlayıcısı"/>
          <p:cNvCxnSpPr/>
          <p:nvPr/>
        </p:nvCxnSpPr>
        <p:spPr>
          <a:xfrm flipH="1">
            <a:off x="4235914" y="3573016"/>
            <a:ext cx="46805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274 Düz Bağlayıcı"/>
          <p:cNvCxnSpPr/>
          <p:nvPr/>
        </p:nvCxnSpPr>
        <p:spPr>
          <a:xfrm flipV="1">
            <a:off x="4451938" y="3392996"/>
            <a:ext cx="0" cy="1800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276 Düz Bağlayıcı"/>
          <p:cNvCxnSpPr/>
          <p:nvPr/>
        </p:nvCxnSpPr>
        <p:spPr>
          <a:xfrm>
            <a:off x="4451938" y="3573016"/>
            <a:ext cx="0" cy="360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278 Düz Ok Bağlayıcısı"/>
          <p:cNvCxnSpPr/>
          <p:nvPr/>
        </p:nvCxnSpPr>
        <p:spPr>
          <a:xfrm flipH="1">
            <a:off x="4235914" y="339299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280 Düz Ok Bağlayıcısı"/>
          <p:cNvCxnSpPr/>
          <p:nvPr/>
        </p:nvCxnSpPr>
        <p:spPr>
          <a:xfrm flipH="1">
            <a:off x="4235914" y="393305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281 Düz Ok Bağlayıcısı"/>
          <p:cNvCxnSpPr/>
          <p:nvPr/>
        </p:nvCxnSpPr>
        <p:spPr>
          <a:xfrm flipH="1">
            <a:off x="4235914" y="375303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295 Düz Ok Bağlayıcısı"/>
          <p:cNvCxnSpPr>
            <a:stCxn id="27" idx="3"/>
            <a:endCxn id="102" idx="1"/>
          </p:cNvCxnSpPr>
          <p:nvPr/>
        </p:nvCxnSpPr>
        <p:spPr>
          <a:xfrm flipV="1">
            <a:off x="5084220" y="5413866"/>
            <a:ext cx="351174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299 Düz Ok Bağlayıcısı"/>
          <p:cNvCxnSpPr/>
          <p:nvPr/>
        </p:nvCxnSpPr>
        <p:spPr>
          <a:xfrm flipV="1">
            <a:off x="4703966" y="5085184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301 Düz Ok Bağlayıcısı"/>
          <p:cNvCxnSpPr/>
          <p:nvPr/>
        </p:nvCxnSpPr>
        <p:spPr>
          <a:xfrm flipV="1">
            <a:off x="5064006" y="5085184"/>
            <a:ext cx="288032" cy="1800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317 Düz Bağlayıcı"/>
          <p:cNvCxnSpPr/>
          <p:nvPr/>
        </p:nvCxnSpPr>
        <p:spPr>
          <a:xfrm>
            <a:off x="3479830" y="5409220"/>
            <a:ext cx="5400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319 Düz Ok Bağlayıcısı"/>
          <p:cNvCxnSpPr/>
          <p:nvPr/>
        </p:nvCxnSpPr>
        <p:spPr>
          <a:xfrm>
            <a:off x="3479830" y="5409220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320 Düz Ok Bağlayıcısı"/>
          <p:cNvCxnSpPr/>
          <p:nvPr/>
        </p:nvCxnSpPr>
        <p:spPr>
          <a:xfrm flipH="1">
            <a:off x="3623846" y="5409220"/>
            <a:ext cx="8384" cy="3240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321 Düz Ok Bağlayıcısı"/>
          <p:cNvCxnSpPr/>
          <p:nvPr/>
        </p:nvCxnSpPr>
        <p:spPr>
          <a:xfrm>
            <a:off x="3767862" y="540922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322 Düz Ok Bağlayıcısı"/>
          <p:cNvCxnSpPr/>
          <p:nvPr/>
        </p:nvCxnSpPr>
        <p:spPr>
          <a:xfrm>
            <a:off x="3911878" y="5409220"/>
            <a:ext cx="0" cy="3960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994210" y="2595391"/>
            <a:ext cx="4895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Ref</a:t>
            </a:r>
            <a:endParaRPr lang="en-US" dirty="0"/>
          </a:p>
        </p:txBody>
      </p:sp>
      <p:sp>
        <p:nvSpPr>
          <p:cNvPr id="5" name="4 Metin kutusu"/>
          <p:cNvSpPr txBox="1"/>
          <p:nvPr/>
        </p:nvSpPr>
        <p:spPr>
          <a:xfrm>
            <a:off x="2735796" y="2595391"/>
            <a:ext cx="11262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6" name="5 Metin kutusu"/>
          <p:cNvSpPr txBox="1"/>
          <p:nvPr/>
        </p:nvSpPr>
        <p:spPr>
          <a:xfrm>
            <a:off x="5112060" y="2420888"/>
            <a:ext cx="11893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Servo</a:t>
            </a:r>
          </a:p>
          <a:p>
            <a:pPr algn="ctr"/>
            <a:r>
              <a:rPr lang="en-US" dirty="0" smtClean="0"/>
              <a:t>Drive Train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4103948" y="2595391"/>
            <a:ext cx="757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8" name="7 Metin kutusu"/>
          <p:cNvSpPr txBox="1"/>
          <p:nvPr/>
        </p:nvSpPr>
        <p:spPr>
          <a:xfrm>
            <a:off x="2638058" y="3347700"/>
            <a:ext cx="6771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Filter</a:t>
            </a:r>
            <a:endParaRPr lang="en-US" b="1" dirty="0"/>
          </a:p>
        </p:txBody>
      </p:sp>
      <p:sp>
        <p:nvSpPr>
          <p:cNvPr id="10" name="9 Metin kutusu"/>
          <p:cNvSpPr txBox="1"/>
          <p:nvPr/>
        </p:nvSpPr>
        <p:spPr>
          <a:xfrm>
            <a:off x="2389400" y="3714127"/>
            <a:ext cx="117448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Notch</a:t>
            </a:r>
          </a:p>
          <a:p>
            <a:pPr algn="ctr"/>
            <a:r>
              <a:rPr lang="en-US" sz="1600" dirty="0" smtClean="0"/>
              <a:t>Bi-quad</a:t>
            </a:r>
          </a:p>
          <a:p>
            <a:pPr algn="ctr"/>
            <a:r>
              <a:rPr lang="en-US" sz="1600" dirty="0" smtClean="0"/>
              <a:t>LPF</a:t>
            </a:r>
            <a:r>
              <a:rPr lang="tr-TR" sz="1600" dirty="0" smtClean="0"/>
              <a:t>,</a:t>
            </a:r>
            <a:r>
              <a:rPr lang="en-US" sz="1600" dirty="0" smtClean="0"/>
              <a:t>BPF</a:t>
            </a:r>
            <a:r>
              <a:rPr lang="tr-TR" sz="1600" dirty="0" smtClean="0"/>
              <a:t>,</a:t>
            </a:r>
            <a:r>
              <a:rPr lang="en-US" sz="1600" dirty="0" smtClean="0"/>
              <a:t>HPF</a:t>
            </a:r>
            <a:endParaRPr lang="en-US" sz="1600" dirty="0"/>
          </a:p>
        </p:txBody>
      </p:sp>
      <p:sp>
        <p:nvSpPr>
          <p:cNvPr id="11" name="10 Metin kutusu"/>
          <p:cNvSpPr txBox="1"/>
          <p:nvPr/>
        </p:nvSpPr>
        <p:spPr>
          <a:xfrm>
            <a:off x="5741535" y="3669995"/>
            <a:ext cx="55175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tr-TR" dirty="0" smtClean="0"/>
              <a:t>FFT</a:t>
            </a:r>
          </a:p>
          <a:p>
            <a:pPr algn="ctr"/>
            <a:r>
              <a:rPr lang="tr-TR" dirty="0" smtClean="0"/>
              <a:t>+</a:t>
            </a:r>
            <a:endParaRPr lang="tr-TR" dirty="0" smtClean="0"/>
          </a:p>
          <a:p>
            <a:pPr algn="ctr"/>
            <a:r>
              <a:rPr lang="tr-TR" dirty="0" smtClean="0"/>
              <a:t>DSP</a:t>
            </a:r>
            <a:endParaRPr lang="en-US" dirty="0"/>
          </a:p>
        </p:txBody>
      </p:sp>
      <p:cxnSp>
        <p:nvCxnSpPr>
          <p:cNvPr id="12" name="11 Düz Ok Bağlayıcısı"/>
          <p:cNvCxnSpPr/>
          <p:nvPr/>
        </p:nvCxnSpPr>
        <p:spPr>
          <a:xfrm flipH="1">
            <a:off x="5328084" y="414908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5163854" y="3265239"/>
            <a:ext cx="106433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Disturbance</a:t>
            </a:r>
            <a:endParaRPr lang="en-US" sz="1400" dirty="0"/>
          </a:p>
        </p:txBody>
      </p:sp>
      <p:cxnSp>
        <p:nvCxnSpPr>
          <p:cNvPr id="14" name="13 Düz Ok Bağlayıcısı"/>
          <p:cNvCxnSpPr/>
          <p:nvPr/>
        </p:nvCxnSpPr>
        <p:spPr>
          <a:xfrm flipV="1">
            <a:off x="5688124" y="3068960"/>
            <a:ext cx="0" cy="18002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>
            <a:off x="2483768" y="2780928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>
            <a:off x="3851920" y="2780928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Düz Ok Bağlayıcısı"/>
          <p:cNvCxnSpPr/>
          <p:nvPr/>
        </p:nvCxnSpPr>
        <p:spPr>
          <a:xfrm>
            <a:off x="4860032" y="2780928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etin kutusu"/>
          <p:cNvSpPr txBox="1"/>
          <p:nvPr/>
        </p:nvSpPr>
        <p:spPr>
          <a:xfrm>
            <a:off x="3815916" y="3753036"/>
            <a:ext cx="15226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Disturbance</a:t>
            </a:r>
          </a:p>
          <a:p>
            <a:pPr algn="ctr"/>
            <a:r>
              <a:rPr lang="en-US" sz="1600" dirty="0" smtClean="0"/>
              <a:t>detection</a:t>
            </a:r>
          </a:p>
          <a:p>
            <a:pPr algn="ctr"/>
            <a:r>
              <a:rPr lang="en-US" sz="1600" dirty="0" smtClean="0"/>
              <a:t>characterization</a:t>
            </a:r>
            <a:endParaRPr lang="en-US" sz="1600" dirty="0"/>
          </a:p>
        </p:txBody>
      </p:sp>
      <p:cxnSp>
        <p:nvCxnSpPr>
          <p:cNvPr id="19" name="18 Düz Ok Bağlayıcısı"/>
          <p:cNvCxnSpPr/>
          <p:nvPr/>
        </p:nvCxnSpPr>
        <p:spPr>
          <a:xfrm flipH="1">
            <a:off x="3556985" y="4149080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Dirsek Bağlayıcısı"/>
          <p:cNvCxnSpPr>
            <a:stCxn id="8" idx="0"/>
            <a:endCxn id="5" idx="2"/>
          </p:cNvCxnSpPr>
          <p:nvPr/>
        </p:nvCxnSpPr>
        <p:spPr>
          <a:xfrm rot="5400000" flipH="1" flipV="1">
            <a:off x="2946284" y="2995085"/>
            <a:ext cx="382977" cy="3222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Şekil"/>
          <p:cNvCxnSpPr>
            <a:stCxn id="8" idx="3"/>
            <a:endCxn id="7" idx="2"/>
          </p:cNvCxnSpPr>
          <p:nvPr/>
        </p:nvCxnSpPr>
        <p:spPr>
          <a:xfrm flipV="1">
            <a:off x="3315231" y="2964723"/>
            <a:ext cx="1167667" cy="567643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Şekil"/>
          <p:cNvCxnSpPr>
            <a:stCxn id="6" idx="3"/>
            <a:endCxn id="5" idx="0"/>
          </p:cNvCxnSpPr>
          <p:nvPr/>
        </p:nvCxnSpPr>
        <p:spPr>
          <a:xfrm flipH="1" flipV="1">
            <a:off x="3298899" y="2595391"/>
            <a:ext cx="3002461" cy="148663"/>
          </a:xfrm>
          <a:prstGeom prst="bentConnector4">
            <a:avLst>
              <a:gd name="adj1" fmla="val -7614"/>
              <a:gd name="adj2" fmla="val 371152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Metin kutusu"/>
          <p:cNvSpPr txBox="1"/>
          <p:nvPr/>
        </p:nvSpPr>
        <p:spPr>
          <a:xfrm>
            <a:off x="3779912" y="2185119"/>
            <a:ext cx="847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feedback</a:t>
            </a:r>
            <a:endParaRPr lang="en-US" sz="1400" dirty="0"/>
          </a:p>
        </p:txBody>
      </p:sp>
      <p:cxnSp>
        <p:nvCxnSpPr>
          <p:cNvPr id="29" name="28 Dirsek Bağlayıcısı"/>
          <p:cNvCxnSpPr>
            <a:stCxn id="4" idx="2"/>
            <a:endCxn id="11" idx="2"/>
          </p:cNvCxnSpPr>
          <p:nvPr/>
        </p:nvCxnSpPr>
        <p:spPr>
          <a:xfrm rot="16200000" flipH="1">
            <a:off x="3313899" y="1889812"/>
            <a:ext cx="1628602" cy="3778423"/>
          </a:xfrm>
          <a:prstGeom prst="bentConnector3">
            <a:avLst>
              <a:gd name="adj1" fmla="val 114037"/>
            </a:avLst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Metin kutusu"/>
          <p:cNvSpPr txBox="1"/>
          <p:nvPr/>
        </p:nvSpPr>
        <p:spPr>
          <a:xfrm>
            <a:off x="5215916" y="4561383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option 1</a:t>
            </a:r>
            <a:endParaRPr lang="en-US" sz="1400" dirty="0"/>
          </a:p>
        </p:txBody>
      </p:sp>
      <p:cxnSp>
        <p:nvCxnSpPr>
          <p:cNvPr id="32" name="31 Şekil"/>
          <p:cNvCxnSpPr>
            <a:endCxn id="11" idx="3"/>
          </p:cNvCxnSpPr>
          <p:nvPr/>
        </p:nvCxnSpPr>
        <p:spPr>
          <a:xfrm rot="5400000">
            <a:off x="5711386" y="3326830"/>
            <a:ext cx="1386734" cy="222927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Metin kutusu"/>
          <p:cNvSpPr txBox="1"/>
          <p:nvPr/>
        </p:nvSpPr>
        <p:spPr>
          <a:xfrm rot="16200000">
            <a:off x="6019955" y="3561065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option 2</a:t>
            </a:r>
            <a:endParaRPr lang="en-US" sz="1400" dirty="0"/>
          </a:p>
        </p:txBody>
      </p:sp>
      <p:cxnSp>
        <p:nvCxnSpPr>
          <p:cNvPr id="39" name="38 Düz Bağlayıcı"/>
          <p:cNvCxnSpPr/>
          <p:nvPr/>
        </p:nvCxnSpPr>
        <p:spPr>
          <a:xfrm>
            <a:off x="4716016" y="2960948"/>
            <a:ext cx="0" cy="6840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Düz Bağlayıcı"/>
          <p:cNvCxnSpPr/>
          <p:nvPr/>
        </p:nvCxnSpPr>
        <p:spPr>
          <a:xfrm>
            <a:off x="4716016" y="3645024"/>
            <a:ext cx="75608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Düz Bağlayıcı"/>
          <p:cNvCxnSpPr/>
          <p:nvPr/>
        </p:nvCxnSpPr>
        <p:spPr>
          <a:xfrm>
            <a:off x="5472100" y="3645024"/>
            <a:ext cx="0" cy="2520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Düz Ok Bağlayıcısı"/>
          <p:cNvCxnSpPr/>
          <p:nvPr/>
        </p:nvCxnSpPr>
        <p:spPr>
          <a:xfrm>
            <a:off x="5472100" y="389705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Metin kutusu"/>
          <p:cNvSpPr txBox="1"/>
          <p:nvPr/>
        </p:nvSpPr>
        <p:spPr>
          <a:xfrm rot="16200000">
            <a:off x="4435779" y="3165021"/>
            <a:ext cx="796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option 3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Dikdörtgen"/>
          <p:cNvSpPr/>
          <p:nvPr/>
        </p:nvSpPr>
        <p:spPr>
          <a:xfrm>
            <a:off x="3383868" y="4545124"/>
            <a:ext cx="28803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Küp"/>
          <p:cNvSpPr/>
          <p:nvPr/>
        </p:nvSpPr>
        <p:spPr>
          <a:xfrm>
            <a:off x="1079612" y="2114854"/>
            <a:ext cx="1296144" cy="468052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Akış Çizelgesi: Doğrudan Erişimli Depolama"/>
          <p:cNvSpPr/>
          <p:nvPr/>
        </p:nvSpPr>
        <p:spPr>
          <a:xfrm>
            <a:off x="2303748" y="2294874"/>
            <a:ext cx="396044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Akış Çizelgesi: Doğrudan Erişimli Depolama"/>
          <p:cNvSpPr/>
          <p:nvPr/>
        </p:nvSpPr>
        <p:spPr>
          <a:xfrm>
            <a:off x="2555776" y="2204864"/>
            <a:ext cx="32403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Akış Çizelgesi: Doğrudan Erişimli Depolama"/>
          <p:cNvSpPr/>
          <p:nvPr/>
        </p:nvSpPr>
        <p:spPr>
          <a:xfrm>
            <a:off x="2627784" y="2204864"/>
            <a:ext cx="108012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Akış Çizelgesi: Doğrudan Erişimli Depolama"/>
          <p:cNvSpPr/>
          <p:nvPr/>
        </p:nvSpPr>
        <p:spPr>
          <a:xfrm>
            <a:off x="2699792" y="2204864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Akış Çizelgesi: Doğrudan Erişimli Depolama"/>
          <p:cNvSpPr/>
          <p:nvPr/>
        </p:nvSpPr>
        <p:spPr>
          <a:xfrm>
            <a:off x="2771800" y="2204864"/>
            <a:ext cx="144016" cy="28803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Akış Çizelgesi: Doğrudan Erişimli Depolama"/>
          <p:cNvSpPr/>
          <p:nvPr/>
        </p:nvSpPr>
        <p:spPr>
          <a:xfrm>
            <a:off x="2879812" y="2294874"/>
            <a:ext cx="324036" cy="108012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Küp"/>
          <p:cNvSpPr/>
          <p:nvPr/>
        </p:nvSpPr>
        <p:spPr>
          <a:xfrm>
            <a:off x="3059832" y="1736812"/>
            <a:ext cx="972108" cy="1224136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Akış Çizelgesi: Doğrudan Erişimli Depolama"/>
          <p:cNvSpPr/>
          <p:nvPr/>
        </p:nvSpPr>
        <p:spPr>
          <a:xfrm>
            <a:off x="2303748" y="2240868"/>
            <a:ext cx="72008" cy="216024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Akış Çizelgesi: Doğrudan Erişimli Depolama"/>
          <p:cNvSpPr/>
          <p:nvPr/>
        </p:nvSpPr>
        <p:spPr>
          <a:xfrm>
            <a:off x="2879812" y="2276872"/>
            <a:ext cx="72008" cy="144016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Küp"/>
          <p:cNvSpPr/>
          <p:nvPr/>
        </p:nvSpPr>
        <p:spPr>
          <a:xfrm>
            <a:off x="3923928" y="2258870"/>
            <a:ext cx="468052" cy="180020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14 Küp"/>
          <p:cNvSpPr/>
          <p:nvPr/>
        </p:nvSpPr>
        <p:spPr>
          <a:xfrm>
            <a:off x="4175956" y="1844824"/>
            <a:ext cx="828092" cy="1008112"/>
          </a:xfrm>
          <a:prstGeom prst="cub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15 Metin kutusu"/>
          <p:cNvSpPr txBox="1"/>
          <p:nvPr/>
        </p:nvSpPr>
        <p:spPr>
          <a:xfrm>
            <a:off x="1079612" y="1844824"/>
            <a:ext cx="1417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PMSM Servo Motor</a:t>
            </a:r>
            <a:endParaRPr lang="en-US" sz="1200" dirty="0"/>
          </a:p>
        </p:txBody>
      </p:sp>
      <p:sp>
        <p:nvSpPr>
          <p:cNvPr id="17" name="16 Metin kutusu"/>
          <p:cNvSpPr txBox="1"/>
          <p:nvPr/>
        </p:nvSpPr>
        <p:spPr>
          <a:xfrm>
            <a:off x="2375756" y="2492896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Coupler</a:t>
            </a:r>
            <a:endParaRPr lang="en-US" sz="12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3167844" y="1448780"/>
            <a:ext cx="992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Transmission</a:t>
            </a:r>
            <a:endParaRPr lang="en-US" sz="1200" dirty="0"/>
          </a:p>
        </p:txBody>
      </p:sp>
      <p:sp>
        <p:nvSpPr>
          <p:cNvPr id="19" name="18 Metin kutusu"/>
          <p:cNvSpPr txBox="1"/>
          <p:nvPr/>
        </p:nvSpPr>
        <p:spPr>
          <a:xfrm>
            <a:off x="3059832" y="1935123"/>
            <a:ext cx="787395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pulley-belt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lead-screw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rack-pinion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belt-wheel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conveyor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gear-wheel</a:t>
            </a:r>
          </a:p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direct drive</a:t>
            </a:r>
            <a:endParaRPr lang="en-US" sz="900" dirty="0"/>
          </a:p>
        </p:txBody>
      </p:sp>
      <p:sp>
        <p:nvSpPr>
          <p:cNvPr id="20" name="19 Metin kutusu"/>
          <p:cNvSpPr txBox="1"/>
          <p:nvPr/>
        </p:nvSpPr>
        <p:spPr>
          <a:xfrm>
            <a:off x="4427984" y="1556792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Load</a:t>
            </a:r>
            <a:endParaRPr lang="en-US" sz="1200" dirty="0"/>
          </a:p>
        </p:txBody>
      </p:sp>
      <p:sp>
        <p:nvSpPr>
          <p:cNvPr id="22" name="21 Metin kutusu"/>
          <p:cNvSpPr txBox="1"/>
          <p:nvPr/>
        </p:nvSpPr>
        <p:spPr>
          <a:xfrm>
            <a:off x="4175956" y="2060848"/>
            <a:ext cx="71365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sz="900" dirty="0" smtClean="0"/>
              <a:t> </a:t>
            </a:r>
            <a:r>
              <a:rPr lang="en-US" sz="900" dirty="0" smtClean="0"/>
              <a:t>linear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rotational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contour</a:t>
            </a:r>
          </a:p>
          <a:p>
            <a:pPr>
              <a:buFont typeface="Arial" pitchFamily="34" charset="0"/>
              <a:buChar char="•"/>
            </a:pPr>
            <a:r>
              <a:rPr lang="en-US" sz="900" dirty="0" smtClean="0"/>
              <a:t> custom</a:t>
            </a:r>
          </a:p>
          <a:p>
            <a:r>
              <a:rPr lang="en-US" sz="900" dirty="0" smtClean="0"/>
              <a:t>motion</a:t>
            </a:r>
            <a:endParaRPr lang="en-US" sz="900" dirty="0"/>
          </a:p>
        </p:txBody>
      </p:sp>
      <p:sp>
        <p:nvSpPr>
          <p:cNvPr id="23" name="22 Dikdörtgen"/>
          <p:cNvSpPr/>
          <p:nvPr/>
        </p:nvSpPr>
        <p:spPr>
          <a:xfrm>
            <a:off x="1835696" y="4545124"/>
            <a:ext cx="28803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Yuvarlatılmış Dikdörtgen"/>
          <p:cNvSpPr/>
          <p:nvPr/>
        </p:nvSpPr>
        <p:spPr>
          <a:xfrm>
            <a:off x="3095836" y="4185084"/>
            <a:ext cx="324036" cy="100811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Yuvarlatılmış Dikdörtgen"/>
          <p:cNvSpPr/>
          <p:nvPr/>
        </p:nvSpPr>
        <p:spPr>
          <a:xfrm>
            <a:off x="2087724" y="4185084"/>
            <a:ext cx="324036" cy="100811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Oval"/>
          <p:cNvSpPr/>
          <p:nvPr/>
        </p:nvSpPr>
        <p:spPr>
          <a:xfrm>
            <a:off x="24837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27 Oval"/>
          <p:cNvSpPr/>
          <p:nvPr/>
        </p:nvSpPr>
        <p:spPr>
          <a:xfrm>
            <a:off x="26361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Oval"/>
          <p:cNvSpPr/>
          <p:nvPr/>
        </p:nvSpPr>
        <p:spPr>
          <a:xfrm>
            <a:off x="27885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Oval"/>
          <p:cNvSpPr/>
          <p:nvPr/>
        </p:nvSpPr>
        <p:spPr>
          <a:xfrm>
            <a:off x="2940968" y="4203086"/>
            <a:ext cx="72008" cy="9721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30 Serbest Form"/>
          <p:cNvSpPr/>
          <p:nvPr/>
        </p:nvSpPr>
        <p:spPr>
          <a:xfrm>
            <a:off x="2555776" y="4322920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1 Serbest Form"/>
          <p:cNvSpPr/>
          <p:nvPr/>
        </p:nvSpPr>
        <p:spPr>
          <a:xfrm>
            <a:off x="2701016" y="4322920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32 Serbest Form"/>
          <p:cNvSpPr/>
          <p:nvPr/>
        </p:nvSpPr>
        <p:spPr>
          <a:xfrm>
            <a:off x="2854910" y="4322920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4 Serbest Form"/>
          <p:cNvSpPr/>
          <p:nvPr/>
        </p:nvSpPr>
        <p:spPr>
          <a:xfrm flipV="1">
            <a:off x="2699792" y="5013176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35 Serbest Form"/>
          <p:cNvSpPr/>
          <p:nvPr/>
        </p:nvSpPr>
        <p:spPr>
          <a:xfrm flipV="1">
            <a:off x="2856404" y="5013176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36 Serbest Form"/>
          <p:cNvSpPr/>
          <p:nvPr/>
        </p:nvSpPr>
        <p:spPr>
          <a:xfrm flipV="1">
            <a:off x="2552196" y="5013176"/>
            <a:ext cx="95416" cy="78188"/>
          </a:xfrm>
          <a:custGeom>
            <a:avLst/>
            <a:gdLst>
              <a:gd name="connsiteX0" fmla="*/ 0 w 95416"/>
              <a:gd name="connsiteY0" fmla="*/ 0 h 78188"/>
              <a:gd name="connsiteX1" fmla="*/ 95416 w 95416"/>
              <a:gd name="connsiteY1" fmla="*/ 0 h 7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416" h="78188">
                <a:moveTo>
                  <a:pt x="0" y="0"/>
                </a:moveTo>
                <a:cubicBezTo>
                  <a:pt x="25179" y="39094"/>
                  <a:pt x="50358" y="78188"/>
                  <a:pt x="95416" y="0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40 Serbest Form"/>
          <p:cNvSpPr/>
          <p:nvPr/>
        </p:nvSpPr>
        <p:spPr>
          <a:xfrm>
            <a:off x="2414588" y="4268266"/>
            <a:ext cx="90487" cy="96838"/>
          </a:xfrm>
          <a:custGeom>
            <a:avLst/>
            <a:gdLst>
              <a:gd name="connsiteX0" fmla="*/ 0 w 90487"/>
              <a:gd name="connsiteY0" fmla="*/ 0 h 96838"/>
              <a:gd name="connsiteX1" fmla="*/ 90487 w 90487"/>
              <a:gd name="connsiteY1" fmla="*/ 66675 h 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7" h="96838">
                <a:moveTo>
                  <a:pt x="0" y="0"/>
                </a:moveTo>
                <a:cubicBezTo>
                  <a:pt x="18256" y="48419"/>
                  <a:pt x="36512" y="96838"/>
                  <a:pt x="90487" y="6667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41 Serbest Form"/>
          <p:cNvSpPr/>
          <p:nvPr/>
        </p:nvSpPr>
        <p:spPr>
          <a:xfrm>
            <a:off x="3009900" y="4283348"/>
            <a:ext cx="80963" cy="81756"/>
          </a:xfrm>
          <a:custGeom>
            <a:avLst/>
            <a:gdLst>
              <a:gd name="connsiteX0" fmla="*/ 80963 w 80963"/>
              <a:gd name="connsiteY0" fmla="*/ 0 h 81756"/>
              <a:gd name="connsiteX1" fmla="*/ 0 w 80963"/>
              <a:gd name="connsiteY1" fmla="*/ 47625 h 8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0963" h="81756">
                <a:moveTo>
                  <a:pt x="80963" y="0"/>
                </a:moveTo>
                <a:cubicBezTo>
                  <a:pt x="62309" y="40878"/>
                  <a:pt x="43656" y="81756"/>
                  <a:pt x="0" y="4762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42 Serbest Form"/>
          <p:cNvSpPr/>
          <p:nvPr/>
        </p:nvSpPr>
        <p:spPr>
          <a:xfrm>
            <a:off x="2414588" y="5049180"/>
            <a:ext cx="85725" cy="54769"/>
          </a:xfrm>
          <a:custGeom>
            <a:avLst/>
            <a:gdLst>
              <a:gd name="connsiteX0" fmla="*/ 0 w 85725"/>
              <a:gd name="connsiteY0" fmla="*/ 54769 h 54769"/>
              <a:gd name="connsiteX1" fmla="*/ 85725 w 85725"/>
              <a:gd name="connsiteY1" fmla="*/ 30956 h 5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725" h="54769">
                <a:moveTo>
                  <a:pt x="0" y="54769"/>
                </a:moveTo>
                <a:cubicBezTo>
                  <a:pt x="26194" y="27384"/>
                  <a:pt x="52388" y="0"/>
                  <a:pt x="85725" y="30956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43 Serbest Form"/>
          <p:cNvSpPr/>
          <p:nvPr/>
        </p:nvSpPr>
        <p:spPr>
          <a:xfrm>
            <a:off x="3000375" y="5048163"/>
            <a:ext cx="90488" cy="73025"/>
          </a:xfrm>
          <a:custGeom>
            <a:avLst/>
            <a:gdLst>
              <a:gd name="connsiteX0" fmla="*/ 90488 w 90488"/>
              <a:gd name="connsiteY0" fmla="*/ 73025 h 73025"/>
              <a:gd name="connsiteX1" fmla="*/ 0 w 90488"/>
              <a:gd name="connsiteY1" fmla="*/ 34925 h 7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88" h="73025">
                <a:moveTo>
                  <a:pt x="90488" y="73025"/>
                </a:moveTo>
                <a:cubicBezTo>
                  <a:pt x="73422" y="36512"/>
                  <a:pt x="56356" y="0"/>
                  <a:pt x="0" y="34925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1 Aşağı Bükülü Ok"/>
          <p:cNvSpPr/>
          <p:nvPr/>
        </p:nvSpPr>
        <p:spPr>
          <a:xfrm>
            <a:off x="2591780" y="3933056"/>
            <a:ext cx="324000" cy="252000"/>
          </a:xfrm>
          <a:prstGeom prst="curved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52 Çember Ok"/>
          <p:cNvSpPr/>
          <p:nvPr/>
        </p:nvSpPr>
        <p:spPr>
          <a:xfrm>
            <a:off x="2519824" y="5157192"/>
            <a:ext cx="468000" cy="468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18208"/>
              <a:gd name="adj5" fmla="val 125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53 Çember Ok"/>
          <p:cNvSpPr/>
          <p:nvPr/>
        </p:nvSpPr>
        <p:spPr>
          <a:xfrm flipH="1">
            <a:off x="2519824" y="5157192"/>
            <a:ext cx="468000" cy="468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29474"/>
              <a:gd name="adj5" fmla="val 12500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54 Metin kutusu"/>
          <p:cNvSpPr txBox="1"/>
          <p:nvPr/>
        </p:nvSpPr>
        <p:spPr>
          <a:xfrm>
            <a:off x="2375756" y="3681028"/>
            <a:ext cx="712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Torsion</a:t>
            </a:r>
            <a:endParaRPr lang="en-US" sz="1400" dirty="0"/>
          </a:p>
        </p:txBody>
      </p:sp>
      <p:sp>
        <p:nvSpPr>
          <p:cNvPr id="56" name="55 Metin kutusu"/>
          <p:cNvSpPr txBox="1"/>
          <p:nvPr/>
        </p:nvSpPr>
        <p:spPr>
          <a:xfrm>
            <a:off x="2411760" y="5337212"/>
            <a:ext cx="7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Flexion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Serbest Form"/>
          <p:cNvSpPr/>
          <p:nvPr/>
        </p:nvSpPr>
        <p:spPr>
          <a:xfrm>
            <a:off x="3904432" y="2751500"/>
            <a:ext cx="2496368" cy="137440"/>
          </a:xfrm>
          <a:custGeom>
            <a:avLst/>
            <a:gdLst>
              <a:gd name="connsiteX0" fmla="*/ 0 w 2496368"/>
              <a:gd name="connsiteY0" fmla="*/ 0 h 137440"/>
              <a:gd name="connsiteX1" fmla="*/ 1234159 w 2496368"/>
              <a:gd name="connsiteY1" fmla="*/ 134635 h 137440"/>
              <a:gd name="connsiteX2" fmla="*/ 2496368 w 2496368"/>
              <a:gd name="connsiteY2" fmla="*/ 16829 h 1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6368" h="137440">
                <a:moveTo>
                  <a:pt x="0" y="0"/>
                </a:moveTo>
                <a:cubicBezTo>
                  <a:pt x="409049" y="65915"/>
                  <a:pt x="818098" y="131830"/>
                  <a:pt x="1234159" y="134635"/>
                </a:cubicBezTo>
                <a:cubicBezTo>
                  <a:pt x="1650220" y="137440"/>
                  <a:pt x="2073294" y="77134"/>
                  <a:pt x="2496368" y="16829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Serbest Form"/>
          <p:cNvSpPr/>
          <p:nvPr/>
        </p:nvSpPr>
        <p:spPr>
          <a:xfrm>
            <a:off x="4033458" y="3714259"/>
            <a:ext cx="2193438" cy="146789"/>
          </a:xfrm>
          <a:custGeom>
            <a:avLst/>
            <a:gdLst>
              <a:gd name="connsiteX0" fmla="*/ 0 w 2193438"/>
              <a:gd name="connsiteY0" fmla="*/ 40203 h 146789"/>
              <a:gd name="connsiteX1" fmla="*/ 1105133 w 2193438"/>
              <a:gd name="connsiteY1" fmla="*/ 17764 h 146789"/>
              <a:gd name="connsiteX2" fmla="*/ 2193438 w 2193438"/>
              <a:gd name="connsiteY2" fmla="*/ 146789 h 14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3438" h="146789">
                <a:moveTo>
                  <a:pt x="0" y="40203"/>
                </a:moveTo>
                <a:cubicBezTo>
                  <a:pt x="369780" y="20101"/>
                  <a:pt x="739560" y="0"/>
                  <a:pt x="1105133" y="17764"/>
                </a:cubicBezTo>
                <a:cubicBezTo>
                  <a:pt x="1470706" y="35528"/>
                  <a:pt x="1832072" y="91158"/>
                  <a:pt x="2193438" y="146789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Yamuk"/>
          <p:cNvSpPr/>
          <p:nvPr/>
        </p:nvSpPr>
        <p:spPr>
          <a:xfrm>
            <a:off x="4499992" y="3031756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Yamuk"/>
          <p:cNvSpPr/>
          <p:nvPr/>
        </p:nvSpPr>
        <p:spPr>
          <a:xfrm>
            <a:off x="5292080" y="3067760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212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Yamuk"/>
          <p:cNvSpPr/>
          <p:nvPr/>
        </p:nvSpPr>
        <p:spPr>
          <a:xfrm flipV="1">
            <a:off x="4896036" y="2887740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Yamuk"/>
          <p:cNvSpPr/>
          <p:nvPr/>
        </p:nvSpPr>
        <p:spPr>
          <a:xfrm flipV="1">
            <a:off x="5688124" y="2851736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Yamuk"/>
          <p:cNvSpPr/>
          <p:nvPr/>
        </p:nvSpPr>
        <p:spPr>
          <a:xfrm flipV="1">
            <a:off x="4139952" y="2851736"/>
            <a:ext cx="504056" cy="684076"/>
          </a:xfrm>
          <a:prstGeom prst="trapezoi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scene3d>
            <a:camera prst="orthographicFront">
              <a:rot lat="0" lon="0" rev="21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Düz Ok Bağlayıcısı"/>
          <p:cNvCxnSpPr/>
          <p:nvPr/>
        </p:nvCxnSpPr>
        <p:spPr>
          <a:xfrm flipV="1">
            <a:off x="4968044" y="2743724"/>
            <a:ext cx="108012" cy="648072"/>
          </a:xfrm>
          <a:prstGeom prst="straightConnector1">
            <a:avLst/>
          </a:prstGeom>
          <a:ln w="9525">
            <a:solidFill>
              <a:srgbClr val="0070C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Düz Ok Bağlayıcısı"/>
          <p:cNvCxnSpPr/>
          <p:nvPr/>
        </p:nvCxnSpPr>
        <p:spPr>
          <a:xfrm flipH="1" flipV="1">
            <a:off x="5292080" y="2743724"/>
            <a:ext cx="108014" cy="342038"/>
          </a:xfrm>
          <a:prstGeom prst="straightConnector1">
            <a:avLst/>
          </a:prstGeom>
          <a:ln w="9525">
            <a:solidFill>
              <a:srgbClr val="0070C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4391980" y="2455692"/>
            <a:ext cx="166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Gear gap (backlash) </a:t>
            </a:r>
            <a:endParaRPr lang="en-US" sz="1400" dirty="0"/>
          </a:p>
        </p:txBody>
      </p:sp>
      <p:cxnSp>
        <p:nvCxnSpPr>
          <p:cNvPr id="14" name="13 Düz Ok Bağlayıcısı"/>
          <p:cNvCxnSpPr/>
          <p:nvPr/>
        </p:nvCxnSpPr>
        <p:spPr>
          <a:xfrm>
            <a:off x="4608004" y="3067760"/>
            <a:ext cx="288032" cy="792088"/>
          </a:xfrm>
          <a:prstGeom prst="straightConnector1">
            <a:avLst/>
          </a:prstGeom>
          <a:ln w="9525">
            <a:solidFill>
              <a:srgbClr val="FF00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 flipH="1">
            <a:off x="5364088" y="3067760"/>
            <a:ext cx="324036" cy="792088"/>
          </a:xfrm>
          <a:prstGeom prst="straightConnector1">
            <a:avLst/>
          </a:prstGeom>
          <a:ln w="9525">
            <a:solidFill>
              <a:srgbClr val="FF0000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Metin kutusu"/>
          <p:cNvSpPr txBox="1"/>
          <p:nvPr/>
        </p:nvSpPr>
        <p:spPr>
          <a:xfrm>
            <a:off x="4499992" y="3787840"/>
            <a:ext cx="1328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Tooth corrosion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22 Grup"/>
          <p:cNvGrpSpPr/>
          <p:nvPr/>
        </p:nvGrpSpPr>
        <p:grpSpPr>
          <a:xfrm>
            <a:off x="1259632" y="2312876"/>
            <a:ext cx="2808312" cy="1938990"/>
            <a:chOff x="1259632" y="2312876"/>
            <a:chExt cx="2808312" cy="1938990"/>
          </a:xfrm>
        </p:grpSpPr>
        <p:sp>
          <p:nvSpPr>
            <p:cNvPr id="21" name="20 Küp"/>
            <p:cNvSpPr/>
            <p:nvPr/>
          </p:nvSpPr>
          <p:spPr>
            <a:xfrm>
              <a:off x="1475656" y="2564904"/>
              <a:ext cx="432048" cy="468052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0" lon="96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23 Oval"/>
            <p:cNvSpPr/>
            <p:nvPr/>
          </p:nvSpPr>
          <p:spPr>
            <a:xfrm>
              <a:off x="1691680" y="2744924"/>
              <a:ext cx="144016" cy="18002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0" lon="0" rev="7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18 Akış Çizelgesi: Doğrudan Erişimli Depolama"/>
            <p:cNvSpPr>
              <a:spLocks noChangeAspect="1"/>
            </p:cNvSpPr>
            <p:nvPr/>
          </p:nvSpPr>
          <p:spPr>
            <a:xfrm>
              <a:off x="1698904" y="2852948"/>
              <a:ext cx="208800" cy="108000"/>
            </a:xfrm>
            <a:prstGeom prst="flowChartMagneticDrum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0400000" lon="11400000" rev="7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131 Akış Çizelgesi: Veri"/>
            <p:cNvSpPr/>
            <p:nvPr/>
          </p:nvSpPr>
          <p:spPr>
            <a:xfrm flipH="1">
              <a:off x="1799692" y="3212976"/>
              <a:ext cx="1872208" cy="576064"/>
            </a:xfrm>
            <a:prstGeom prst="flowChartInputOutpu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scene3d>
              <a:camera prst="orthographicFront">
                <a:rot lat="0" lon="213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130 Akış Çizelgesi: Doğrudan Erişimli Depolama"/>
            <p:cNvSpPr/>
            <p:nvPr/>
          </p:nvSpPr>
          <p:spPr>
            <a:xfrm>
              <a:off x="3023828" y="3068960"/>
              <a:ext cx="1044116" cy="540060"/>
            </a:xfrm>
            <a:prstGeom prst="flowChartMagneticDrum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0400000" lon="11400000" rev="7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129 Akış Çizelgesi: Doğrudan Erişimli Depolama"/>
            <p:cNvSpPr/>
            <p:nvPr/>
          </p:nvSpPr>
          <p:spPr>
            <a:xfrm>
              <a:off x="1583668" y="3068960"/>
              <a:ext cx="1044116" cy="540060"/>
            </a:xfrm>
            <a:prstGeom prst="flowChartMagneticDrum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20400000" lon="11400000" rev="7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127 Akış Çizelgesi: Veri"/>
            <p:cNvSpPr/>
            <p:nvPr/>
          </p:nvSpPr>
          <p:spPr>
            <a:xfrm flipH="1">
              <a:off x="1943708" y="2852936"/>
              <a:ext cx="1872208" cy="576064"/>
            </a:xfrm>
            <a:prstGeom prst="flowChartInputOutpu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scene3d>
              <a:camera prst="orthographicFront">
                <a:rot lat="0" lon="213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133 Düz Bağlayıcı"/>
            <p:cNvCxnSpPr/>
            <p:nvPr/>
          </p:nvCxnSpPr>
          <p:spPr>
            <a:xfrm>
              <a:off x="1943708" y="2852936"/>
              <a:ext cx="360040" cy="57606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142 Serbest Form"/>
            <p:cNvSpPr/>
            <p:nvPr/>
          </p:nvSpPr>
          <p:spPr>
            <a:xfrm>
              <a:off x="1912289" y="2846567"/>
              <a:ext cx="59634" cy="15903"/>
            </a:xfrm>
            <a:custGeom>
              <a:avLst/>
              <a:gdLst>
                <a:gd name="connsiteX0" fmla="*/ 59634 w 59634"/>
                <a:gd name="connsiteY0" fmla="*/ 0 h 15903"/>
                <a:gd name="connsiteX1" fmla="*/ 0 w 59634"/>
                <a:gd name="connsiteY1" fmla="*/ 15903 h 1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634" h="15903">
                  <a:moveTo>
                    <a:pt x="59634" y="0"/>
                  </a:moveTo>
                  <a:lnTo>
                    <a:pt x="0" y="15903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144 Düz Bağlayıcı"/>
            <p:cNvCxnSpPr/>
            <p:nvPr/>
          </p:nvCxnSpPr>
          <p:spPr>
            <a:xfrm>
              <a:off x="3455876" y="2888940"/>
              <a:ext cx="360040" cy="504056"/>
            </a:xfrm>
            <a:prstGeom prst="line">
              <a:avLst/>
            </a:prstGeom>
            <a:ln w="63500">
              <a:solidFill>
                <a:schemeClr val="bg1"/>
              </a:solidFill>
            </a:ln>
            <a:scene3d>
              <a:camera prst="orthographicFront">
                <a:rot lat="21300000" lon="21300000" rev="2154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>
              <a:off x="3599892" y="3392996"/>
              <a:ext cx="216024" cy="0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/>
            <p:nvPr/>
          </p:nvCxnSpPr>
          <p:spPr>
            <a:xfrm>
              <a:off x="3239852" y="2888940"/>
              <a:ext cx="216024" cy="0"/>
            </a:xfrm>
            <a:prstGeom prst="line">
              <a:avLst/>
            </a:prstGeom>
            <a:ln w="603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Küp"/>
            <p:cNvSpPr/>
            <p:nvPr/>
          </p:nvSpPr>
          <p:spPr>
            <a:xfrm>
              <a:off x="2591780" y="2672916"/>
              <a:ext cx="540060" cy="540060"/>
            </a:xfrm>
            <a:prstGeom prst="cub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24 Metin kutusu"/>
            <p:cNvSpPr txBox="1"/>
            <p:nvPr/>
          </p:nvSpPr>
          <p:spPr>
            <a:xfrm>
              <a:off x="1259632" y="2312876"/>
              <a:ext cx="1088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Servo motor</a:t>
              </a:r>
              <a:endParaRPr lang="en-US" sz="1400" dirty="0"/>
            </a:p>
          </p:txBody>
        </p:sp>
        <p:sp>
          <p:nvSpPr>
            <p:cNvPr id="28" name="27 Metin kutusu"/>
            <p:cNvSpPr txBox="1"/>
            <p:nvPr/>
          </p:nvSpPr>
          <p:spPr>
            <a:xfrm>
              <a:off x="3059832" y="2852936"/>
              <a:ext cx="737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Friction</a:t>
              </a:r>
              <a:endParaRPr lang="en-US" sz="1400" dirty="0"/>
            </a:p>
          </p:txBody>
        </p:sp>
        <p:sp>
          <p:nvSpPr>
            <p:cNvPr id="29" name="28 Sağ Ok"/>
            <p:cNvSpPr/>
            <p:nvPr/>
          </p:nvSpPr>
          <p:spPr>
            <a:xfrm>
              <a:off x="3131840" y="3068960"/>
              <a:ext cx="180020" cy="144016"/>
            </a:xfrm>
            <a:prstGeom prst="rightArrow">
              <a:avLst/>
            </a:prstGeom>
            <a:noFill/>
            <a:ln w="12700">
              <a:solidFill>
                <a:schemeClr val="tx1"/>
              </a:solidFill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29 Çember Ok"/>
            <p:cNvSpPr/>
            <p:nvPr/>
          </p:nvSpPr>
          <p:spPr>
            <a:xfrm>
              <a:off x="1547664" y="3212976"/>
              <a:ext cx="396044" cy="396044"/>
            </a:xfrm>
            <a:prstGeom prst="circularArrow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0" lon="0" rev="60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30 Metin kutusu"/>
            <p:cNvSpPr txBox="1"/>
            <p:nvPr/>
          </p:nvSpPr>
          <p:spPr>
            <a:xfrm>
              <a:off x="1367644" y="3429000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Sliding</a:t>
              </a:r>
              <a:endParaRPr lang="en-US" sz="1400" dirty="0"/>
            </a:p>
          </p:txBody>
        </p:sp>
        <p:sp>
          <p:nvSpPr>
            <p:cNvPr id="32" name="31 Çember Ok"/>
            <p:cNvSpPr/>
            <p:nvPr/>
          </p:nvSpPr>
          <p:spPr>
            <a:xfrm flipV="1">
              <a:off x="2627784" y="3573016"/>
              <a:ext cx="720000" cy="468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18208"/>
                <a:gd name="adj5" fmla="val 125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32 Çember Ok"/>
            <p:cNvSpPr/>
            <p:nvPr/>
          </p:nvSpPr>
          <p:spPr>
            <a:xfrm flipH="1" flipV="1">
              <a:off x="2627784" y="3573016"/>
              <a:ext cx="720000" cy="46800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6118208"/>
                <a:gd name="adj5" fmla="val 1250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33 Metin kutusu"/>
            <p:cNvSpPr txBox="1"/>
            <p:nvPr/>
          </p:nvSpPr>
          <p:spPr>
            <a:xfrm>
              <a:off x="2771800" y="3944089"/>
              <a:ext cx="437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Sag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Küp"/>
          <p:cNvSpPr/>
          <p:nvPr/>
        </p:nvSpPr>
        <p:spPr>
          <a:xfrm flipH="1">
            <a:off x="3888028" y="3465108"/>
            <a:ext cx="936000" cy="936000"/>
          </a:xfrm>
          <a:prstGeom prst="cube">
            <a:avLst/>
          </a:prstGeom>
          <a:solidFill>
            <a:schemeClr val="bg1">
              <a:lumMod val="65000"/>
            </a:schemeClr>
          </a:solidFill>
          <a:ln w="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16 Grup"/>
          <p:cNvGrpSpPr/>
          <p:nvPr/>
        </p:nvGrpSpPr>
        <p:grpSpPr>
          <a:xfrm>
            <a:off x="4175956" y="3753036"/>
            <a:ext cx="612004" cy="612068"/>
            <a:chOff x="4103948" y="1124744"/>
            <a:chExt cx="612004" cy="612068"/>
          </a:xfrm>
          <a:solidFill>
            <a:schemeClr val="bg1">
              <a:lumMod val="85000"/>
            </a:schemeClr>
          </a:solidFill>
        </p:grpSpPr>
        <p:sp>
          <p:nvSpPr>
            <p:cNvPr id="16" name="15 Oval"/>
            <p:cNvSpPr/>
            <p:nvPr/>
          </p:nvSpPr>
          <p:spPr>
            <a:xfrm>
              <a:off x="4103948" y="1124744"/>
              <a:ext cx="576000" cy="576000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14 Oval"/>
            <p:cNvSpPr/>
            <p:nvPr/>
          </p:nvSpPr>
          <p:spPr>
            <a:xfrm>
              <a:off x="4139952" y="1160812"/>
              <a:ext cx="576000" cy="576000"/>
            </a:xfrm>
            <a:prstGeom prst="ellipse">
              <a:avLst/>
            </a:prstGeom>
            <a:grp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48 Grup"/>
          <p:cNvGrpSpPr/>
          <p:nvPr/>
        </p:nvGrpSpPr>
        <p:grpSpPr>
          <a:xfrm>
            <a:off x="4391980" y="4041084"/>
            <a:ext cx="252028" cy="252012"/>
            <a:chOff x="5076056" y="3969060"/>
            <a:chExt cx="252028" cy="252012"/>
          </a:xfrm>
        </p:grpSpPr>
        <p:grpSp>
          <p:nvGrpSpPr>
            <p:cNvPr id="47" name="46 Grup"/>
            <p:cNvGrpSpPr/>
            <p:nvPr/>
          </p:nvGrpSpPr>
          <p:grpSpPr>
            <a:xfrm>
              <a:off x="5076056" y="3969060"/>
              <a:ext cx="252028" cy="252012"/>
              <a:chOff x="4932040" y="2564904"/>
              <a:chExt cx="252028" cy="252012"/>
            </a:xfrm>
          </p:grpSpPr>
          <p:sp>
            <p:nvSpPr>
              <p:cNvPr id="26" name="25 Oval"/>
              <p:cNvSpPr/>
              <p:nvPr/>
            </p:nvSpPr>
            <p:spPr>
              <a:xfrm>
                <a:off x="4932040" y="2564904"/>
                <a:ext cx="144000" cy="144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26 Oval"/>
              <p:cNvSpPr/>
              <p:nvPr/>
            </p:nvSpPr>
            <p:spPr>
              <a:xfrm>
                <a:off x="4968060" y="2600924"/>
                <a:ext cx="144000" cy="144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27 Oval"/>
              <p:cNvSpPr/>
              <p:nvPr/>
            </p:nvSpPr>
            <p:spPr>
              <a:xfrm>
                <a:off x="5004064" y="2636928"/>
                <a:ext cx="144000" cy="144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28 Oval"/>
              <p:cNvSpPr/>
              <p:nvPr/>
            </p:nvSpPr>
            <p:spPr>
              <a:xfrm>
                <a:off x="5040068" y="2672916"/>
                <a:ext cx="144000" cy="144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43 Düz Bağlayıcı"/>
              <p:cNvCxnSpPr>
                <a:stCxn id="26" idx="7"/>
                <a:endCxn id="29" idx="7"/>
              </p:cNvCxnSpPr>
              <p:nvPr/>
            </p:nvCxnSpPr>
            <p:spPr>
              <a:xfrm>
                <a:off x="5054952" y="2585992"/>
                <a:ext cx="108028" cy="108012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45 Düz Bağlayıcı"/>
              <p:cNvCxnSpPr>
                <a:stCxn id="26" idx="3"/>
                <a:endCxn id="29" idx="3"/>
              </p:cNvCxnSpPr>
              <p:nvPr/>
            </p:nvCxnSpPr>
            <p:spPr>
              <a:xfrm>
                <a:off x="4953128" y="2687816"/>
                <a:ext cx="108028" cy="108012"/>
              </a:xfrm>
              <a:prstGeom prst="line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47 Oval"/>
            <p:cNvSpPr/>
            <p:nvPr/>
          </p:nvSpPr>
          <p:spPr>
            <a:xfrm>
              <a:off x="5184068" y="4077072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50 Düz Bağlayıcı"/>
          <p:cNvCxnSpPr>
            <a:stCxn id="15" idx="0"/>
            <a:endCxn id="15" idx="4"/>
          </p:cNvCxnSpPr>
          <p:nvPr/>
        </p:nvCxnSpPr>
        <p:spPr>
          <a:xfrm>
            <a:off x="4499960" y="3789104"/>
            <a:ext cx="0" cy="57600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Bağlayıcı"/>
          <p:cNvCxnSpPr>
            <a:stCxn id="15" idx="2"/>
            <a:endCxn id="15" idx="6"/>
          </p:cNvCxnSpPr>
          <p:nvPr/>
        </p:nvCxnSpPr>
        <p:spPr>
          <a:xfrm>
            <a:off x="4211960" y="4077104"/>
            <a:ext cx="576000" cy="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Oval"/>
          <p:cNvSpPr/>
          <p:nvPr/>
        </p:nvSpPr>
        <p:spPr>
          <a:xfrm>
            <a:off x="4427984" y="4005064"/>
            <a:ext cx="144000" cy="144016"/>
          </a:xfrm>
          <a:prstGeom prst="ellipse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4 Oval"/>
          <p:cNvSpPr/>
          <p:nvPr/>
        </p:nvSpPr>
        <p:spPr>
          <a:xfrm>
            <a:off x="4391980" y="4041068"/>
            <a:ext cx="144016" cy="144016"/>
          </a:xfrm>
          <a:prstGeom prst="ellipse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5 Metin kutusu"/>
          <p:cNvSpPr txBox="1"/>
          <p:nvPr/>
        </p:nvSpPr>
        <p:spPr>
          <a:xfrm>
            <a:off x="3622091" y="4329100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Axis shift</a:t>
            </a:r>
            <a:endParaRPr lang="en-US" sz="1200" dirty="0"/>
          </a:p>
        </p:txBody>
      </p:sp>
      <p:cxnSp>
        <p:nvCxnSpPr>
          <p:cNvPr id="64" name="63 Düz Ok Bağlayıcısı"/>
          <p:cNvCxnSpPr/>
          <p:nvPr/>
        </p:nvCxnSpPr>
        <p:spPr>
          <a:xfrm flipH="1">
            <a:off x="4211960" y="4185084"/>
            <a:ext cx="18002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Metin kutusu"/>
          <p:cNvSpPr txBox="1"/>
          <p:nvPr/>
        </p:nvSpPr>
        <p:spPr>
          <a:xfrm>
            <a:off x="3783357" y="3260013"/>
            <a:ext cx="968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Servo Motor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151620" y="1232756"/>
            <a:ext cx="1219949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Reference</a:t>
            </a:r>
            <a:endParaRPr lang="tr-TR" sz="1400" dirty="0" smtClean="0"/>
          </a:p>
          <a:p>
            <a:r>
              <a:rPr lang="en-US" sz="1200" dirty="0" smtClean="0"/>
              <a:t>Position</a:t>
            </a:r>
          </a:p>
          <a:p>
            <a:r>
              <a:rPr lang="en-US" sz="1200" dirty="0" smtClean="0"/>
              <a:t>Speed</a:t>
            </a:r>
          </a:p>
          <a:p>
            <a:r>
              <a:rPr lang="en-US" sz="1200" dirty="0" smtClean="0"/>
              <a:t>Torque</a:t>
            </a:r>
          </a:p>
          <a:p>
            <a:r>
              <a:rPr lang="en-US" sz="1200" dirty="0" smtClean="0"/>
              <a:t>Current /Voltage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951820" y="1520788"/>
            <a:ext cx="1369414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Real System</a:t>
            </a:r>
            <a:endParaRPr lang="tr-TR" sz="1400" dirty="0" smtClean="0"/>
          </a:p>
          <a:p>
            <a:r>
              <a:rPr lang="tr-TR" sz="1200" dirty="0" err="1" smtClean="0"/>
              <a:t>Driver</a:t>
            </a:r>
            <a:r>
              <a:rPr lang="tr-TR" sz="1200" dirty="0" smtClean="0"/>
              <a:t>+</a:t>
            </a:r>
            <a:r>
              <a:rPr lang="tr-TR" sz="1200" dirty="0" err="1" smtClean="0"/>
              <a:t>Servo</a:t>
            </a:r>
            <a:r>
              <a:rPr lang="tr-TR" sz="1200" dirty="0" smtClean="0"/>
              <a:t>+</a:t>
            </a:r>
            <a:r>
              <a:rPr lang="tr-TR" sz="1200" dirty="0" err="1" smtClean="0"/>
              <a:t>Load</a:t>
            </a:r>
            <a:endParaRPr lang="tr-TR" sz="1200" dirty="0"/>
          </a:p>
        </p:txBody>
      </p:sp>
      <p:sp>
        <p:nvSpPr>
          <p:cNvPr id="7" name="6 Metin kutusu"/>
          <p:cNvSpPr txBox="1"/>
          <p:nvPr/>
        </p:nvSpPr>
        <p:spPr>
          <a:xfrm>
            <a:off x="2951820" y="2636912"/>
            <a:ext cx="17607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Model of Real System</a:t>
            </a:r>
            <a:endParaRPr lang="en-US" sz="1400" dirty="0"/>
          </a:p>
        </p:txBody>
      </p:sp>
      <p:sp>
        <p:nvSpPr>
          <p:cNvPr id="10" name="9 Metin kutusu"/>
          <p:cNvSpPr txBox="1"/>
          <p:nvPr/>
        </p:nvSpPr>
        <p:spPr>
          <a:xfrm>
            <a:off x="5646075" y="18715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</a:p>
        </p:txBody>
      </p:sp>
      <p:sp>
        <p:nvSpPr>
          <p:cNvPr id="11" name="10 Metin kutusu"/>
          <p:cNvSpPr txBox="1"/>
          <p:nvPr/>
        </p:nvSpPr>
        <p:spPr>
          <a:xfrm>
            <a:off x="5668517" y="20875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cxnSp>
        <p:nvCxnSpPr>
          <p:cNvPr id="15" name="14 Düz Ok Bağlayıcısı"/>
          <p:cNvCxnSpPr>
            <a:stCxn id="4" idx="3"/>
            <a:endCxn id="5" idx="1"/>
          </p:cNvCxnSpPr>
          <p:nvPr/>
        </p:nvCxnSpPr>
        <p:spPr>
          <a:xfrm>
            <a:off x="2371569" y="1755976"/>
            <a:ext cx="580251" cy="11034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Oval"/>
          <p:cNvSpPr/>
          <p:nvPr/>
        </p:nvSpPr>
        <p:spPr>
          <a:xfrm>
            <a:off x="5616116" y="198884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21 Şekil"/>
          <p:cNvCxnSpPr>
            <a:stCxn id="5" idx="3"/>
            <a:endCxn id="9" idx="0"/>
          </p:cNvCxnSpPr>
          <p:nvPr/>
        </p:nvCxnSpPr>
        <p:spPr>
          <a:xfrm>
            <a:off x="4321234" y="1767010"/>
            <a:ext cx="1474882" cy="221830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Şekil"/>
          <p:cNvCxnSpPr>
            <a:stCxn id="7" idx="3"/>
            <a:endCxn id="9" idx="4"/>
          </p:cNvCxnSpPr>
          <p:nvPr/>
        </p:nvCxnSpPr>
        <p:spPr>
          <a:xfrm flipV="1">
            <a:off x="4712558" y="2348840"/>
            <a:ext cx="1083558" cy="441961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Metin kutusu"/>
          <p:cNvSpPr txBox="1"/>
          <p:nvPr/>
        </p:nvSpPr>
        <p:spPr>
          <a:xfrm>
            <a:off x="3887924" y="3162454"/>
            <a:ext cx="29206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600" dirty="0" smtClean="0"/>
              <a:t>K</a:t>
            </a:r>
            <a:endParaRPr lang="en-US" sz="1600" dirty="0"/>
          </a:p>
        </p:txBody>
      </p:sp>
      <p:cxnSp>
        <p:nvCxnSpPr>
          <p:cNvPr id="27" name="26 Dirsek Bağlayıcısı"/>
          <p:cNvCxnSpPr>
            <a:stCxn id="9" idx="6"/>
            <a:endCxn id="25" idx="3"/>
          </p:cNvCxnSpPr>
          <p:nvPr/>
        </p:nvCxnSpPr>
        <p:spPr>
          <a:xfrm flipH="1">
            <a:off x="4179992" y="2168840"/>
            <a:ext cx="1796124" cy="1162891"/>
          </a:xfrm>
          <a:prstGeom prst="bentConnector3">
            <a:avLst>
              <a:gd name="adj1" fmla="val -6115"/>
            </a:avLst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Düz Ok Bağlayıcısı"/>
          <p:cNvCxnSpPr/>
          <p:nvPr/>
        </p:nvCxnSpPr>
        <p:spPr>
          <a:xfrm>
            <a:off x="2627784" y="2708920"/>
            <a:ext cx="32403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Düz Ok Bağlayıcısı"/>
          <p:cNvCxnSpPr/>
          <p:nvPr/>
        </p:nvCxnSpPr>
        <p:spPr>
          <a:xfrm>
            <a:off x="2627784" y="2924944"/>
            <a:ext cx="32403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Metin kutusu"/>
          <p:cNvSpPr txBox="1"/>
          <p:nvPr/>
        </p:nvSpPr>
        <p:spPr>
          <a:xfrm>
            <a:off x="3815916" y="1146230"/>
            <a:ext cx="98206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Real States</a:t>
            </a:r>
            <a:endParaRPr lang="en-US" sz="1400" dirty="0"/>
          </a:p>
        </p:txBody>
      </p:sp>
      <p:sp>
        <p:nvSpPr>
          <p:cNvPr id="51" name="50 Metin kutusu"/>
          <p:cNvSpPr txBox="1"/>
          <p:nvPr/>
        </p:nvSpPr>
        <p:spPr>
          <a:xfrm>
            <a:off x="3815916" y="2190346"/>
            <a:ext cx="1370568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Observed States</a:t>
            </a:r>
            <a:endParaRPr lang="en-US" sz="1400" dirty="0"/>
          </a:p>
        </p:txBody>
      </p:sp>
      <p:cxnSp>
        <p:nvCxnSpPr>
          <p:cNvPr id="53" name="52 Şekil"/>
          <p:cNvCxnSpPr>
            <a:stCxn id="5" idx="0"/>
            <a:endCxn id="50" idx="1"/>
          </p:cNvCxnSpPr>
          <p:nvPr/>
        </p:nvCxnSpPr>
        <p:spPr>
          <a:xfrm rot="5400000" flipH="1" flipV="1">
            <a:off x="3615887" y="1320760"/>
            <a:ext cx="220669" cy="179389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Şekil"/>
          <p:cNvCxnSpPr>
            <a:endCxn id="51" idx="1"/>
          </p:cNvCxnSpPr>
          <p:nvPr/>
        </p:nvCxnSpPr>
        <p:spPr>
          <a:xfrm rot="5400000" flipH="1" flipV="1">
            <a:off x="3561565" y="2382563"/>
            <a:ext cx="292678" cy="216023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Metin kutusu"/>
          <p:cNvSpPr txBox="1"/>
          <p:nvPr/>
        </p:nvSpPr>
        <p:spPr>
          <a:xfrm>
            <a:off x="3203848" y="3465004"/>
            <a:ext cx="168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Minimizing the error</a:t>
            </a:r>
            <a:endParaRPr lang="en-US" sz="1400" dirty="0"/>
          </a:p>
        </p:txBody>
      </p:sp>
      <p:cxnSp>
        <p:nvCxnSpPr>
          <p:cNvPr id="67" name="66 Düz Bağlayıcı"/>
          <p:cNvCxnSpPr/>
          <p:nvPr/>
        </p:nvCxnSpPr>
        <p:spPr>
          <a:xfrm flipV="1">
            <a:off x="2627784" y="1772816"/>
            <a:ext cx="0" cy="9361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Bağlayıcı"/>
          <p:cNvCxnSpPr/>
          <p:nvPr/>
        </p:nvCxnSpPr>
        <p:spPr>
          <a:xfrm>
            <a:off x="2627784" y="2924944"/>
            <a:ext cx="0" cy="4320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Bağlayıcı"/>
          <p:cNvCxnSpPr/>
          <p:nvPr/>
        </p:nvCxnSpPr>
        <p:spPr>
          <a:xfrm>
            <a:off x="2627784" y="3356992"/>
            <a:ext cx="12601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151620" y="1240884"/>
            <a:ext cx="1219949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Reference</a:t>
            </a:r>
            <a:endParaRPr lang="tr-TR" sz="1400" dirty="0" smtClean="0"/>
          </a:p>
          <a:p>
            <a:r>
              <a:rPr lang="en-US" sz="1200" dirty="0" smtClean="0"/>
              <a:t>Position</a:t>
            </a:r>
          </a:p>
          <a:p>
            <a:r>
              <a:rPr lang="en-US" sz="1200" dirty="0" smtClean="0"/>
              <a:t>Speed</a:t>
            </a:r>
          </a:p>
          <a:p>
            <a:r>
              <a:rPr lang="en-US" sz="1200" dirty="0" smtClean="0"/>
              <a:t>Torque</a:t>
            </a:r>
          </a:p>
          <a:p>
            <a:r>
              <a:rPr lang="en-US" sz="1200" dirty="0" smtClean="0"/>
              <a:t>Current /Voltage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951820" y="1520788"/>
            <a:ext cx="1369414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Real System</a:t>
            </a:r>
            <a:endParaRPr lang="tr-TR" sz="1400" dirty="0" smtClean="0"/>
          </a:p>
          <a:p>
            <a:r>
              <a:rPr lang="en-US" sz="1200" dirty="0" err="1" smtClean="0"/>
              <a:t>Driver+Servo+Load</a:t>
            </a:r>
            <a:endParaRPr lang="en-US" sz="12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2951820" y="2581163"/>
            <a:ext cx="17607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Model of Real System</a:t>
            </a:r>
            <a:endParaRPr lang="en-US" sz="1400" dirty="0"/>
          </a:p>
        </p:txBody>
      </p:sp>
      <p:sp>
        <p:nvSpPr>
          <p:cNvPr id="7" name="6 Metin kutusu"/>
          <p:cNvSpPr txBox="1"/>
          <p:nvPr/>
        </p:nvSpPr>
        <p:spPr>
          <a:xfrm>
            <a:off x="5646075" y="18715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5668517" y="20875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cxnSp>
        <p:nvCxnSpPr>
          <p:cNvPr id="9" name="8 Düz Ok Bağlayıcısı"/>
          <p:cNvCxnSpPr>
            <a:stCxn id="4" idx="3"/>
            <a:endCxn id="5" idx="1"/>
          </p:cNvCxnSpPr>
          <p:nvPr/>
        </p:nvCxnSpPr>
        <p:spPr>
          <a:xfrm>
            <a:off x="2371569" y="1764104"/>
            <a:ext cx="580251" cy="2906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Oval"/>
          <p:cNvSpPr/>
          <p:nvPr/>
        </p:nvSpPr>
        <p:spPr>
          <a:xfrm>
            <a:off x="5616116" y="198884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Şekil"/>
          <p:cNvCxnSpPr>
            <a:stCxn id="5" idx="3"/>
            <a:endCxn id="10" idx="0"/>
          </p:cNvCxnSpPr>
          <p:nvPr/>
        </p:nvCxnSpPr>
        <p:spPr>
          <a:xfrm>
            <a:off x="4321234" y="1767010"/>
            <a:ext cx="1474882" cy="221830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Şekil"/>
          <p:cNvCxnSpPr>
            <a:stCxn id="6" idx="3"/>
            <a:endCxn id="10" idx="4"/>
          </p:cNvCxnSpPr>
          <p:nvPr/>
        </p:nvCxnSpPr>
        <p:spPr>
          <a:xfrm flipV="1">
            <a:off x="4712558" y="2348840"/>
            <a:ext cx="1083558" cy="386212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3887924" y="3140968"/>
            <a:ext cx="90383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Estimator</a:t>
            </a:r>
            <a:endParaRPr lang="en-US" sz="1400" b="1" dirty="0"/>
          </a:p>
        </p:txBody>
      </p:sp>
      <p:cxnSp>
        <p:nvCxnSpPr>
          <p:cNvPr id="14" name="13 Dirsek Bağlayıcısı"/>
          <p:cNvCxnSpPr>
            <a:stCxn id="10" idx="6"/>
            <a:endCxn id="13" idx="3"/>
          </p:cNvCxnSpPr>
          <p:nvPr/>
        </p:nvCxnSpPr>
        <p:spPr>
          <a:xfrm flipH="1">
            <a:off x="4791761" y="2168840"/>
            <a:ext cx="1184355" cy="1126017"/>
          </a:xfrm>
          <a:prstGeom prst="bentConnector3">
            <a:avLst>
              <a:gd name="adj1" fmla="val -10655"/>
            </a:avLst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>
            <a:off x="2627784" y="2600908"/>
            <a:ext cx="32403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>
            <a:off x="2627784" y="2852936"/>
            <a:ext cx="32403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Metin kutusu"/>
          <p:cNvSpPr txBox="1"/>
          <p:nvPr/>
        </p:nvSpPr>
        <p:spPr>
          <a:xfrm>
            <a:off x="3815916" y="1146230"/>
            <a:ext cx="98206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Real States</a:t>
            </a:r>
            <a:endParaRPr lang="en-US" sz="14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3815916" y="2201378"/>
            <a:ext cx="1423595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Estimated States</a:t>
            </a:r>
            <a:endParaRPr lang="en-US" sz="1400" dirty="0"/>
          </a:p>
        </p:txBody>
      </p:sp>
      <p:cxnSp>
        <p:nvCxnSpPr>
          <p:cNvPr id="19" name="18 Şekil"/>
          <p:cNvCxnSpPr>
            <a:stCxn id="5" idx="0"/>
            <a:endCxn id="17" idx="1"/>
          </p:cNvCxnSpPr>
          <p:nvPr/>
        </p:nvCxnSpPr>
        <p:spPr>
          <a:xfrm rot="5400000" flipH="1" flipV="1">
            <a:off x="3615887" y="1320760"/>
            <a:ext cx="220669" cy="179389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Şekil"/>
          <p:cNvCxnSpPr>
            <a:endCxn id="18" idx="1"/>
          </p:cNvCxnSpPr>
          <p:nvPr/>
        </p:nvCxnSpPr>
        <p:spPr>
          <a:xfrm rot="5400000" flipH="1" flipV="1">
            <a:off x="3594957" y="2360204"/>
            <a:ext cx="225896" cy="216022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Bağlayıcı"/>
          <p:cNvCxnSpPr/>
          <p:nvPr/>
        </p:nvCxnSpPr>
        <p:spPr>
          <a:xfrm flipV="1">
            <a:off x="2627784" y="1772816"/>
            <a:ext cx="0" cy="8280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Düz Bağlayıcı"/>
          <p:cNvCxnSpPr/>
          <p:nvPr/>
        </p:nvCxnSpPr>
        <p:spPr>
          <a:xfrm>
            <a:off x="2627784" y="2852936"/>
            <a:ext cx="0" cy="4320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Bağlayıcı"/>
          <p:cNvCxnSpPr/>
          <p:nvPr/>
        </p:nvCxnSpPr>
        <p:spPr>
          <a:xfrm>
            <a:off x="2627784" y="3284984"/>
            <a:ext cx="12601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Düz Ok Bağlayıcısı"/>
          <p:cNvCxnSpPr/>
          <p:nvPr/>
        </p:nvCxnSpPr>
        <p:spPr>
          <a:xfrm flipV="1">
            <a:off x="4680012" y="3429000"/>
            <a:ext cx="0" cy="252028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Metin kutusu"/>
          <p:cNvSpPr txBox="1"/>
          <p:nvPr/>
        </p:nvSpPr>
        <p:spPr>
          <a:xfrm>
            <a:off x="4535996" y="3681028"/>
            <a:ext cx="14390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Background data</a:t>
            </a:r>
            <a:endParaRPr lang="en-US" sz="1400" b="1" dirty="0"/>
          </a:p>
        </p:txBody>
      </p:sp>
      <p:sp>
        <p:nvSpPr>
          <p:cNvPr id="30" name="29 Metin kutusu"/>
          <p:cNvSpPr txBox="1"/>
          <p:nvPr/>
        </p:nvSpPr>
        <p:spPr>
          <a:xfrm>
            <a:off x="2675224" y="3681028"/>
            <a:ext cx="150073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Regression vector</a:t>
            </a:r>
            <a:endParaRPr lang="en-US" sz="1400" b="1" dirty="0"/>
          </a:p>
        </p:txBody>
      </p:sp>
      <p:cxnSp>
        <p:nvCxnSpPr>
          <p:cNvPr id="31" name="30 Düz Ok Bağlayıcısı"/>
          <p:cNvCxnSpPr/>
          <p:nvPr/>
        </p:nvCxnSpPr>
        <p:spPr>
          <a:xfrm flipV="1">
            <a:off x="4031940" y="3429000"/>
            <a:ext cx="0" cy="252028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151620" y="1240884"/>
            <a:ext cx="1219949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Reference</a:t>
            </a:r>
            <a:endParaRPr lang="tr-TR" sz="1400" dirty="0" smtClean="0"/>
          </a:p>
          <a:p>
            <a:r>
              <a:rPr lang="en-US" sz="1200" dirty="0" smtClean="0"/>
              <a:t>Position</a:t>
            </a:r>
          </a:p>
          <a:p>
            <a:r>
              <a:rPr lang="en-US" sz="1200" dirty="0" smtClean="0"/>
              <a:t>Speed</a:t>
            </a:r>
          </a:p>
          <a:p>
            <a:r>
              <a:rPr lang="en-US" sz="1200" dirty="0" smtClean="0"/>
              <a:t>Torque</a:t>
            </a:r>
          </a:p>
          <a:p>
            <a:r>
              <a:rPr lang="en-US" sz="1200" dirty="0" smtClean="0"/>
              <a:t>Current /Voltage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951820" y="1520788"/>
            <a:ext cx="1369414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Real System</a:t>
            </a:r>
            <a:endParaRPr lang="tr-TR" sz="1400" dirty="0" smtClean="0"/>
          </a:p>
          <a:p>
            <a:r>
              <a:rPr lang="en-US" sz="1200" dirty="0" err="1" smtClean="0"/>
              <a:t>Driver+Servo+Load</a:t>
            </a:r>
            <a:endParaRPr lang="en-US" sz="12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2951820" y="2584649"/>
            <a:ext cx="17607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Model of Real System</a:t>
            </a:r>
            <a:endParaRPr lang="en-US" sz="1400" dirty="0"/>
          </a:p>
        </p:txBody>
      </p:sp>
      <p:sp>
        <p:nvSpPr>
          <p:cNvPr id="7" name="6 Metin kutusu"/>
          <p:cNvSpPr txBox="1"/>
          <p:nvPr/>
        </p:nvSpPr>
        <p:spPr>
          <a:xfrm>
            <a:off x="5646075" y="18715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5668517" y="20875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cxnSp>
        <p:nvCxnSpPr>
          <p:cNvPr id="9" name="8 Düz Ok Bağlayıcısı"/>
          <p:cNvCxnSpPr>
            <a:stCxn id="4" idx="3"/>
            <a:endCxn id="5" idx="1"/>
          </p:cNvCxnSpPr>
          <p:nvPr/>
        </p:nvCxnSpPr>
        <p:spPr>
          <a:xfrm>
            <a:off x="2371569" y="1764104"/>
            <a:ext cx="580251" cy="2906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Oval"/>
          <p:cNvSpPr/>
          <p:nvPr/>
        </p:nvSpPr>
        <p:spPr>
          <a:xfrm>
            <a:off x="5616116" y="198884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Şekil"/>
          <p:cNvCxnSpPr>
            <a:stCxn id="5" idx="3"/>
            <a:endCxn id="10" idx="0"/>
          </p:cNvCxnSpPr>
          <p:nvPr/>
        </p:nvCxnSpPr>
        <p:spPr>
          <a:xfrm>
            <a:off x="4321234" y="1767010"/>
            <a:ext cx="1474882" cy="221830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Şekil"/>
          <p:cNvCxnSpPr>
            <a:stCxn id="6" idx="3"/>
            <a:endCxn id="10" idx="4"/>
          </p:cNvCxnSpPr>
          <p:nvPr/>
        </p:nvCxnSpPr>
        <p:spPr>
          <a:xfrm flipV="1">
            <a:off x="4712558" y="2348840"/>
            <a:ext cx="1083558" cy="389698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3887924" y="3140968"/>
            <a:ext cx="87023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Predictor</a:t>
            </a:r>
            <a:endParaRPr lang="en-US" sz="1400" b="1" dirty="0"/>
          </a:p>
        </p:txBody>
      </p:sp>
      <p:cxnSp>
        <p:nvCxnSpPr>
          <p:cNvPr id="14" name="13 Dirsek Bağlayıcısı"/>
          <p:cNvCxnSpPr>
            <a:stCxn id="10" idx="6"/>
            <a:endCxn id="13" idx="3"/>
          </p:cNvCxnSpPr>
          <p:nvPr/>
        </p:nvCxnSpPr>
        <p:spPr>
          <a:xfrm flipH="1">
            <a:off x="4758162" y="2168840"/>
            <a:ext cx="1217954" cy="1126017"/>
          </a:xfrm>
          <a:prstGeom prst="bentConnector3">
            <a:avLst>
              <a:gd name="adj1" fmla="val -18769"/>
            </a:avLst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>
            <a:off x="2627784" y="2636912"/>
            <a:ext cx="32403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>
            <a:off x="2627784" y="2852936"/>
            <a:ext cx="32403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Metin kutusu"/>
          <p:cNvSpPr txBox="1"/>
          <p:nvPr/>
        </p:nvSpPr>
        <p:spPr>
          <a:xfrm>
            <a:off x="3815916" y="1146230"/>
            <a:ext cx="98206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Real States</a:t>
            </a:r>
            <a:endParaRPr lang="en-US" sz="1400" dirty="0"/>
          </a:p>
        </p:txBody>
      </p:sp>
      <p:sp>
        <p:nvSpPr>
          <p:cNvPr id="18" name="17 Metin kutusu"/>
          <p:cNvSpPr txBox="1"/>
          <p:nvPr/>
        </p:nvSpPr>
        <p:spPr>
          <a:xfrm>
            <a:off x="3815916" y="2204864"/>
            <a:ext cx="1389996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Predicted States</a:t>
            </a:r>
            <a:endParaRPr lang="en-US" sz="1400" dirty="0"/>
          </a:p>
        </p:txBody>
      </p:sp>
      <p:cxnSp>
        <p:nvCxnSpPr>
          <p:cNvPr id="19" name="18 Şekil"/>
          <p:cNvCxnSpPr>
            <a:stCxn id="5" idx="0"/>
            <a:endCxn id="17" idx="1"/>
          </p:cNvCxnSpPr>
          <p:nvPr/>
        </p:nvCxnSpPr>
        <p:spPr>
          <a:xfrm rot="5400000" flipH="1" flipV="1">
            <a:off x="3615887" y="1320760"/>
            <a:ext cx="220669" cy="179389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Şekil"/>
          <p:cNvCxnSpPr>
            <a:endCxn id="18" idx="1"/>
          </p:cNvCxnSpPr>
          <p:nvPr/>
        </p:nvCxnSpPr>
        <p:spPr>
          <a:xfrm rot="5400000" flipH="1" flipV="1">
            <a:off x="3594957" y="2363690"/>
            <a:ext cx="225896" cy="216022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Düz Bağlayıcı"/>
          <p:cNvCxnSpPr/>
          <p:nvPr/>
        </p:nvCxnSpPr>
        <p:spPr>
          <a:xfrm flipV="1">
            <a:off x="2627784" y="1772816"/>
            <a:ext cx="0" cy="8640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Bağlayıcı"/>
          <p:cNvCxnSpPr/>
          <p:nvPr/>
        </p:nvCxnSpPr>
        <p:spPr>
          <a:xfrm>
            <a:off x="2627784" y="2852936"/>
            <a:ext cx="0" cy="43204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Düz Bağlayıcı"/>
          <p:cNvCxnSpPr/>
          <p:nvPr/>
        </p:nvCxnSpPr>
        <p:spPr>
          <a:xfrm>
            <a:off x="2627784" y="3284984"/>
            <a:ext cx="126014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Metin kutusu"/>
          <p:cNvSpPr txBox="1"/>
          <p:nvPr/>
        </p:nvSpPr>
        <p:spPr>
          <a:xfrm>
            <a:off x="3985367" y="4237347"/>
            <a:ext cx="7306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Update</a:t>
            </a:r>
            <a:endParaRPr lang="en-US" sz="1400" b="1" dirty="0"/>
          </a:p>
        </p:txBody>
      </p:sp>
      <p:sp>
        <p:nvSpPr>
          <p:cNvPr id="26" name="25 Metin kutusu"/>
          <p:cNvSpPr txBox="1"/>
          <p:nvPr/>
        </p:nvSpPr>
        <p:spPr>
          <a:xfrm>
            <a:off x="3851920" y="3832011"/>
            <a:ext cx="948914" cy="307777"/>
          </a:xfrm>
          <a:prstGeom prst="rect">
            <a:avLst/>
          </a:prstGeom>
          <a:noFill/>
          <a:ln w="9525" cap="flat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Prediction</a:t>
            </a:r>
            <a:endParaRPr lang="en-US" sz="1400" b="1" dirty="0"/>
          </a:p>
        </p:txBody>
      </p:sp>
      <p:sp>
        <p:nvSpPr>
          <p:cNvPr id="28" name="27 Çember Ok"/>
          <p:cNvSpPr/>
          <p:nvPr/>
        </p:nvSpPr>
        <p:spPr>
          <a:xfrm>
            <a:off x="3527932" y="4057327"/>
            <a:ext cx="432000" cy="432000"/>
          </a:xfrm>
          <a:prstGeom prst="circularArrow">
            <a:avLst/>
          </a:prstGeom>
          <a:noFill/>
          <a:ln w="1587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29 Metin kutusu"/>
          <p:cNvSpPr txBox="1"/>
          <p:nvPr/>
        </p:nvSpPr>
        <p:spPr>
          <a:xfrm>
            <a:off x="2231740" y="3445259"/>
            <a:ext cx="112344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Probabilities</a:t>
            </a:r>
            <a:endParaRPr lang="en-US" sz="1400" b="1" dirty="0"/>
          </a:p>
        </p:txBody>
      </p:sp>
      <p:sp>
        <p:nvSpPr>
          <p:cNvPr id="31" name="30 Metin kutusu"/>
          <p:cNvSpPr txBox="1"/>
          <p:nvPr/>
        </p:nvSpPr>
        <p:spPr>
          <a:xfrm>
            <a:off x="5148064" y="3465004"/>
            <a:ext cx="14390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400" b="1" dirty="0" smtClean="0"/>
              <a:t>Background data</a:t>
            </a:r>
            <a:endParaRPr lang="en-US" sz="1400" b="1" dirty="0"/>
          </a:p>
        </p:txBody>
      </p:sp>
      <p:sp>
        <p:nvSpPr>
          <p:cNvPr id="32" name="31 Çember Ok"/>
          <p:cNvSpPr/>
          <p:nvPr/>
        </p:nvSpPr>
        <p:spPr>
          <a:xfrm flipH="1" flipV="1">
            <a:off x="4716016" y="3877307"/>
            <a:ext cx="432000" cy="432000"/>
          </a:xfrm>
          <a:prstGeom prst="circularArrow">
            <a:avLst/>
          </a:prstGeom>
          <a:noFill/>
          <a:ln w="15875"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33 Düz Ok Bağlayıcısı"/>
          <p:cNvCxnSpPr>
            <a:stCxn id="26" idx="0"/>
            <a:endCxn id="13" idx="2"/>
          </p:cNvCxnSpPr>
          <p:nvPr/>
        </p:nvCxnSpPr>
        <p:spPr>
          <a:xfrm flipH="1" flipV="1">
            <a:off x="4323043" y="3448745"/>
            <a:ext cx="3334" cy="383266"/>
          </a:xfrm>
          <a:prstGeom prst="straightConnector1">
            <a:avLst/>
          </a:prstGeom>
          <a:ln w="9525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Düz Ok Bağlayıcısı"/>
          <p:cNvCxnSpPr>
            <a:stCxn id="30" idx="3"/>
          </p:cNvCxnSpPr>
          <p:nvPr/>
        </p:nvCxnSpPr>
        <p:spPr>
          <a:xfrm flipV="1">
            <a:off x="3355189" y="3445259"/>
            <a:ext cx="532735" cy="153889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Düz Ok Bağlayıcısı"/>
          <p:cNvCxnSpPr>
            <a:stCxn id="31" idx="1"/>
          </p:cNvCxnSpPr>
          <p:nvPr/>
        </p:nvCxnSpPr>
        <p:spPr>
          <a:xfrm flipH="1" flipV="1">
            <a:off x="4752020" y="3429000"/>
            <a:ext cx="396044" cy="189893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1151620" y="1240884"/>
            <a:ext cx="1219949" cy="104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Reference</a:t>
            </a:r>
            <a:endParaRPr lang="tr-TR" sz="1400" dirty="0" smtClean="0"/>
          </a:p>
          <a:p>
            <a:r>
              <a:rPr lang="en-US" sz="1200" dirty="0" smtClean="0"/>
              <a:t>Position</a:t>
            </a:r>
          </a:p>
          <a:p>
            <a:r>
              <a:rPr lang="en-US" sz="1200" dirty="0" smtClean="0"/>
              <a:t>Speed</a:t>
            </a:r>
          </a:p>
          <a:p>
            <a:r>
              <a:rPr lang="en-US" sz="1200" dirty="0" smtClean="0"/>
              <a:t>Torque</a:t>
            </a:r>
          </a:p>
          <a:p>
            <a:r>
              <a:rPr lang="en-US" sz="1200" dirty="0" smtClean="0"/>
              <a:t>Current /Voltage</a:t>
            </a:r>
          </a:p>
        </p:txBody>
      </p:sp>
      <p:sp>
        <p:nvSpPr>
          <p:cNvPr id="5" name="4 Metin kutusu"/>
          <p:cNvSpPr txBox="1"/>
          <p:nvPr/>
        </p:nvSpPr>
        <p:spPr>
          <a:xfrm>
            <a:off x="2951820" y="1517883"/>
            <a:ext cx="1431417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Reference Model</a:t>
            </a:r>
          </a:p>
          <a:p>
            <a:r>
              <a:rPr lang="en-US" sz="1200" dirty="0" err="1" smtClean="0"/>
              <a:t>Driver+Servo+Load</a:t>
            </a:r>
            <a:endParaRPr lang="en-US" sz="12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2951820" y="2411596"/>
            <a:ext cx="14757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Adjustable Model</a:t>
            </a:r>
            <a:endParaRPr lang="en-US" sz="1400" dirty="0"/>
          </a:p>
        </p:txBody>
      </p:sp>
      <p:sp>
        <p:nvSpPr>
          <p:cNvPr id="7" name="6 Metin kutusu"/>
          <p:cNvSpPr txBox="1"/>
          <p:nvPr/>
        </p:nvSpPr>
        <p:spPr>
          <a:xfrm>
            <a:off x="4883986" y="18715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</a:t>
            </a:r>
          </a:p>
        </p:txBody>
      </p:sp>
      <p:sp>
        <p:nvSpPr>
          <p:cNvPr id="8" name="7 Metin kutusu"/>
          <p:cNvSpPr txBox="1"/>
          <p:nvPr/>
        </p:nvSpPr>
        <p:spPr>
          <a:xfrm>
            <a:off x="4928870" y="208756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</a:t>
            </a:r>
            <a:endParaRPr lang="en-US" dirty="0"/>
          </a:p>
        </p:txBody>
      </p:sp>
      <p:cxnSp>
        <p:nvCxnSpPr>
          <p:cNvPr id="9" name="8 Düz Ok Bağlayıcısı"/>
          <p:cNvCxnSpPr>
            <a:stCxn id="4" idx="3"/>
            <a:endCxn id="5" idx="1"/>
          </p:cNvCxnSpPr>
          <p:nvPr/>
        </p:nvCxnSpPr>
        <p:spPr>
          <a:xfrm>
            <a:off x="2371569" y="1764104"/>
            <a:ext cx="580251" cy="1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Oval"/>
          <p:cNvSpPr/>
          <p:nvPr/>
        </p:nvSpPr>
        <p:spPr>
          <a:xfrm>
            <a:off x="4860072" y="1988840"/>
            <a:ext cx="360000" cy="3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Şekil"/>
          <p:cNvCxnSpPr>
            <a:stCxn id="5" idx="3"/>
            <a:endCxn id="10" idx="0"/>
          </p:cNvCxnSpPr>
          <p:nvPr/>
        </p:nvCxnSpPr>
        <p:spPr>
          <a:xfrm>
            <a:off x="4383237" y="1764105"/>
            <a:ext cx="656835" cy="224735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Şekil"/>
          <p:cNvCxnSpPr>
            <a:stCxn id="6" idx="3"/>
            <a:endCxn id="10" idx="4"/>
          </p:cNvCxnSpPr>
          <p:nvPr/>
        </p:nvCxnSpPr>
        <p:spPr>
          <a:xfrm flipV="1">
            <a:off x="4427545" y="2348840"/>
            <a:ext cx="612527" cy="216645"/>
          </a:xfrm>
          <a:prstGeom prst="bentConnector2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Metin kutusu"/>
          <p:cNvSpPr txBox="1"/>
          <p:nvPr/>
        </p:nvSpPr>
        <p:spPr>
          <a:xfrm>
            <a:off x="4067944" y="2960948"/>
            <a:ext cx="10230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Adaptive </a:t>
            </a:r>
          </a:p>
          <a:p>
            <a:r>
              <a:rPr lang="en-US" sz="1400" dirty="0" smtClean="0"/>
              <a:t>mechanism</a:t>
            </a:r>
            <a:endParaRPr lang="en-US" sz="1400" dirty="0"/>
          </a:p>
        </p:txBody>
      </p:sp>
      <p:cxnSp>
        <p:nvCxnSpPr>
          <p:cNvPr id="14" name="13 Dirsek Bağlayıcısı"/>
          <p:cNvCxnSpPr>
            <a:stCxn id="10" idx="6"/>
            <a:endCxn id="13" idx="3"/>
          </p:cNvCxnSpPr>
          <p:nvPr/>
        </p:nvCxnSpPr>
        <p:spPr>
          <a:xfrm flipH="1">
            <a:off x="5090981" y="2168840"/>
            <a:ext cx="129091" cy="1053718"/>
          </a:xfrm>
          <a:prstGeom prst="bentConnector3">
            <a:avLst>
              <a:gd name="adj1" fmla="val -177084"/>
            </a:avLst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Düz Ok Bağlayıcısı"/>
          <p:cNvCxnSpPr/>
          <p:nvPr/>
        </p:nvCxnSpPr>
        <p:spPr>
          <a:xfrm>
            <a:off x="2627784" y="2564904"/>
            <a:ext cx="324036" cy="0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Düz Bağlayıcı"/>
          <p:cNvCxnSpPr/>
          <p:nvPr/>
        </p:nvCxnSpPr>
        <p:spPr>
          <a:xfrm flipV="1">
            <a:off x="2627784" y="1772816"/>
            <a:ext cx="0" cy="7920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Düz Ok Bağlayıcısı"/>
          <p:cNvCxnSpPr/>
          <p:nvPr/>
        </p:nvCxnSpPr>
        <p:spPr>
          <a:xfrm flipH="1" flipV="1">
            <a:off x="3599892" y="2168860"/>
            <a:ext cx="108012" cy="252028"/>
          </a:xfrm>
          <a:prstGeom prst="straightConnector1">
            <a:avLst/>
          </a:prstGeom>
          <a:ln w="95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Düz Bağlayıcı"/>
          <p:cNvCxnSpPr/>
          <p:nvPr/>
        </p:nvCxnSpPr>
        <p:spPr>
          <a:xfrm>
            <a:off x="3887924" y="3212974"/>
            <a:ext cx="1800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Düz Bağlayıcı"/>
          <p:cNvCxnSpPr>
            <a:endCxn id="6" idx="2"/>
          </p:cNvCxnSpPr>
          <p:nvPr/>
        </p:nvCxnSpPr>
        <p:spPr>
          <a:xfrm flipH="1" flipV="1">
            <a:off x="3689683" y="2719373"/>
            <a:ext cx="198243" cy="49360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Metin kutusu"/>
          <p:cNvSpPr txBox="1"/>
          <p:nvPr/>
        </p:nvSpPr>
        <p:spPr>
          <a:xfrm>
            <a:off x="5292080" y="1844824"/>
            <a:ext cx="55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error</a:t>
            </a:r>
            <a:endParaRPr lang="en-US" sz="1400" dirty="0"/>
          </a:p>
        </p:txBody>
      </p:sp>
      <p:sp>
        <p:nvSpPr>
          <p:cNvPr id="60" name="59 Metin kutusu"/>
          <p:cNvSpPr txBox="1"/>
          <p:nvPr/>
        </p:nvSpPr>
        <p:spPr>
          <a:xfrm>
            <a:off x="2891529" y="2905780"/>
            <a:ext cx="1032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Calculated</a:t>
            </a:r>
          </a:p>
          <a:p>
            <a:r>
              <a:rPr lang="en-US" sz="1400" b="1" dirty="0" smtClean="0"/>
              <a:t>Parameters</a:t>
            </a:r>
            <a:endParaRPr 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857</Words>
  <Application>Microsoft Office PowerPoint</Application>
  <PresentationFormat>Ekran Gösterisi (4:3)</PresentationFormat>
  <Paragraphs>363</Paragraphs>
  <Slides>19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Ofis Teması</vt:lpstr>
      <vt:lpstr>Slayt 1</vt:lpstr>
      <vt:lpstr>Slayt 2</vt:lpstr>
      <vt:lpstr>Slayt 3</vt:lpstr>
      <vt:lpstr>Slayt 4</vt:lpstr>
      <vt:lpstr>Slayt 5</vt:lpstr>
      <vt:lpstr>Slayt 6</vt:lpstr>
      <vt:lpstr>Slayt 7</vt:lpstr>
      <vt:lpstr>Slayt 8</vt:lpstr>
      <vt:lpstr>Slayt 9</vt:lpstr>
      <vt:lpstr>Slayt 10</vt:lpstr>
      <vt:lpstr>Slayt 11</vt:lpstr>
      <vt:lpstr>Slayt 12</vt:lpstr>
      <vt:lpstr>Slayt 13</vt:lpstr>
      <vt:lpstr>Slayt 14</vt:lpstr>
      <vt:lpstr>Slayt 15</vt:lpstr>
      <vt:lpstr>Slayt 16</vt:lpstr>
      <vt:lpstr>Slayt 17</vt:lpstr>
      <vt:lpstr>Slayt 18</vt:lpstr>
      <vt:lpstr>Slayt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User</dc:creator>
  <cp:lastModifiedBy>User</cp:lastModifiedBy>
  <cp:revision>268</cp:revision>
  <dcterms:created xsi:type="dcterms:W3CDTF">2020-11-19T16:16:30Z</dcterms:created>
  <dcterms:modified xsi:type="dcterms:W3CDTF">2020-12-06T22:27:33Z</dcterms:modified>
</cp:coreProperties>
</file>