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1" r:id="rId10"/>
    <p:sldId id="262" r:id="rId11"/>
    <p:sldId id="267" r:id="rId12"/>
    <p:sldId id="265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2376264"/>
          </a:xfrm>
        </p:spPr>
        <p:txBody>
          <a:bodyPr>
            <a:normAutofit fontScale="90000"/>
          </a:bodyPr>
          <a:lstStyle/>
          <a:p>
            <a:r>
              <a:rPr lang="en-US" smtClean="0"/>
              <a:t>2244 Arçelik-ODTU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Industrial Servo Drive – Autotuning</a:t>
            </a:r>
            <a:br>
              <a:rPr lang="en-US" smtClean="0"/>
            </a:b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en-US" smtClean="0"/>
              <a:t>20.03.2020 Online meeting</a:t>
            </a:r>
          </a:p>
          <a:p>
            <a:r>
              <a:rPr lang="en-US" smtClean="0"/>
              <a:t>Literature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tr-TR" b="1" dirty="0" smtClean="0"/>
              <a:t>A FFT </a:t>
            </a:r>
            <a:r>
              <a:rPr lang="tr-TR" b="1" dirty="0" err="1" smtClean="0"/>
              <a:t>based</a:t>
            </a:r>
            <a:r>
              <a:rPr lang="tr-TR" b="1" dirty="0" smtClean="0"/>
              <a:t> </a:t>
            </a:r>
            <a:r>
              <a:rPr lang="tr-TR" b="1" dirty="0" err="1" smtClean="0"/>
              <a:t>resonance</a:t>
            </a:r>
            <a:r>
              <a:rPr lang="tr-TR" b="1" dirty="0" smtClean="0"/>
              <a:t> </a:t>
            </a:r>
            <a:r>
              <a:rPr lang="tr-TR" b="1" dirty="0" err="1" smtClean="0"/>
              <a:t>freq</a:t>
            </a:r>
            <a:r>
              <a:rPr lang="tr-TR" b="1" dirty="0" smtClean="0"/>
              <a:t>. </a:t>
            </a:r>
            <a:r>
              <a:rPr lang="tr-TR" b="1" dirty="0" err="1" smtClean="0"/>
              <a:t>Detection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Autotuning</a:t>
            </a:r>
            <a:r>
              <a:rPr lang="tr-TR" b="1" dirty="0" smtClean="0"/>
              <a:t> (</a:t>
            </a:r>
            <a:r>
              <a:rPr lang="tr-TR" b="1" dirty="0" err="1" smtClean="0"/>
              <a:t>may</a:t>
            </a:r>
            <a:r>
              <a:rPr lang="tr-TR" b="1" dirty="0" smtClean="0"/>
              <a:t> be </a:t>
            </a:r>
            <a:r>
              <a:rPr lang="tr-TR" b="1" dirty="0" err="1" smtClean="0"/>
              <a:t>summer</a:t>
            </a:r>
            <a:r>
              <a:rPr lang="tr-TR" b="1" dirty="0" smtClean="0"/>
              <a:t> </a:t>
            </a:r>
            <a:r>
              <a:rPr lang="tr-TR" b="1" dirty="0" err="1" smtClean="0"/>
              <a:t>practice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 err="1" smtClean="0"/>
              <a:t>Chen</a:t>
            </a:r>
            <a:r>
              <a:rPr lang="tr-TR" sz="2400" dirty="0" smtClean="0"/>
              <a:t> </a:t>
            </a:r>
            <a:r>
              <a:rPr lang="tr-TR" sz="2400" dirty="0" err="1" smtClean="0"/>
              <a:t>Yangyang</a:t>
            </a:r>
            <a:r>
              <a:rPr lang="tr-TR" sz="2400" dirty="0" smtClean="0"/>
              <a:t>, </a:t>
            </a:r>
            <a:r>
              <a:rPr lang="tr-TR" sz="2400" dirty="0" err="1" smtClean="0"/>
              <a:t>Yang</a:t>
            </a:r>
            <a:r>
              <a:rPr lang="tr-TR" sz="2400" dirty="0" smtClean="0"/>
              <a:t> M., </a:t>
            </a:r>
            <a:r>
              <a:rPr lang="tr-TR" sz="2400" dirty="0" err="1" smtClean="0"/>
              <a:t>Long</a:t>
            </a:r>
            <a:r>
              <a:rPr lang="tr-TR" sz="2400" dirty="0" smtClean="0"/>
              <a:t> J., Hu K., </a:t>
            </a:r>
            <a:r>
              <a:rPr lang="tr-TR" sz="2400" dirty="0" err="1" smtClean="0"/>
              <a:t>Xu</a:t>
            </a:r>
            <a:r>
              <a:rPr lang="tr-TR" sz="2400" dirty="0" smtClean="0"/>
              <a:t> D., </a:t>
            </a:r>
            <a:r>
              <a:rPr lang="tr-TR" sz="2400" dirty="0" err="1" smtClean="0"/>
              <a:t>Blaabjerg</a:t>
            </a:r>
            <a:r>
              <a:rPr lang="tr-TR" sz="2400" dirty="0" smtClean="0"/>
              <a:t> F., </a:t>
            </a:r>
            <a:r>
              <a:rPr lang="en-US" sz="2400" dirty="0" smtClean="0"/>
              <a:t>Analysis of Oscillation Frequency Deviation in Elastic Coupling Digital Drive System and Robust Notch Filter Strategy</a:t>
            </a:r>
            <a:r>
              <a:rPr lang="tr-TR" sz="2400" dirty="0" smtClean="0"/>
              <a:t>, IEEE </a:t>
            </a:r>
            <a:r>
              <a:rPr lang="tr-TR" sz="2400" dirty="0" err="1" smtClean="0"/>
              <a:t>Transactions</a:t>
            </a:r>
            <a:r>
              <a:rPr lang="tr-TR" sz="2400" dirty="0" smtClean="0"/>
              <a:t> on </a:t>
            </a:r>
            <a:r>
              <a:rPr lang="tr-TR" sz="2400" dirty="0" err="1" smtClean="0"/>
              <a:t>Industrial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Electronics</a:t>
            </a:r>
            <a:r>
              <a:rPr lang="tr-TR" sz="2400" dirty="0" smtClean="0"/>
              <a:t>, 2019.</a:t>
            </a:r>
          </a:p>
          <a:p>
            <a:r>
              <a:rPr lang="tr-TR" dirty="0" smtClean="0"/>
              <a:t>FFT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solutions</a:t>
            </a:r>
            <a:endParaRPr lang="tr-TR" dirty="0" smtClean="0"/>
          </a:p>
          <a:p>
            <a:pPr lvl="1"/>
            <a:r>
              <a:rPr lang="tr-TR" dirty="0" smtClean="0"/>
              <a:t>Online </a:t>
            </a:r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Notch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(OANF)</a:t>
            </a:r>
          </a:p>
          <a:p>
            <a:pPr lvl="1"/>
            <a:r>
              <a:rPr lang="tr-TR" dirty="0" err="1" smtClean="0"/>
              <a:t>Robust</a:t>
            </a:r>
            <a:r>
              <a:rPr lang="tr-TR" dirty="0" smtClean="0"/>
              <a:t> Online </a:t>
            </a:r>
            <a:r>
              <a:rPr lang="tr-TR" dirty="0" err="1" smtClean="0"/>
              <a:t>Adaptive</a:t>
            </a:r>
            <a:r>
              <a:rPr lang="tr-TR" dirty="0" smtClean="0"/>
              <a:t> </a:t>
            </a:r>
            <a:r>
              <a:rPr lang="tr-TR" dirty="0" err="1" smtClean="0"/>
              <a:t>Notch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(ROANF)</a:t>
            </a:r>
          </a:p>
          <a:p>
            <a:pPr lvl="1">
              <a:buNone/>
            </a:pPr>
            <a:r>
              <a:rPr lang="tr-TR" dirty="0" smtClean="0"/>
              <a:t>DSP CORTEX A9 </a:t>
            </a:r>
            <a:r>
              <a:rPr lang="tr-TR" dirty="0" smtClean="0">
                <a:sym typeface="Wingdings" pitchFamily="2" charset="2"/>
              </a:rPr>
              <a:t> </a:t>
            </a:r>
            <a:r>
              <a:rPr lang="tr-TR" dirty="0" err="1" smtClean="0">
                <a:sym typeface="Wingdings" pitchFamily="2" charset="2"/>
              </a:rPr>
              <a:t>Speed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loop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and</a:t>
            </a:r>
            <a:r>
              <a:rPr lang="tr-TR" dirty="0" smtClean="0">
                <a:sym typeface="Wingdings" pitchFamily="2" charset="2"/>
              </a:rPr>
              <a:t> ROANF</a:t>
            </a:r>
          </a:p>
          <a:p>
            <a:pPr lvl="1">
              <a:buNone/>
            </a:pPr>
            <a:r>
              <a:rPr lang="tr-TR" dirty="0" smtClean="0">
                <a:sym typeface="Wingdings" pitchFamily="2" charset="2"/>
              </a:rPr>
              <a:t>FPGA  </a:t>
            </a:r>
            <a:r>
              <a:rPr lang="tr-TR" dirty="0" err="1" smtClean="0">
                <a:sym typeface="Wingdings" pitchFamily="2" charset="2"/>
              </a:rPr>
              <a:t>Current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Loop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and</a:t>
            </a:r>
            <a:r>
              <a:rPr lang="tr-TR" dirty="0" smtClean="0">
                <a:sym typeface="Wingdings" pitchFamily="2" charset="2"/>
              </a:rPr>
              <a:t> FFT </a:t>
            </a:r>
            <a:r>
              <a:rPr lang="tr-TR" dirty="0" err="1" smtClean="0">
                <a:sym typeface="Wingdings" pitchFamily="2" charset="2"/>
              </a:rPr>
              <a:t>analysis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An </a:t>
            </a:r>
            <a:r>
              <a:rPr lang="tr-TR" b="1" dirty="0" err="1" smtClean="0"/>
              <a:t>Iteration</a:t>
            </a:r>
            <a:r>
              <a:rPr lang="tr-TR" b="1" dirty="0" smtClean="0"/>
              <a:t> </a:t>
            </a:r>
            <a:r>
              <a:rPr lang="tr-TR" b="1" dirty="0" err="1" smtClean="0"/>
              <a:t>based</a:t>
            </a:r>
            <a:r>
              <a:rPr lang="tr-TR" b="1" dirty="0" smtClean="0"/>
              <a:t> </a:t>
            </a:r>
            <a:r>
              <a:rPr lang="tr-TR" b="1" dirty="0" err="1" smtClean="0"/>
              <a:t>resonance</a:t>
            </a:r>
            <a:r>
              <a:rPr lang="tr-TR" b="1" dirty="0" smtClean="0"/>
              <a:t> </a:t>
            </a:r>
            <a:r>
              <a:rPr lang="tr-TR" b="1" dirty="0" err="1" smtClean="0"/>
              <a:t>freq</a:t>
            </a:r>
            <a:r>
              <a:rPr lang="tr-TR" b="1" dirty="0" smtClean="0"/>
              <a:t>. </a:t>
            </a:r>
            <a:r>
              <a:rPr lang="tr-TR" b="1" dirty="0" err="1" smtClean="0"/>
              <a:t>Detection</a:t>
            </a:r>
            <a:r>
              <a:rPr lang="tr-TR" b="1" dirty="0" smtClean="0"/>
              <a:t>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Autotuning</a:t>
            </a:r>
            <a:r>
              <a:rPr lang="tr-TR" b="1" dirty="0" smtClean="0"/>
              <a:t> (</a:t>
            </a:r>
            <a:r>
              <a:rPr lang="tr-TR" b="1" dirty="0" err="1" smtClean="0"/>
              <a:t>may</a:t>
            </a:r>
            <a:r>
              <a:rPr lang="tr-TR" b="1" dirty="0" smtClean="0"/>
              <a:t> be </a:t>
            </a:r>
            <a:r>
              <a:rPr lang="tr-TR" b="1" dirty="0" err="1" smtClean="0"/>
              <a:t>summer</a:t>
            </a:r>
            <a:r>
              <a:rPr lang="tr-TR" b="1" dirty="0" smtClean="0"/>
              <a:t> </a:t>
            </a:r>
            <a:r>
              <a:rPr lang="tr-TR" b="1" dirty="0" err="1" smtClean="0"/>
              <a:t>practice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Aldag</a:t>
            </a:r>
            <a:r>
              <a:rPr lang="tr-TR" sz="2400" dirty="0" smtClean="0"/>
              <a:t> M., </a:t>
            </a:r>
            <a:r>
              <a:rPr lang="tr-TR" sz="2400" dirty="0" err="1" smtClean="0"/>
              <a:t>Horn</a:t>
            </a:r>
            <a:r>
              <a:rPr lang="tr-TR" sz="2400" dirty="0" smtClean="0"/>
              <a:t> J., </a:t>
            </a:r>
            <a:r>
              <a:rPr lang="en-US" sz="2400" dirty="0" smtClean="0"/>
              <a:t>Damping of resonance peaks using adaptive notch filters in gearless servo drives</a:t>
            </a:r>
            <a:r>
              <a:rPr lang="tr-TR" sz="2400" dirty="0" smtClean="0"/>
              <a:t>, MMAR 2017.</a:t>
            </a:r>
          </a:p>
          <a:p>
            <a:endParaRPr lang="tr-T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52482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issues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KALMAN </a:t>
            </a:r>
            <a:r>
              <a:rPr lang="tr-TR" dirty="0" err="1" smtClean="0"/>
              <a:t>search</a:t>
            </a:r>
            <a:r>
              <a:rPr lang="tr-TR" dirty="0" smtClean="0"/>
              <a:t> (EKF)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Observer</a:t>
            </a:r>
            <a:r>
              <a:rPr lang="tr-TR" dirty="0" smtClean="0"/>
              <a:t> – </a:t>
            </a:r>
            <a:r>
              <a:rPr lang="tr-TR" dirty="0" err="1" smtClean="0"/>
              <a:t>Estimator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works</a:t>
            </a:r>
            <a:endParaRPr lang="tr-TR" dirty="0" smtClean="0"/>
          </a:p>
          <a:p>
            <a:r>
              <a:rPr lang="tr-TR" dirty="0" err="1" smtClean="0"/>
              <a:t>Biquad</a:t>
            </a:r>
            <a:r>
              <a:rPr lang="tr-TR" dirty="0" smtClean="0"/>
              <a:t>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as NOTCH</a:t>
            </a:r>
          </a:p>
          <a:p>
            <a:r>
              <a:rPr lang="tr-TR" dirty="0" err="1" smtClean="0"/>
              <a:t>Excitation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Autotuning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in </a:t>
            </a:r>
            <a:r>
              <a:rPr lang="tr-TR" dirty="0" err="1" smtClean="0"/>
              <a:t>my</a:t>
            </a:r>
            <a:r>
              <a:rPr lang="tr-TR" dirty="0" smtClean="0"/>
              <a:t> MATLAB model.  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Previously on meetings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400W single ph. </a:t>
            </a:r>
          </a:p>
          <a:p>
            <a:r>
              <a:rPr lang="en-US" dirty="0" smtClean="0"/>
              <a:t>750W three ph. servo </a:t>
            </a:r>
          </a:p>
          <a:p>
            <a:r>
              <a:rPr lang="en-US" dirty="0" smtClean="0"/>
              <a:t>1kW for next</a:t>
            </a:r>
          </a:p>
          <a:p>
            <a:endParaRPr lang="en-US" dirty="0" smtClean="0"/>
          </a:p>
          <a:p>
            <a:r>
              <a:rPr lang="en-US" dirty="0" smtClean="0"/>
              <a:t>Off – line </a:t>
            </a:r>
            <a:r>
              <a:rPr lang="en-US" dirty="0" smtClean="0">
                <a:sym typeface="Wingdings" pitchFamily="2" charset="2"/>
              </a:rPr>
              <a:t> On – line tuning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Pre-defined problems (mechanical)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Friction </a:t>
            </a:r>
            <a:r>
              <a:rPr lang="en-US" dirty="0" err="1" smtClean="0">
                <a:sym typeface="Wingdings" pitchFamily="2" charset="2"/>
              </a:rPr>
              <a:t>compansation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Inertia mismatch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Mechanical resonance, vibration suppression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freq. </a:t>
            </a:r>
            <a:r>
              <a:rPr lang="en-US" dirty="0" smtClean="0">
                <a:sym typeface="Wingdings" pitchFamily="2" charset="2"/>
              </a:rPr>
              <a:t>Amplitude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and</a:t>
            </a:r>
            <a:r>
              <a:rPr lang="tr-TR" dirty="0" smtClean="0">
                <a:sym typeface="Wingdings" pitchFamily="2" charset="2"/>
              </a:rPr>
              <a:t> BW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for filtering?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High – low freq. Responses?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Previously on meetings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dirty="0" smtClean="0"/>
              <a:t>CPU usage, work load sharing</a:t>
            </a:r>
          </a:p>
          <a:p>
            <a:r>
              <a:rPr lang="en-US" dirty="0" smtClean="0"/>
              <a:t>CPU platform – </a:t>
            </a:r>
            <a:r>
              <a:rPr lang="en-US" dirty="0" err="1" smtClean="0"/>
              <a:t>Eval</a:t>
            </a:r>
            <a:r>
              <a:rPr lang="en-US" dirty="0" smtClean="0"/>
              <a:t> board</a:t>
            </a:r>
          </a:p>
          <a:p>
            <a:pPr lvl="1"/>
            <a:r>
              <a:rPr lang="en-US" dirty="0" smtClean="0"/>
              <a:t>TMS379D</a:t>
            </a:r>
          </a:p>
          <a:p>
            <a:pPr lvl="1"/>
            <a:r>
              <a:rPr lang="en-US" dirty="0" smtClean="0"/>
              <a:t>XMC4800 Infineon</a:t>
            </a:r>
          </a:p>
          <a:p>
            <a:pPr lvl="1"/>
            <a:r>
              <a:rPr lang="en-US" dirty="0" err="1" smtClean="0"/>
              <a:t>Renesas</a:t>
            </a:r>
            <a:endParaRPr lang="en-US" dirty="0" smtClean="0"/>
          </a:p>
          <a:p>
            <a:r>
              <a:rPr lang="en-US" dirty="0" err="1" smtClean="0"/>
              <a:t>Yaskava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FPGA + DSP</a:t>
            </a:r>
            <a:endParaRPr lang="en-US" dirty="0" smtClean="0"/>
          </a:p>
          <a:p>
            <a:r>
              <a:rPr lang="en-US" dirty="0" smtClean="0"/>
              <a:t>Atlas Motor Samples</a:t>
            </a:r>
            <a:endParaRPr lang="tr-TR" dirty="0" smtClean="0"/>
          </a:p>
          <a:p>
            <a:r>
              <a:rPr lang="tr-TR" dirty="0" smtClean="0"/>
              <a:t>NOTCH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err="1" smtClean="0"/>
              <a:t>Examination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Square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Map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Building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Building Test 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Evaluating prior art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Trails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Mechanical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in </a:t>
            </a:r>
            <a:r>
              <a:rPr lang="tr-TR" dirty="0" err="1" smtClean="0"/>
              <a:t>literature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Vibration</a:t>
            </a:r>
            <a:r>
              <a:rPr lang="tr-TR" dirty="0" smtClean="0"/>
              <a:t> &amp; </a:t>
            </a:r>
            <a:r>
              <a:rPr lang="tr-TR" dirty="0" err="1" smtClean="0"/>
              <a:t>Friction</a:t>
            </a:r>
            <a:endParaRPr lang="tr-TR" dirty="0" smtClean="0"/>
          </a:p>
          <a:p>
            <a:pPr lvl="1"/>
            <a:r>
              <a:rPr lang="tr-TR" dirty="0" err="1" smtClean="0"/>
              <a:t>Resonance</a:t>
            </a:r>
            <a:r>
              <a:rPr lang="tr-TR" dirty="0" smtClean="0"/>
              <a:t> (at </a:t>
            </a:r>
            <a:r>
              <a:rPr lang="tr-TR" dirty="0" err="1" smtClean="0"/>
              <a:t>low</a:t>
            </a:r>
            <a:r>
              <a:rPr lang="tr-TR" dirty="0" smtClean="0"/>
              <a:t>,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low</a:t>
            </a:r>
            <a:r>
              <a:rPr lang="tr-TR" dirty="0" smtClean="0"/>
              <a:t>-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freq</a:t>
            </a:r>
            <a:r>
              <a:rPr lang="tr-TR" dirty="0" smtClean="0"/>
              <a:t>.)</a:t>
            </a:r>
          </a:p>
          <a:p>
            <a:pPr lvl="1"/>
            <a:r>
              <a:rPr lang="tr-TR" dirty="0" err="1" smtClean="0"/>
              <a:t>Amplitude</a:t>
            </a:r>
            <a:r>
              <a:rPr lang="tr-TR" dirty="0" smtClean="0"/>
              <a:t> (</a:t>
            </a:r>
            <a:r>
              <a:rPr lang="tr-TR" dirty="0" err="1" smtClean="0"/>
              <a:t>intensity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Bandwidth</a:t>
            </a:r>
            <a:r>
              <a:rPr lang="tr-TR" dirty="0" smtClean="0"/>
              <a:t> (</a:t>
            </a:r>
            <a:r>
              <a:rPr lang="tr-TR" dirty="0" err="1" smtClean="0"/>
              <a:t>during</a:t>
            </a:r>
            <a:r>
              <a:rPr lang="tr-TR" dirty="0" smtClean="0"/>
              <a:t> time)</a:t>
            </a:r>
          </a:p>
          <a:p>
            <a:pPr lvl="1"/>
            <a:r>
              <a:rPr lang="tr-TR" dirty="0" err="1" smtClean="0"/>
              <a:t>Periodic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periodic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Because</a:t>
            </a:r>
            <a:r>
              <a:rPr lang="tr-TR" dirty="0" smtClean="0"/>
              <a:t> of </a:t>
            </a:r>
          </a:p>
          <a:p>
            <a:pPr lvl="1"/>
            <a:r>
              <a:rPr lang="tr-TR" dirty="0" smtClean="0"/>
              <a:t>motor </a:t>
            </a:r>
            <a:r>
              <a:rPr lang="tr-TR" dirty="0" err="1" smtClean="0"/>
              <a:t>shaft</a:t>
            </a:r>
            <a:r>
              <a:rPr lang="tr-TR" dirty="0" smtClean="0"/>
              <a:t> </a:t>
            </a:r>
            <a:r>
              <a:rPr lang="tr-TR" dirty="0" err="1" smtClean="0"/>
              <a:t>coupling</a:t>
            </a:r>
            <a:r>
              <a:rPr lang="tr-TR" dirty="0" smtClean="0"/>
              <a:t>, </a:t>
            </a:r>
            <a:r>
              <a:rPr lang="tr-TR" dirty="0" err="1" smtClean="0"/>
              <a:t>bearing</a:t>
            </a:r>
            <a:r>
              <a:rPr lang="tr-TR" dirty="0" smtClean="0"/>
              <a:t>, jogging, </a:t>
            </a:r>
            <a:r>
              <a:rPr lang="tr-TR" dirty="0" err="1" smtClean="0"/>
              <a:t>torsional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reduced</a:t>
            </a:r>
            <a:r>
              <a:rPr lang="tr-TR" dirty="0" smtClean="0"/>
              <a:t> </a:t>
            </a:r>
            <a:r>
              <a:rPr lang="tr-TR" dirty="0" err="1" smtClean="0"/>
              <a:t>torque</a:t>
            </a:r>
            <a:endParaRPr lang="tr-TR" dirty="0" smtClean="0"/>
          </a:p>
          <a:p>
            <a:pPr lvl="1"/>
            <a:r>
              <a:rPr lang="tr-TR" dirty="0" err="1" smtClean="0"/>
              <a:t>unbalanced</a:t>
            </a:r>
            <a:r>
              <a:rPr lang="tr-TR" dirty="0" smtClean="0"/>
              <a:t> </a:t>
            </a:r>
            <a:r>
              <a:rPr lang="tr-TR" dirty="0" err="1" smtClean="0"/>
              <a:t>load</a:t>
            </a:r>
            <a:endParaRPr lang="tr-TR" dirty="0" smtClean="0"/>
          </a:p>
          <a:p>
            <a:pPr lvl="1"/>
            <a:r>
              <a:rPr lang="tr-TR" dirty="0" err="1" smtClean="0"/>
              <a:t>overload</a:t>
            </a:r>
            <a:endParaRPr lang="tr-TR" dirty="0" smtClean="0"/>
          </a:p>
          <a:p>
            <a:pPr lvl="1"/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voltage</a:t>
            </a:r>
            <a:r>
              <a:rPr lang="tr-TR" dirty="0" smtClean="0"/>
              <a:t>,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drop</a:t>
            </a:r>
            <a:r>
              <a:rPr lang="tr-TR" dirty="0" smtClean="0"/>
              <a:t>, </a:t>
            </a:r>
            <a:r>
              <a:rPr lang="tr-TR" dirty="0" err="1" smtClean="0"/>
              <a:t>capacitor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endParaRPr lang="tr-TR" dirty="0" smtClean="0"/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detect</a:t>
            </a:r>
            <a:r>
              <a:rPr lang="tr-TR" dirty="0" smtClean="0"/>
              <a:t> </a:t>
            </a:r>
            <a:r>
              <a:rPr lang="tr-TR" dirty="0" err="1" smtClean="0"/>
              <a:t>Disturbance</a:t>
            </a:r>
            <a:r>
              <a:rPr lang="tr-TR" dirty="0" smtClean="0"/>
              <a:t> (</a:t>
            </a:r>
            <a:r>
              <a:rPr lang="tr-TR" dirty="0" err="1" smtClean="0"/>
              <a:t>vibration</a:t>
            </a:r>
            <a:r>
              <a:rPr lang="tr-TR" dirty="0" smtClean="0"/>
              <a:t>, </a:t>
            </a:r>
            <a:r>
              <a:rPr lang="tr-TR" dirty="0" err="1" smtClean="0"/>
              <a:t>friction</a:t>
            </a:r>
            <a:r>
              <a:rPr lang="tr-TR" dirty="0" smtClean="0"/>
              <a:t>) </a:t>
            </a:r>
            <a:r>
              <a:rPr lang="tr-TR" dirty="0" err="1" smtClean="0"/>
              <a:t>Freq</a:t>
            </a:r>
            <a:r>
              <a:rPr lang="tr-TR" dirty="0" smtClean="0"/>
              <a:t>.(w_</a:t>
            </a:r>
            <a:r>
              <a:rPr lang="tr-TR" dirty="0" err="1" smtClean="0"/>
              <a:t>cutoff</a:t>
            </a:r>
            <a:r>
              <a:rPr lang="tr-TR" dirty="0" smtClean="0"/>
              <a:t>) </a:t>
            </a:r>
            <a:r>
              <a:rPr lang="tr-TR" dirty="0" err="1" smtClean="0"/>
              <a:t>Amplitude</a:t>
            </a:r>
            <a:r>
              <a:rPr lang="tr-TR" dirty="0" smtClean="0"/>
              <a:t> (Q </a:t>
            </a:r>
            <a:r>
              <a:rPr lang="tr-TR" dirty="0" err="1" smtClean="0"/>
              <a:t>factor</a:t>
            </a:r>
            <a:r>
              <a:rPr lang="tr-TR" dirty="0" smtClean="0"/>
              <a:t>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Duration</a:t>
            </a:r>
            <a:r>
              <a:rPr lang="tr-TR" dirty="0" smtClean="0"/>
              <a:t> (</a:t>
            </a:r>
            <a:r>
              <a:rPr lang="tr-TR" dirty="0" err="1" smtClean="0"/>
              <a:t>Bandwidth</a:t>
            </a:r>
            <a:r>
              <a:rPr lang="tr-TR" dirty="0" smtClean="0"/>
              <a:t>)?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4137323"/>
          </a:xfrm>
        </p:spPr>
        <p:txBody>
          <a:bodyPr>
            <a:normAutofit/>
          </a:bodyPr>
          <a:lstStyle/>
          <a:p>
            <a:r>
              <a:rPr lang="tr-TR" dirty="0" smtClean="0"/>
              <a:t>FFT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sz="1900" dirty="0" smtClean="0"/>
              <a:t>(S</a:t>
            </a:r>
            <a:r>
              <a:rPr lang="en-GB" sz="1900" dirty="0" err="1" smtClean="0"/>
              <a:t>hifted</a:t>
            </a:r>
            <a:r>
              <a:rPr lang="en-GB" sz="1900" dirty="0" smtClean="0"/>
              <a:t> </a:t>
            </a:r>
            <a:r>
              <a:rPr lang="tr-TR" sz="1900" dirty="0" smtClean="0"/>
              <a:t>D</a:t>
            </a:r>
            <a:r>
              <a:rPr lang="en-GB" sz="1900" dirty="0" err="1" smtClean="0"/>
              <a:t>isc</a:t>
            </a:r>
            <a:r>
              <a:rPr lang="tr-TR" sz="1900" dirty="0" smtClean="0"/>
              <a:t>.</a:t>
            </a:r>
            <a:r>
              <a:rPr lang="en-GB" sz="1900" dirty="0" smtClean="0"/>
              <a:t> Fourier </a:t>
            </a:r>
            <a:r>
              <a:rPr lang="tr-TR" sz="1900" dirty="0" smtClean="0"/>
              <a:t>T</a:t>
            </a:r>
            <a:r>
              <a:rPr lang="en-GB" sz="1900" dirty="0" err="1" smtClean="0"/>
              <a:t>ranslations</a:t>
            </a:r>
            <a:r>
              <a:rPr lang="en-GB" sz="1900" dirty="0" smtClean="0"/>
              <a:t> (SDFT), </a:t>
            </a:r>
            <a:r>
              <a:rPr lang="tr-TR" sz="1900" dirty="0" smtClean="0"/>
              <a:t>D</a:t>
            </a:r>
            <a:r>
              <a:rPr lang="en-GB" sz="1900" dirty="0" err="1" smtClean="0"/>
              <a:t>iscrete</a:t>
            </a:r>
            <a:r>
              <a:rPr lang="en-GB" sz="1900" dirty="0" smtClean="0"/>
              <a:t> </a:t>
            </a:r>
            <a:r>
              <a:rPr lang="tr-TR" sz="1900" dirty="0" smtClean="0"/>
              <a:t>W</a:t>
            </a:r>
            <a:r>
              <a:rPr lang="en-GB" sz="1900" dirty="0" err="1" smtClean="0"/>
              <a:t>avelet</a:t>
            </a:r>
            <a:r>
              <a:rPr lang="en-GB" sz="1900" dirty="0" smtClean="0"/>
              <a:t> </a:t>
            </a:r>
            <a:r>
              <a:rPr lang="tr-TR" sz="1900" dirty="0" smtClean="0"/>
              <a:t>T</a:t>
            </a:r>
            <a:r>
              <a:rPr lang="en-GB" sz="1900" dirty="0" err="1" smtClean="0"/>
              <a:t>ransform</a:t>
            </a:r>
            <a:r>
              <a:rPr lang="en-GB" sz="1900" dirty="0" smtClean="0"/>
              <a:t> (DWT), </a:t>
            </a:r>
            <a:r>
              <a:rPr lang="tr-TR" sz="1900" dirty="0" smtClean="0"/>
              <a:t>F</a:t>
            </a:r>
            <a:r>
              <a:rPr lang="en-GB" sz="1900" dirty="0" err="1" smtClean="0"/>
              <a:t>requency</a:t>
            </a:r>
            <a:r>
              <a:rPr lang="en-GB" sz="1900" dirty="0" smtClean="0"/>
              <a:t> </a:t>
            </a:r>
            <a:r>
              <a:rPr lang="tr-TR" sz="1900" dirty="0" smtClean="0"/>
              <a:t>W</a:t>
            </a:r>
            <a:r>
              <a:rPr lang="en-GB" sz="1900" dirty="0" err="1" smtClean="0"/>
              <a:t>eighting</a:t>
            </a:r>
            <a:r>
              <a:rPr lang="en-GB" sz="1900" dirty="0" smtClean="0"/>
              <a:t> </a:t>
            </a:r>
            <a:r>
              <a:rPr lang="tr-TR" sz="1900" dirty="0" smtClean="0"/>
              <a:t>F</a:t>
            </a:r>
            <a:r>
              <a:rPr lang="en-GB" sz="1900" dirty="0" err="1" smtClean="0"/>
              <a:t>unctions</a:t>
            </a:r>
            <a:r>
              <a:rPr lang="tr-TR" sz="1900" dirty="0" smtClean="0"/>
              <a:t>) </a:t>
            </a:r>
          </a:p>
          <a:p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endParaRPr lang="tr-TR" dirty="0" smtClean="0"/>
          </a:p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measurement</a:t>
            </a:r>
            <a:r>
              <a:rPr lang="tr-TR" dirty="0" smtClean="0"/>
              <a:t> &amp; </a:t>
            </a:r>
            <a:r>
              <a:rPr lang="tr-TR" dirty="0" err="1" smtClean="0"/>
              <a:t>estimation</a:t>
            </a:r>
            <a:endParaRPr lang="tr-TR" dirty="0" smtClean="0"/>
          </a:p>
          <a:p>
            <a:r>
              <a:rPr lang="tr-TR" dirty="0" err="1" smtClean="0"/>
              <a:t>Observers</a:t>
            </a:r>
            <a:r>
              <a:rPr lang="tr-TR" dirty="0" smtClean="0"/>
              <a:t> &amp; </a:t>
            </a:r>
            <a:r>
              <a:rPr lang="tr-TR" dirty="0" err="1" smtClean="0"/>
              <a:t>estimation</a:t>
            </a:r>
            <a:endParaRPr lang="tr-TR" dirty="0" smtClean="0"/>
          </a:p>
          <a:p>
            <a:r>
              <a:rPr lang="tr-TR" dirty="0" err="1" smtClean="0"/>
              <a:t>Adaptive</a:t>
            </a:r>
            <a:r>
              <a:rPr lang="tr-TR" dirty="0" smtClean="0"/>
              <a:t>, </a:t>
            </a:r>
            <a:r>
              <a:rPr lang="tr-TR" dirty="0" err="1" smtClean="0"/>
              <a:t>Predictive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	(KALMAN, MRAS, NOTCH)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MODELLING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82" y="1500123"/>
            <a:ext cx="9068722" cy="488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Mechanical</a:t>
            </a:r>
            <a:r>
              <a:rPr lang="tr-TR" dirty="0" smtClean="0"/>
              <a:t> model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7023" y="1412776"/>
            <a:ext cx="44672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356992"/>
            <a:ext cx="45243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3779912" y="2852936"/>
            <a:ext cx="180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mass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>
            <a:off x="3203848" y="5949280"/>
            <a:ext cx="276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Control</a:t>
            </a:r>
            <a:r>
              <a:rPr lang="tr-TR" dirty="0" smtClean="0"/>
              <a:t> of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mass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0" y="6396335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/>
              <a:t>See</a:t>
            </a:r>
            <a:r>
              <a:rPr lang="tr-TR" sz="1200" dirty="0" smtClean="0"/>
              <a:t> : </a:t>
            </a:r>
            <a:r>
              <a:rPr lang="tr-TR" sz="1200" dirty="0" err="1" smtClean="0"/>
              <a:t>Chen</a:t>
            </a:r>
            <a:r>
              <a:rPr lang="tr-TR" sz="1200" dirty="0" smtClean="0"/>
              <a:t> Y., </a:t>
            </a:r>
            <a:r>
              <a:rPr lang="tr-TR" sz="1200" dirty="0" err="1" smtClean="0"/>
              <a:t>Yang</a:t>
            </a:r>
            <a:r>
              <a:rPr lang="tr-TR" sz="1200" dirty="0" smtClean="0"/>
              <a:t> M., </a:t>
            </a:r>
            <a:r>
              <a:rPr lang="tr-TR" sz="1200" dirty="0" err="1" smtClean="0"/>
              <a:t>Long</a:t>
            </a:r>
            <a:r>
              <a:rPr lang="tr-TR" sz="1200" dirty="0" smtClean="0"/>
              <a:t> J., Hu K., </a:t>
            </a:r>
            <a:r>
              <a:rPr lang="tr-TR" sz="1200" dirty="0" err="1" smtClean="0"/>
              <a:t>Xu</a:t>
            </a:r>
            <a:r>
              <a:rPr lang="tr-TR" sz="1200" dirty="0" smtClean="0"/>
              <a:t> D., </a:t>
            </a:r>
            <a:r>
              <a:rPr lang="tr-TR" sz="1200" dirty="0" err="1" smtClean="0"/>
              <a:t>Blaabjerg</a:t>
            </a:r>
            <a:r>
              <a:rPr lang="tr-TR" sz="1200" dirty="0" smtClean="0"/>
              <a:t> F., </a:t>
            </a:r>
            <a:r>
              <a:rPr lang="en-US" sz="1200" dirty="0" smtClean="0"/>
              <a:t>Analysis of Oscillation Frequency Deviation in Elastic Coupling Digital Drive System and Robust Notch Filter Strategy</a:t>
            </a:r>
            <a:r>
              <a:rPr lang="tr-TR" sz="1200" dirty="0" smtClean="0"/>
              <a:t>, IEEE </a:t>
            </a:r>
            <a:r>
              <a:rPr lang="tr-TR" sz="1200" dirty="0" err="1" smtClean="0"/>
              <a:t>Transactions</a:t>
            </a:r>
            <a:r>
              <a:rPr lang="tr-TR" sz="1200" dirty="0" smtClean="0"/>
              <a:t> on </a:t>
            </a:r>
            <a:r>
              <a:rPr lang="tr-TR" sz="1200" dirty="0" err="1" smtClean="0"/>
              <a:t>Industrial</a:t>
            </a:r>
            <a:r>
              <a:rPr lang="tr-TR" sz="1200" dirty="0" smtClean="0"/>
              <a:t> </a:t>
            </a:r>
            <a:r>
              <a:rPr lang="tr-TR" sz="1200" dirty="0" err="1" smtClean="0"/>
              <a:t>Electronics</a:t>
            </a:r>
            <a:r>
              <a:rPr lang="tr-TR" sz="1200" dirty="0" smtClean="0"/>
              <a:t>, 2019</a:t>
            </a:r>
            <a:endParaRPr lang="tr-TR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An </a:t>
            </a:r>
            <a:r>
              <a:rPr lang="tr-TR" sz="3200" b="1" dirty="0" err="1" smtClean="0"/>
              <a:t>excitation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based</a:t>
            </a:r>
            <a:r>
              <a:rPr lang="tr-TR" sz="3200" b="1" dirty="0" smtClean="0"/>
              <a:t> OFF-LINE </a:t>
            </a:r>
            <a:r>
              <a:rPr lang="tr-TR" sz="3200" b="1" dirty="0" err="1" smtClean="0"/>
              <a:t>Autotuning</a:t>
            </a:r>
            <a:r>
              <a:rPr lang="tr-TR" sz="3200" b="1" dirty="0" smtClean="0"/>
              <a:t> (</a:t>
            </a:r>
            <a:r>
              <a:rPr lang="tr-TR" sz="3200" b="1" dirty="0" err="1" smtClean="0"/>
              <a:t>may</a:t>
            </a:r>
            <a:r>
              <a:rPr lang="tr-TR" sz="3200" b="1" dirty="0" smtClean="0"/>
              <a:t> be </a:t>
            </a:r>
            <a:r>
              <a:rPr lang="tr-TR" sz="3200" b="1" dirty="0" err="1" smtClean="0"/>
              <a:t>summer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practice</a:t>
            </a:r>
            <a:r>
              <a:rPr lang="tr-TR" sz="3200" b="1" dirty="0" smtClean="0"/>
              <a:t>)</a:t>
            </a:r>
            <a:endParaRPr lang="tr-TR" sz="32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656184"/>
          </a:xfrm>
        </p:spPr>
        <p:txBody>
          <a:bodyPr>
            <a:normAutofit/>
          </a:bodyPr>
          <a:lstStyle/>
          <a:p>
            <a:r>
              <a:rPr lang="de-DE" sz="2800" dirty="0" smtClean="0"/>
              <a:t>Yang S</a:t>
            </a:r>
            <a:r>
              <a:rPr lang="tr-TR" sz="2800" dirty="0" smtClean="0"/>
              <a:t>.</a:t>
            </a:r>
            <a:r>
              <a:rPr lang="de-DE" sz="2800" dirty="0" smtClean="0"/>
              <a:t>M</a:t>
            </a:r>
            <a:r>
              <a:rPr lang="tr-TR" sz="2800" dirty="0" smtClean="0"/>
              <a:t>., </a:t>
            </a:r>
            <a:r>
              <a:rPr lang="de-DE" sz="2800" dirty="0" smtClean="0"/>
              <a:t>Lin K</a:t>
            </a:r>
            <a:r>
              <a:rPr lang="tr-TR" sz="2800" dirty="0" smtClean="0"/>
              <a:t>.W., </a:t>
            </a:r>
            <a:r>
              <a:rPr lang="en-US" sz="2800" dirty="0" smtClean="0"/>
              <a:t>Automatic Control Loop Tuning for Permanent-Magnet AC Servo Motor Drives</a:t>
            </a:r>
            <a:r>
              <a:rPr lang="tr-TR" sz="2800" dirty="0" smtClean="0"/>
              <a:t>, IEEE </a:t>
            </a:r>
            <a:r>
              <a:rPr lang="tr-TR" sz="2800" dirty="0" err="1" smtClean="0"/>
              <a:t>Transactions</a:t>
            </a:r>
            <a:r>
              <a:rPr lang="tr-TR" sz="2800" dirty="0" smtClean="0"/>
              <a:t> on </a:t>
            </a:r>
            <a:r>
              <a:rPr lang="tr-TR" sz="2800" dirty="0" err="1" smtClean="0"/>
              <a:t>Industrial</a:t>
            </a:r>
            <a:r>
              <a:rPr lang="tr-TR" sz="2800" dirty="0" smtClean="0"/>
              <a:t> </a:t>
            </a:r>
            <a:r>
              <a:rPr lang="tr-TR" sz="2800" dirty="0" err="1" smtClean="0"/>
              <a:t>Electronics</a:t>
            </a:r>
            <a:r>
              <a:rPr lang="tr-TR" sz="2800" dirty="0" smtClean="0"/>
              <a:t>, 2016</a:t>
            </a:r>
            <a:endParaRPr lang="tr-TR" sz="2800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539552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resonance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freq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Detection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Autotuning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summer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practice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tr-T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619944" y="501317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800" dirty="0" smtClean="0"/>
              <a:t>Yang S</a:t>
            </a:r>
            <a:r>
              <a:rPr lang="tr-TR" sz="2800" dirty="0" smtClean="0"/>
              <a:t>.</a:t>
            </a:r>
            <a:r>
              <a:rPr lang="de-DE" sz="2800" dirty="0" smtClean="0"/>
              <a:t>M</a:t>
            </a:r>
            <a:r>
              <a:rPr lang="tr-TR" sz="2800" dirty="0" smtClean="0"/>
              <a:t>., </a:t>
            </a:r>
            <a:r>
              <a:rPr lang="tr-TR" sz="2800" dirty="0" err="1" smtClean="0"/>
              <a:t>Wang</a:t>
            </a:r>
            <a:r>
              <a:rPr lang="tr-TR" sz="2800" dirty="0" smtClean="0"/>
              <a:t> S., </a:t>
            </a:r>
            <a:r>
              <a:rPr lang="en-US" sz="2800" dirty="0" smtClean="0"/>
              <a:t>The detection of Resonance frequency in motion control systems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IEEE 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</a:t>
            </a:r>
            <a:r>
              <a:rPr kumimoji="0" lang="tr-T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Industry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2014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493</Words>
  <Application>Microsoft Office PowerPoint</Application>
  <PresentationFormat>Ekran Gösterisi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2244 Arçelik-ODTU  Industrial Servo Drive – Autotuning </vt:lpstr>
      <vt:lpstr>Previously on meetings</vt:lpstr>
      <vt:lpstr>Previously on meetings</vt:lpstr>
      <vt:lpstr>Project Map</vt:lpstr>
      <vt:lpstr>Mechanical Problems in literature</vt:lpstr>
      <vt:lpstr>How to detect Disturbance (vibration, friction) Freq.(w_cutoff) Amplitude (Q factor) and Duration (Bandwidth)?</vt:lpstr>
      <vt:lpstr>MODELLING</vt:lpstr>
      <vt:lpstr>Mechanical model</vt:lpstr>
      <vt:lpstr>An excitation based OFF-LINE Autotuning (may be summer practice)</vt:lpstr>
      <vt:lpstr>A FFT based resonance freq. Detection for Autotuning (may be summer practice)</vt:lpstr>
      <vt:lpstr>An Iteration based resonance freq. Detection for Autotuning (may be summer practice)</vt:lpstr>
      <vt:lpstr>Next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2244 Arçelik-ODTU  Industrial Servo Drive – Autotuning </dc:title>
  <dc:creator>User</dc:creator>
  <cp:lastModifiedBy>User</cp:lastModifiedBy>
  <cp:revision>52</cp:revision>
  <dcterms:created xsi:type="dcterms:W3CDTF">2020-03-19T17:28:40Z</dcterms:created>
  <dcterms:modified xsi:type="dcterms:W3CDTF">2020-03-20T13:13:17Z</dcterms:modified>
</cp:coreProperties>
</file>