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B8FA6-2148-4C80-8DF8-4F106449C31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768ED-1286-4213-A139-84C592E9A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768ED-1286-4213-A139-84C592E9A81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768ED-1286-4213-A139-84C592E9A81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768ED-1286-4213-A139-84C592E9A81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768ED-1286-4213-A139-84C592E9A81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0F8B-8641-487B-BD80-2D919F4442D2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"/>
          <p:cNvGrpSpPr/>
          <p:nvPr/>
        </p:nvGrpSpPr>
        <p:grpSpPr>
          <a:xfrm>
            <a:off x="1902275" y="1304764"/>
            <a:ext cx="1944216" cy="664333"/>
            <a:chOff x="1655676" y="1304764"/>
            <a:chExt cx="1944216" cy="664333"/>
          </a:xfrm>
        </p:grpSpPr>
        <p:sp>
          <p:nvSpPr>
            <p:cNvPr id="11" name="10 Metin kutusu"/>
            <p:cNvSpPr txBox="1"/>
            <p:nvPr/>
          </p:nvSpPr>
          <p:spPr>
            <a:xfrm>
              <a:off x="1827923" y="1322766"/>
              <a:ext cx="16411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Off-Line Tuning</a:t>
              </a:r>
            </a:p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25" name="24 Oval"/>
            <p:cNvSpPr/>
            <p:nvPr/>
          </p:nvSpPr>
          <p:spPr>
            <a:xfrm>
              <a:off x="1655676" y="1304764"/>
              <a:ext cx="1944216" cy="6120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52 Grup"/>
          <p:cNvGrpSpPr/>
          <p:nvPr/>
        </p:nvGrpSpPr>
        <p:grpSpPr>
          <a:xfrm>
            <a:off x="5616116" y="1304764"/>
            <a:ext cx="1944216" cy="664333"/>
            <a:chOff x="5616116" y="1304764"/>
            <a:chExt cx="1944216" cy="664333"/>
          </a:xfrm>
        </p:grpSpPr>
        <p:sp>
          <p:nvSpPr>
            <p:cNvPr id="18" name="17 Metin kutusu"/>
            <p:cNvSpPr txBox="1"/>
            <p:nvPr/>
          </p:nvSpPr>
          <p:spPr>
            <a:xfrm>
              <a:off x="5794956" y="1322766"/>
              <a:ext cx="16171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O</a:t>
              </a:r>
              <a:r>
                <a:rPr lang="tr-TR" b="1" dirty="0" smtClean="0"/>
                <a:t>n</a:t>
              </a:r>
              <a:r>
                <a:rPr lang="en-US" b="1" dirty="0" smtClean="0"/>
                <a:t>-Line Tuning</a:t>
              </a:r>
            </a:p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26" name="25 Oval"/>
            <p:cNvSpPr/>
            <p:nvPr/>
          </p:nvSpPr>
          <p:spPr>
            <a:xfrm>
              <a:off x="5616116" y="1304764"/>
              <a:ext cx="1944216" cy="6120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46 Grup"/>
          <p:cNvGrpSpPr/>
          <p:nvPr/>
        </p:nvGrpSpPr>
        <p:grpSpPr>
          <a:xfrm>
            <a:off x="1640525" y="2156181"/>
            <a:ext cx="2509148" cy="369332"/>
            <a:chOff x="1393926" y="2066171"/>
            <a:chExt cx="2509148" cy="369332"/>
          </a:xfrm>
        </p:grpSpPr>
        <p:sp>
          <p:nvSpPr>
            <p:cNvPr id="12" name="11 Metin kutusu"/>
            <p:cNvSpPr txBox="1"/>
            <p:nvPr/>
          </p:nvSpPr>
          <p:spPr>
            <a:xfrm>
              <a:off x="1393926" y="2066171"/>
              <a:ext cx="2509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Detection of disturbance</a:t>
              </a:r>
              <a:endParaRPr lang="en-US" dirty="0"/>
            </a:p>
          </p:txBody>
        </p:sp>
        <p:sp>
          <p:nvSpPr>
            <p:cNvPr id="27" name="26 Yuvarlatılmış Dikdörtgen"/>
            <p:cNvSpPr/>
            <p:nvPr/>
          </p:nvSpPr>
          <p:spPr>
            <a:xfrm>
              <a:off x="1403648" y="2096852"/>
              <a:ext cx="2448272" cy="32403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53 Grup"/>
          <p:cNvGrpSpPr/>
          <p:nvPr/>
        </p:nvGrpSpPr>
        <p:grpSpPr>
          <a:xfrm>
            <a:off x="5348937" y="2068300"/>
            <a:ext cx="2509148" cy="369332"/>
            <a:chOff x="5348937" y="1979839"/>
            <a:chExt cx="2509148" cy="369332"/>
          </a:xfrm>
        </p:grpSpPr>
        <p:sp>
          <p:nvSpPr>
            <p:cNvPr id="19" name="18 Metin kutusu"/>
            <p:cNvSpPr txBox="1"/>
            <p:nvPr/>
          </p:nvSpPr>
          <p:spPr>
            <a:xfrm>
              <a:off x="5348937" y="1979839"/>
              <a:ext cx="2509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Detection of disturbance</a:t>
              </a:r>
              <a:endParaRPr lang="en-US" dirty="0"/>
            </a:p>
          </p:txBody>
        </p:sp>
        <p:sp>
          <p:nvSpPr>
            <p:cNvPr id="28" name="27 Yuvarlatılmış Dikdörtgen"/>
            <p:cNvSpPr/>
            <p:nvPr/>
          </p:nvSpPr>
          <p:spPr>
            <a:xfrm>
              <a:off x="5364088" y="2024844"/>
              <a:ext cx="2448272" cy="32403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47 Grup"/>
          <p:cNvGrpSpPr/>
          <p:nvPr/>
        </p:nvGrpSpPr>
        <p:grpSpPr>
          <a:xfrm>
            <a:off x="1755332" y="2712597"/>
            <a:ext cx="2279535" cy="923330"/>
            <a:chOff x="1508733" y="2532577"/>
            <a:chExt cx="2279535" cy="923330"/>
          </a:xfrm>
        </p:grpSpPr>
        <p:sp>
          <p:nvSpPr>
            <p:cNvPr id="13" name="12 Metin kutusu"/>
            <p:cNvSpPr txBox="1"/>
            <p:nvPr/>
          </p:nvSpPr>
          <p:spPr>
            <a:xfrm>
              <a:off x="1508733" y="2532577"/>
              <a:ext cx="22795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Halt/Pause the system</a:t>
              </a:r>
            </a:p>
            <a:p>
              <a:pPr algn="ctr"/>
              <a:r>
                <a:rPr lang="en-US" dirty="0" smtClean="0"/>
                <a:t>or</a:t>
              </a:r>
            </a:p>
            <a:p>
              <a:pPr algn="ctr"/>
              <a:r>
                <a:rPr lang="en-US" dirty="0" smtClean="0"/>
                <a:t>Deactivate the load</a:t>
              </a:r>
              <a:endParaRPr lang="en-US" dirty="0"/>
            </a:p>
          </p:txBody>
        </p:sp>
        <p:sp>
          <p:nvSpPr>
            <p:cNvPr id="31" name="30 Yuvarlatılmış Dikdörtgen"/>
            <p:cNvSpPr/>
            <p:nvPr/>
          </p:nvSpPr>
          <p:spPr>
            <a:xfrm>
              <a:off x="1547664" y="2564904"/>
              <a:ext cx="2196244" cy="86409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54 Grup"/>
          <p:cNvGrpSpPr/>
          <p:nvPr/>
        </p:nvGrpSpPr>
        <p:grpSpPr>
          <a:xfrm>
            <a:off x="5796136" y="2536835"/>
            <a:ext cx="1591727" cy="1477328"/>
            <a:chOff x="5796136" y="2359913"/>
            <a:chExt cx="1591727" cy="1477328"/>
          </a:xfrm>
        </p:grpSpPr>
        <p:sp>
          <p:nvSpPr>
            <p:cNvPr id="20" name="19 Metin kutusu"/>
            <p:cNvSpPr txBox="1"/>
            <p:nvPr/>
          </p:nvSpPr>
          <p:spPr>
            <a:xfrm>
              <a:off x="5819164" y="2359913"/>
              <a:ext cx="156869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Determining</a:t>
              </a:r>
            </a:p>
            <a:p>
              <a:pPr algn="ctr"/>
              <a:r>
                <a:rPr lang="en-US" dirty="0" smtClean="0"/>
                <a:t>Frequency</a:t>
              </a:r>
            </a:p>
            <a:p>
              <a:pPr algn="ctr"/>
              <a:r>
                <a:rPr lang="en-US" dirty="0" smtClean="0"/>
                <a:t>Amplitude</a:t>
              </a:r>
            </a:p>
            <a:p>
              <a:pPr algn="ctr"/>
              <a:r>
                <a:rPr lang="en-US" dirty="0" smtClean="0"/>
                <a:t>Bandwidth</a:t>
              </a:r>
            </a:p>
            <a:p>
              <a:pPr algn="ctr"/>
              <a:r>
                <a:rPr lang="en-US" dirty="0" smtClean="0"/>
                <a:t>Of disturbance</a:t>
              </a:r>
              <a:endParaRPr lang="en-US" dirty="0"/>
            </a:p>
          </p:txBody>
        </p:sp>
        <p:sp>
          <p:nvSpPr>
            <p:cNvPr id="32" name="31 Yuvarlatılmış Dikdörtgen"/>
            <p:cNvSpPr/>
            <p:nvPr/>
          </p:nvSpPr>
          <p:spPr>
            <a:xfrm>
              <a:off x="5796136" y="2420888"/>
              <a:ext cx="1584176" cy="136815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48 Grup"/>
          <p:cNvGrpSpPr/>
          <p:nvPr/>
        </p:nvGrpSpPr>
        <p:grpSpPr>
          <a:xfrm>
            <a:off x="1586279" y="3823011"/>
            <a:ext cx="2617640" cy="369332"/>
            <a:chOff x="1339680" y="3552981"/>
            <a:chExt cx="2617640" cy="369332"/>
          </a:xfrm>
        </p:grpSpPr>
        <p:sp>
          <p:nvSpPr>
            <p:cNvPr id="14" name="13 Metin kutusu"/>
            <p:cNvSpPr txBox="1"/>
            <p:nvPr/>
          </p:nvSpPr>
          <p:spPr>
            <a:xfrm>
              <a:off x="1339680" y="3552981"/>
              <a:ext cx="261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Start pre-defined routines</a:t>
              </a:r>
              <a:endParaRPr lang="en-US" dirty="0"/>
            </a:p>
          </p:txBody>
        </p:sp>
        <p:sp>
          <p:nvSpPr>
            <p:cNvPr id="33" name="32 Yuvarlatılmış Dikdörtgen"/>
            <p:cNvSpPr/>
            <p:nvPr/>
          </p:nvSpPr>
          <p:spPr>
            <a:xfrm>
              <a:off x="1367644" y="3573016"/>
              <a:ext cx="2556284" cy="32403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55 Grup"/>
          <p:cNvGrpSpPr/>
          <p:nvPr/>
        </p:nvGrpSpPr>
        <p:grpSpPr>
          <a:xfrm>
            <a:off x="5556235" y="4113366"/>
            <a:ext cx="2094549" cy="369332"/>
            <a:chOff x="5556235" y="3847983"/>
            <a:chExt cx="2094549" cy="369332"/>
          </a:xfrm>
        </p:grpSpPr>
        <p:sp>
          <p:nvSpPr>
            <p:cNvPr id="21" name="20 Metin kutusu"/>
            <p:cNvSpPr txBox="1"/>
            <p:nvPr/>
          </p:nvSpPr>
          <p:spPr>
            <a:xfrm>
              <a:off x="5556235" y="3847983"/>
              <a:ext cx="2094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Activate the filtering</a:t>
              </a:r>
              <a:endParaRPr lang="en-US" dirty="0"/>
            </a:p>
          </p:txBody>
        </p:sp>
        <p:sp>
          <p:nvSpPr>
            <p:cNvPr id="35" name="34 Yuvarlatılmış Dikdörtgen"/>
            <p:cNvSpPr/>
            <p:nvPr/>
          </p:nvSpPr>
          <p:spPr>
            <a:xfrm>
              <a:off x="5616116" y="3897052"/>
              <a:ext cx="1980220" cy="2880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49 Grup"/>
          <p:cNvGrpSpPr/>
          <p:nvPr/>
        </p:nvGrpSpPr>
        <p:grpSpPr>
          <a:xfrm>
            <a:off x="1146191" y="4379427"/>
            <a:ext cx="3497817" cy="646331"/>
            <a:chOff x="899592" y="4019387"/>
            <a:chExt cx="3497817" cy="646331"/>
          </a:xfrm>
        </p:grpSpPr>
        <p:sp>
          <p:nvSpPr>
            <p:cNvPr id="15" name="14 Metin kutusu"/>
            <p:cNvSpPr txBox="1"/>
            <p:nvPr/>
          </p:nvSpPr>
          <p:spPr>
            <a:xfrm>
              <a:off x="899592" y="4019387"/>
              <a:ext cx="3497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Calculate/Estimate/Predict</a:t>
              </a:r>
            </a:p>
            <a:p>
              <a:pPr algn="ctr"/>
              <a:r>
                <a:rPr lang="en-US" dirty="0" smtClean="0"/>
                <a:t>Electrical &amp; Mechanical parameters</a:t>
              </a:r>
              <a:endParaRPr lang="en-US" dirty="0"/>
            </a:p>
          </p:txBody>
        </p:sp>
        <p:sp>
          <p:nvSpPr>
            <p:cNvPr id="36" name="35 Yuvarlatılmış Dikdörtgen"/>
            <p:cNvSpPr/>
            <p:nvPr/>
          </p:nvSpPr>
          <p:spPr>
            <a:xfrm>
              <a:off x="971599" y="4041068"/>
              <a:ext cx="3353801" cy="57606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56 Grup"/>
          <p:cNvGrpSpPr/>
          <p:nvPr/>
        </p:nvGrpSpPr>
        <p:grpSpPr>
          <a:xfrm>
            <a:off x="4854603" y="4581128"/>
            <a:ext cx="3497817" cy="646331"/>
            <a:chOff x="4854603" y="4228057"/>
            <a:chExt cx="3497817" cy="646331"/>
          </a:xfrm>
        </p:grpSpPr>
        <p:sp>
          <p:nvSpPr>
            <p:cNvPr id="22" name="21 Metin kutusu"/>
            <p:cNvSpPr txBox="1"/>
            <p:nvPr/>
          </p:nvSpPr>
          <p:spPr>
            <a:xfrm>
              <a:off x="4854603" y="4228057"/>
              <a:ext cx="3497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Calculate/Estimate/Predict</a:t>
              </a:r>
            </a:p>
            <a:p>
              <a:pPr algn="ctr"/>
              <a:r>
                <a:rPr lang="en-US" dirty="0" smtClean="0"/>
                <a:t>Electrical &amp; Mechanical parameters</a:t>
              </a:r>
              <a:endParaRPr lang="en-US" dirty="0"/>
            </a:p>
          </p:txBody>
        </p:sp>
        <p:sp>
          <p:nvSpPr>
            <p:cNvPr id="37" name="36 Yuvarlatılmış Dikdörtgen"/>
            <p:cNvSpPr/>
            <p:nvPr/>
          </p:nvSpPr>
          <p:spPr>
            <a:xfrm>
              <a:off x="4932040" y="4257092"/>
              <a:ext cx="3348372" cy="57606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50 Grup"/>
          <p:cNvGrpSpPr/>
          <p:nvPr/>
        </p:nvGrpSpPr>
        <p:grpSpPr>
          <a:xfrm>
            <a:off x="1849781" y="5212842"/>
            <a:ext cx="2090637" cy="369332"/>
            <a:chOff x="1603182" y="4762792"/>
            <a:chExt cx="2090637" cy="369332"/>
          </a:xfrm>
        </p:grpSpPr>
        <p:sp>
          <p:nvSpPr>
            <p:cNvPr id="16" name="15 Metin kutusu"/>
            <p:cNvSpPr txBox="1"/>
            <p:nvPr/>
          </p:nvSpPr>
          <p:spPr>
            <a:xfrm>
              <a:off x="1603182" y="4762792"/>
              <a:ext cx="20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Set controller/driver</a:t>
              </a:r>
              <a:endParaRPr lang="en-US" dirty="0"/>
            </a:p>
          </p:txBody>
        </p:sp>
        <p:sp>
          <p:nvSpPr>
            <p:cNvPr id="40" name="39 Yuvarlatılmış Dikdörtgen"/>
            <p:cNvSpPr/>
            <p:nvPr/>
          </p:nvSpPr>
          <p:spPr>
            <a:xfrm>
              <a:off x="1619672" y="4797152"/>
              <a:ext cx="2016224" cy="2880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57 Grup"/>
          <p:cNvGrpSpPr/>
          <p:nvPr/>
        </p:nvGrpSpPr>
        <p:grpSpPr>
          <a:xfrm>
            <a:off x="5361922" y="5327435"/>
            <a:ext cx="2483180" cy="369332"/>
            <a:chOff x="5361922" y="4885130"/>
            <a:chExt cx="2483180" cy="369332"/>
          </a:xfrm>
        </p:grpSpPr>
        <p:sp>
          <p:nvSpPr>
            <p:cNvPr id="23" name="22 Metin kutusu"/>
            <p:cNvSpPr txBox="1"/>
            <p:nvPr/>
          </p:nvSpPr>
          <p:spPr>
            <a:xfrm>
              <a:off x="5361922" y="4885130"/>
              <a:ext cx="248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Update controller/driver</a:t>
              </a:r>
              <a:endParaRPr lang="en-US" dirty="0"/>
            </a:p>
          </p:txBody>
        </p:sp>
        <p:sp>
          <p:nvSpPr>
            <p:cNvPr id="41" name="40 Yuvarlatılmış Dikdörtgen"/>
            <p:cNvSpPr/>
            <p:nvPr/>
          </p:nvSpPr>
          <p:spPr>
            <a:xfrm>
              <a:off x="5400092" y="4941168"/>
              <a:ext cx="2376264" cy="2880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51 Grup"/>
          <p:cNvGrpSpPr/>
          <p:nvPr/>
        </p:nvGrpSpPr>
        <p:grpSpPr>
          <a:xfrm>
            <a:off x="1722255" y="5769260"/>
            <a:ext cx="2304256" cy="378042"/>
            <a:chOff x="1475656" y="5769260"/>
            <a:chExt cx="2304256" cy="378042"/>
          </a:xfrm>
        </p:grpSpPr>
        <p:sp>
          <p:nvSpPr>
            <p:cNvPr id="17" name="16 Metin kutusu"/>
            <p:cNvSpPr txBox="1"/>
            <p:nvPr/>
          </p:nvSpPr>
          <p:spPr>
            <a:xfrm>
              <a:off x="1534734" y="5769260"/>
              <a:ext cx="2227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Reactivate the system</a:t>
              </a:r>
              <a:endParaRPr lang="en-US" dirty="0"/>
            </a:p>
          </p:txBody>
        </p:sp>
        <p:sp>
          <p:nvSpPr>
            <p:cNvPr id="44" name="43 Oval"/>
            <p:cNvSpPr/>
            <p:nvPr/>
          </p:nvSpPr>
          <p:spPr>
            <a:xfrm>
              <a:off x="1475656" y="5787262"/>
              <a:ext cx="2304256" cy="3600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58 Grup"/>
          <p:cNvGrpSpPr/>
          <p:nvPr/>
        </p:nvGrpSpPr>
        <p:grpSpPr>
          <a:xfrm>
            <a:off x="5292080" y="5795972"/>
            <a:ext cx="2556284" cy="369332"/>
            <a:chOff x="5292080" y="5795972"/>
            <a:chExt cx="2556284" cy="369332"/>
          </a:xfrm>
        </p:grpSpPr>
        <p:sp>
          <p:nvSpPr>
            <p:cNvPr id="24" name="23 Metin kutusu"/>
            <p:cNvSpPr txBox="1"/>
            <p:nvPr/>
          </p:nvSpPr>
          <p:spPr>
            <a:xfrm>
              <a:off x="5450154" y="5795972"/>
              <a:ext cx="2306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Trace next disturbance</a:t>
              </a:r>
              <a:endParaRPr lang="en-US" dirty="0"/>
            </a:p>
          </p:txBody>
        </p:sp>
        <p:sp>
          <p:nvSpPr>
            <p:cNvPr id="45" name="44 Oval"/>
            <p:cNvSpPr/>
            <p:nvPr/>
          </p:nvSpPr>
          <p:spPr>
            <a:xfrm>
              <a:off x="5292080" y="5813974"/>
              <a:ext cx="2556284" cy="3240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67 Düz Ok Bağlayıcısı"/>
          <p:cNvCxnSpPr/>
          <p:nvPr/>
        </p:nvCxnSpPr>
        <p:spPr>
          <a:xfrm>
            <a:off x="2879812" y="1916832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Düz Ok Bağlayıcısı"/>
          <p:cNvCxnSpPr/>
          <p:nvPr/>
        </p:nvCxnSpPr>
        <p:spPr>
          <a:xfrm>
            <a:off x="2879812" y="2492896"/>
            <a:ext cx="0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Düz Ok Bağlayıcısı"/>
          <p:cNvCxnSpPr/>
          <p:nvPr/>
        </p:nvCxnSpPr>
        <p:spPr>
          <a:xfrm>
            <a:off x="2879812" y="3609020"/>
            <a:ext cx="0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Düz Ok Bağlayıcısı"/>
          <p:cNvCxnSpPr/>
          <p:nvPr/>
        </p:nvCxnSpPr>
        <p:spPr>
          <a:xfrm>
            <a:off x="2879812" y="4149080"/>
            <a:ext cx="0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Düz Ok Bağlayıcısı"/>
          <p:cNvCxnSpPr/>
          <p:nvPr/>
        </p:nvCxnSpPr>
        <p:spPr>
          <a:xfrm>
            <a:off x="2879812" y="4977172"/>
            <a:ext cx="0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Düz Ok Bağlayıcısı"/>
          <p:cNvCxnSpPr/>
          <p:nvPr/>
        </p:nvCxnSpPr>
        <p:spPr>
          <a:xfrm>
            <a:off x="2879812" y="5517232"/>
            <a:ext cx="0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Düz Ok Bağlayıcısı"/>
          <p:cNvCxnSpPr/>
          <p:nvPr/>
        </p:nvCxnSpPr>
        <p:spPr>
          <a:xfrm>
            <a:off x="6588224" y="2420888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Düz Ok Bağlayıcısı"/>
          <p:cNvCxnSpPr/>
          <p:nvPr/>
        </p:nvCxnSpPr>
        <p:spPr>
          <a:xfrm>
            <a:off x="6588224" y="3969060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Düz Ok Bağlayıcısı"/>
          <p:cNvCxnSpPr/>
          <p:nvPr/>
        </p:nvCxnSpPr>
        <p:spPr>
          <a:xfrm>
            <a:off x="6588224" y="4437112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Düz Ok Bağlayıcısı"/>
          <p:cNvCxnSpPr/>
          <p:nvPr/>
        </p:nvCxnSpPr>
        <p:spPr>
          <a:xfrm>
            <a:off x="6588224" y="5193196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Düz Ok Bağlayıcısı"/>
          <p:cNvCxnSpPr/>
          <p:nvPr/>
        </p:nvCxnSpPr>
        <p:spPr>
          <a:xfrm>
            <a:off x="6588224" y="5661248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Düz Ok Bağlayıcısı"/>
          <p:cNvCxnSpPr/>
          <p:nvPr/>
        </p:nvCxnSpPr>
        <p:spPr>
          <a:xfrm>
            <a:off x="6588224" y="1916832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Akış Çizelgesi: Doğrudan Erişimli Depolama"/>
          <p:cNvSpPr/>
          <p:nvPr/>
        </p:nvSpPr>
        <p:spPr>
          <a:xfrm>
            <a:off x="4463988" y="2026585"/>
            <a:ext cx="144016" cy="252028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Metin kutusu"/>
          <p:cNvSpPr txBox="1"/>
          <p:nvPr/>
        </p:nvSpPr>
        <p:spPr>
          <a:xfrm>
            <a:off x="492889" y="2852936"/>
            <a:ext cx="11267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Speed </a:t>
            </a:r>
            <a:endParaRPr lang="tr-TR" dirty="0" smtClean="0"/>
          </a:p>
          <a:p>
            <a:r>
              <a:rPr lang="en-US" dirty="0" smtClean="0"/>
              <a:t>Ref</a:t>
            </a:r>
            <a:r>
              <a:rPr lang="tr-TR" dirty="0" smtClean="0"/>
              <a:t>erence</a:t>
            </a:r>
            <a:endParaRPr lang="en-US" dirty="0"/>
          </a:p>
        </p:txBody>
      </p:sp>
      <p:sp>
        <p:nvSpPr>
          <p:cNvPr id="3" name="2 Metin kutusu"/>
          <p:cNvSpPr txBox="1"/>
          <p:nvPr/>
        </p:nvSpPr>
        <p:spPr>
          <a:xfrm>
            <a:off x="2591780" y="2852936"/>
            <a:ext cx="11262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Speed 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grpSp>
        <p:nvGrpSpPr>
          <p:cNvPr id="32" name="31 Grup"/>
          <p:cNvGrpSpPr/>
          <p:nvPr/>
        </p:nvGrpSpPr>
        <p:grpSpPr>
          <a:xfrm>
            <a:off x="1835696" y="2852936"/>
            <a:ext cx="432008" cy="504016"/>
            <a:chOff x="1835696" y="2852936"/>
            <a:chExt cx="432008" cy="504016"/>
          </a:xfrm>
        </p:grpSpPr>
        <p:sp>
          <p:nvSpPr>
            <p:cNvPr id="28" name="27 Metin kutusu"/>
            <p:cNvSpPr txBox="1"/>
            <p:nvPr/>
          </p:nvSpPr>
          <p:spPr>
            <a:xfrm>
              <a:off x="1835696" y="29609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+</a:t>
              </a:r>
              <a:endParaRPr lang="en-US" dirty="0"/>
            </a:p>
          </p:txBody>
        </p:sp>
        <p:sp>
          <p:nvSpPr>
            <p:cNvPr id="29" name="28 Metin kutusu"/>
            <p:cNvSpPr txBox="1"/>
            <p:nvPr/>
          </p:nvSpPr>
          <p:spPr>
            <a:xfrm>
              <a:off x="1979712" y="285293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-</a:t>
              </a:r>
              <a:endParaRPr lang="en-US" dirty="0"/>
            </a:p>
          </p:txBody>
        </p:sp>
        <p:sp>
          <p:nvSpPr>
            <p:cNvPr id="4" name="3 Oval"/>
            <p:cNvSpPr/>
            <p:nvPr/>
          </p:nvSpPr>
          <p:spPr>
            <a:xfrm>
              <a:off x="1907704" y="2996952"/>
              <a:ext cx="360000" cy="36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4 Metin kutusu"/>
          <p:cNvSpPr txBox="1"/>
          <p:nvPr/>
        </p:nvSpPr>
        <p:spPr>
          <a:xfrm>
            <a:off x="3959932" y="2852936"/>
            <a:ext cx="16541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Adaptive </a:t>
            </a:r>
          </a:p>
          <a:p>
            <a:pPr algn="ctr"/>
            <a:r>
              <a:rPr lang="tr-TR" dirty="0" smtClean="0"/>
              <a:t>    </a:t>
            </a:r>
            <a:r>
              <a:rPr lang="en-US" dirty="0" smtClean="0"/>
              <a:t>Notch Filter</a:t>
            </a:r>
            <a:r>
              <a:rPr lang="tr-TR" dirty="0" smtClean="0"/>
              <a:t>   </a:t>
            </a:r>
          </a:p>
          <a:p>
            <a:pPr algn="ctr"/>
            <a:endParaRPr lang="tr-TR" dirty="0" smtClean="0"/>
          </a:p>
        </p:txBody>
      </p:sp>
      <p:sp>
        <p:nvSpPr>
          <p:cNvPr id="6" name="5 Metin kutusu"/>
          <p:cNvSpPr txBox="1"/>
          <p:nvPr/>
        </p:nvSpPr>
        <p:spPr>
          <a:xfrm>
            <a:off x="5894066" y="2852936"/>
            <a:ext cx="11262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Torque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6 Metin kutusu"/>
          <p:cNvSpPr txBox="1"/>
          <p:nvPr/>
        </p:nvSpPr>
        <p:spPr>
          <a:xfrm>
            <a:off x="2519772" y="3753036"/>
            <a:ext cx="13667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Disturbance </a:t>
            </a:r>
            <a:endParaRPr lang="tr-TR" dirty="0" smtClean="0"/>
          </a:p>
          <a:p>
            <a:pPr algn="ctr"/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8" name="7 Küp"/>
          <p:cNvSpPr/>
          <p:nvPr/>
        </p:nvSpPr>
        <p:spPr>
          <a:xfrm>
            <a:off x="4572000" y="1900571"/>
            <a:ext cx="1008112" cy="468052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Akış Çizelgesi: Doğrudan Erişimli Depolama"/>
          <p:cNvSpPr/>
          <p:nvPr/>
        </p:nvSpPr>
        <p:spPr>
          <a:xfrm>
            <a:off x="5508104" y="2080591"/>
            <a:ext cx="396044" cy="10801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Akış Çizelgesi: Doğrudan Erişimli Depolama"/>
          <p:cNvSpPr/>
          <p:nvPr/>
        </p:nvSpPr>
        <p:spPr>
          <a:xfrm>
            <a:off x="5760132" y="1990581"/>
            <a:ext cx="32403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Akış Çizelgesi: Doğrudan Erişimli Depolama"/>
          <p:cNvSpPr/>
          <p:nvPr/>
        </p:nvSpPr>
        <p:spPr>
          <a:xfrm>
            <a:off x="5832140" y="1990581"/>
            <a:ext cx="108012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Akış Çizelgesi: Doğrudan Erişimli Depolama"/>
          <p:cNvSpPr/>
          <p:nvPr/>
        </p:nvSpPr>
        <p:spPr>
          <a:xfrm>
            <a:off x="5904148" y="1990581"/>
            <a:ext cx="14401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Akış Çizelgesi: Doğrudan Erişimli Depolama"/>
          <p:cNvSpPr/>
          <p:nvPr/>
        </p:nvSpPr>
        <p:spPr>
          <a:xfrm>
            <a:off x="5976156" y="1990581"/>
            <a:ext cx="14401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Akış Çizelgesi: Doğrudan Erişimli Depolama"/>
          <p:cNvSpPr/>
          <p:nvPr/>
        </p:nvSpPr>
        <p:spPr>
          <a:xfrm>
            <a:off x="6084168" y="2080591"/>
            <a:ext cx="324036" cy="10801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4 Küp"/>
          <p:cNvSpPr/>
          <p:nvPr/>
        </p:nvSpPr>
        <p:spPr>
          <a:xfrm>
            <a:off x="6264188" y="1630541"/>
            <a:ext cx="1224136" cy="864096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15 Akış Çizelgesi: Doğrudan Erişimli Depolama"/>
          <p:cNvSpPr/>
          <p:nvPr/>
        </p:nvSpPr>
        <p:spPr>
          <a:xfrm>
            <a:off x="5508104" y="2026585"/>
            <a:ext cx="72008" cy="216024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6 Akış Çizelgesi: Doğrudan Erişimli Depolama"/>
          <p:cNvSpPr/>
          <p:nvPr/>
        </p:nvSpPr>
        <p:spPr>
          <a:xfrm>
            <a:off x="6084168" y="2062589"/>
            <a:ext cx="72008" cy="144016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9 Metin kutusu"/>
          <p:cNvSpPr txBox="1"/>
          <p:nvPr/>
        </p:nvSpPr>
        <p:spPr>
          <a:xfrm>
            <a:off x="4535996" y="2145630"/>
            <a:ext cx="968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Servo Motor</a:t>
            </a:r>
            <a:endParaRPr lang="en-US" sz="1200" dirty="0"/>
          </a:p>
        </p:txBody>
      </p:sp>
      <p:sp>
        <p:nvSpPr>
          <p:cNvPr id="22" name="21 Metin kutusu"/>
          <p:cNvSpPr txBox="1"/>
          <p:nvPr/>
        </p:nvSpPr>
        <p:spPr>
          <a:xfrm>
            <a:off x="6264188" y="1882569"/>
            <a:ext cx="99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Transmission</a:t>
            </a:r>
            <a:endParaRPr lang="tr-TR" sz="1200" dirty="0" smtClean="0"/>
          </a:p>
          <a:p>
            <a:pPr algn="ctr"/>
            <a:r>
              <a:rPr lang="tr-TR" sz="1200" dirty="0" smtClean="0"/>
              <a:t>+</a:t>
            </a:r>
          </a:p>
          <a:p>
            <a:pPr algn="ctr"/>
            <a:r>
              <a:rPr lang="en-US" sz="1200" dirty="0" smtClean="0"/>
              <a:t>Load</a:t>
            </a:r>
            <a:endParaRPr lang="en-US" sz="1200" dirty="0"/>
          </a:p>
        </p:txBody>
      </p:sp>
      <p:sp>
        <p:nvSpPr>
          <p:cNvPr id="27" name="26 Metin kutusu"/>
          <p:cNvSpPr txBox="1"/>
          <p:nvPr/>
        </p:nvSpPr>
        <p:spPr>
          <a:xfrm>
            <a:off x="4499392" y="1990581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Encoder</a:t>
            </a:r>
            <a:endParaRPr lang="en-US" sz="1000" dirty="0"/>
          </a:p>
        </p:txBody>
      </p:sp>
      <p:cxnSp>
        <p:nvCxnSpPr>
          <p:cNvPr id="40" name="39 Düz Ok Bağlayıcısı"/>
          <p:cNvCxnSpPr>
            <a:stCxn id="4" idx="6"/>
            <a:endCxn id="3" idx="1"/>
          </p:cNvCxnSpPr>
          <p:nvPr/>
        </p:nvCxnSpPr>
        <p:spPr>
          <a:xfrm flipV="1">
            <a:off x="2267704" y="3176102"/>
            <a:ext cx="324076" cy="85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Düz Ok Bağlayıcısı"/>
          <p:cNvCxnSpPr>
            <a:endCxn id="6" idx="1"/>
          </p:cNvCxnSpPr>
          <p:nvPr/>
        </p:nvCxnSpPr>
        <p:spPr>
          <a:xfrm flipV="1">
            <a:off x="5642038" y="3176102"/>
            <a:ext cx="252028" cy="87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Dirsek Bağlayıcısı"/>
          <p:cNvCxnSpPr>
            <a:stCxn id="6" idx="0"/>
            <a:endCxn id="8" idx="3"/>
          </p:cNvCxnSpPr>
          <p:nvPr/>
        </p:nvCxnSpPr>
        <p:spPr>
          <a:xfrm rot="16200000" flipV="1">
            <a:off x="5495204" y="1890970"/>
            <a:ext cx="484313" cy="14396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Şekil"/>
          <p:cNvCxnSpPr>
            <a:stCxn id="2" idx="2"/>
          </p:cNvCxnSpPr>
          <p:nvPr/>
        </p:nvCxnSpPr>
        <p:spPr>
          <a:xfrm rot="16200000" flipH="1">
            <a:off x="1391112" y="3164435"/>
            <a:ext cx="793831" cy="146349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Şekil"/>
          <p:cNvCxnSpPr>
            <a:endCxn id="7" idx="1"/>
          </p:cNvCxnSpPr>
          <p:nvPr/>
        </p:nvCxnSpPr>
        <p:spPr>
          <a:xfrm rot="16200000" flipH="1">
            <a:off x="1980147" y="3536577"/>
            <a:ext cx="899230" cy="180020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Şekil"/>
          <p:cNvCxnSpPr>
            <a:stCxn id="7" idx="3"/>
            <a:endCxn id="5" idx="2"/>
          </p:cNvCxnSpPr>
          <p:nvPr/>
        </p:nvCxnSpPr>
        <p:spPr>
          <a:xfrm flipV="1">
            <a:off x="3886493" y="3776266"/>
            <a:ext cx="900493" cy="299936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Şekil"/>
          <p:cNvCxnSpPr>
            <a:stCxn id="26" idx="1"/>
            <a:endCxn id="4" idx="0"/>
          </p:cNvCxnSpPr>
          <p:nvPr/>
        </p:nvCxnSpPr>
        <p:spPr>
          <a:xfrm rot="10800000" flipV="1">
            <a:off x="2087704" y="2152598"/>
            <a:ext cx="2376284" cy="84435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Metin kutusu"/>
          <p:cNvSpPr txBox="1"/>
          <p:nvPr/>
        </p:nvSpPr>
        <p:spPr>
          <a:xfrm>
            <a:off x="2267744" y="1880828"/>
            <a:ext cx="1392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measured speed</a:t>
            </a:r>
            <a:endParaRPr lang="en-US" sz="14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03948" y="4113076"/>
            <a:ext cx="390525" cy="333375"/>
          </a:xfrm>
          <a:prstGeom prst="rect">
            <a:avLst/>
          </a:prstGeom>
          <a:noFill/>
        </p:spPr>
      </p:pic>
      <p:sp>
        <p:nvSpPr>
          <p:cNvPr id="82" name="81 Metin kutusu"/>
          <p:cNvSpPr txBox="1"/>
          <p:nvPr/>
        </p:nvSpPr>
        <p:spPr>
          <a:xfrm>
            <a:off x="4427984" y="4113076"/>
            <a:ext cx="14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, </a:t>
            </a:r>
            <a:r>
              <a:rPr lang="tr-TR" sz="1600" dirty="0" smtClean="0"/>
              <a:t>BW</a:t>
            </a:r>
            <a:r>
              <a:rPr lang="tr-TR" dirty="0" smtClean="0"/>
              <a:t>, </a:t>
            </a:r>
            <a:r>
              <a:rPr lang="tr-TR" sz="1600" dirty="0" smtClean="0"/>
              <a:t>Q </a:t>
            </a:r>
            <a:r>
              <a:rPr lang="en-US" sz="1600" dirty="0" smtClean="0"/>
              <a:t>factor</a:t>
            </a:r>
            <a:r>
              <a:rPr lang="tr-TR" sz="1600" dirty="0" smtClean="0"/>
              <a:t> </a:t>
            </a:r>
            <a:endParaRPr lang="en-US" sz="1600" dirty="0"/>
          </a:p>
        </p:txBody>
      </p:sp>
      <p:cxnSp>
        <p:nvCxnSpPr>
          <p:cNvPr id="84" name="83 Düz Ok Bağlayıcısı"/>
          <p:cNvCxnSpPr>
            <a:stCxn id="2" idx="3"/>
          </p:cNvCxnSpPr>
          <p:nvPr/>
        </p:nvCxnSpPr>
        <p:spPr>
          <a:xfrm>
            <a:off x="1619672" y="3176102"/>
            <a:ext cx="303295" cy="87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Metin kutusu"/>
          <p:cNvSpPr txBox="1"/>
          <p:nvPr/>
        </p:nvSpPr>
        <p:spPr>
          <a:xfrm>
            <a:off x="3995936" y="3470811"/>
            <a:ext cx="412292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sz="1000" dirty="0" smtClean="0">
                <a:latin typeface="Arial" pitchFamily="34" charset="0"/>
                <a:cs typeface="Arial" pitchFamily="34" charset="0"/>
              </a:rPr>
              <a:t>TF1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40 Dikdörtgen"/>
          <p:cNvSpPr/>
          <p:nvPr/>
        </p:nvSpPr>
        <p:spPr>
          <a:xfrm>
            <a:off x="4526724" y="3470811"/>
            <a:ext cx="412292" cy="24622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tr-TR" sz="1000" dirty="0" smtClean="0">
                <a:latin typeface="Arial" pitchFamily="34" charset="0"/>
                <a:cs typeface="Arial" pitchFamily="34" charset="0"/>
              </a:rPr>
              <a:t>TF2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Metin kutusu"/>
          <p:cNvSpPr txBox="1"/>
          <p:nvPr/>
        </p:nvSpPr>
        <p:spPr>
          <a:xfrm>
            <a:off x="5148064" y="3470811"/>
            <a:ext cx="412292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TFn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45 Düz Ok Bağlayıcısı"/>
          <p:cNvCxnSpPr>
            <a:stCxn id="39" idx="3"/>
            <a:endCxn id="41" idx="1"/>
          </p:cNvCxnSpPr>
          <p:nvPr/>
        </p:nvCxnSpPr>
        <p:spPr>
          <a:xfrm>
            <a:off x="4408228" y="3593922"/>
            <a:ext cx="11849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Düz Ok Bağlayıcısı"/>
          <p:cNvCxnSpPr>
            <a:stCxn id="41" idx="3"/>
            <a:endCxn id="43" idx="1"/>
          </p:cNvCxnSpPr>
          <p:nvPr/>
        </p:nvCxnSpPr>
        <p:spPr>
          <a:xfrm>
            <a:off x="4939016" y="3593922"/>
            <a:ext cx="209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Düz Ok Bağlayıcısı"/>
          <p:cNvCxnSpPr/>
          <p:nvPr/>
        </p:nvCxnSpPr>
        <p:spPr>
          <a:xfrm flipV="1">
            <a:off x="3707904" y="3176102"/>
            <a:ext cx="252028" cy="87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review mak\bodes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963" y="1147763"/>
            <a:ext cx="6694487" cy="4562475"/>
          </a:xfrm>
          <a:prstGeom prst="rect">
            <a:avLst/>
          </a:prstGeom>
          <a:noFill/>
        </p:spPr>
      </p:pic>
      <p:cxnSp>
        <p:nvCxnSpPr>
          <p:cNvPr id="11" name="10 Düz Ok Bağlayıcısı"/>
          <p:cNvCxnSpPr/>
          <p:nvPr/>
        </p:nvCxnSpPr>
        <p:spPr>
          <a:xfrm flipH="1">
            <a:off x="3203848" y="1988840"/>
            <a:ext cx="216024" cy="0"/>
          </a:xfrm>
          <a:prstGeom prst="straightConnector1">
            <a:avLst/>
          </a:prstGeom>
          <a:ln w="1905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Düz Ok Bağlayıcısı"/>
          <p:cNvCxnSpPr/>
          <p:nvPr/>
        </p:nvCxnSpPr>
        <p:spPr>
          <a:xfrm>
            <a:off x="2591780" y="1988840"/>
            <a:ext cx="216024" cy="0"/>
          </a:xfrm>
          <a:prstGeom prst="straightConnector1">
            <a:avLst/>
          </a:prstGeom>
          <a:ln w="1905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Düz Ok Bağlayıcısı"/>
          <p:cNvCxnSpPr/>
          <p:nvPr/>
        </p:nvCxnSpPr>
        <p:spPr>
          <a:xfrm flipH="1">
            <a:off x="2735796" y="3212976"/>
            <a:ext cx="216024" cy="0"/>
          </a:xfrm>
          <a:prstGeom prst="straightConnector1">
            <a:avLst/>
          </a:prstGeom>
          <a:ln w="1905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Düz Ok Bağlayıcısı"/>
          <p:cNvCxnSpPr/>
          <p:nvPr/>
        </p:nvCxnSpPr>
        <p:spPr>
          <a:xfrm>
            <a:off x="3059832" y="3212976"/>
            <a:ext cx="216024" cy="0"/>
          </a:xfrm>
          <a:prstGeom prst="straightConnector1">
            <a:avLst/>
          </a:prstGeom>
          <a:ln w="1905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Düz Ok Bağlayıcısı"/>
          <p:cNvCxnSpPr/>
          <p:nvPr/>
        </p:nvCxnSpPr>
        <p:spPr>
          <a:xfrm>
            <a:off x="2987824" y="3248980"/>
            <a:ext cx="0" cy="144016"/>
          </a:xfrm>
          <a:prstGeom prst="straightConnector1">
            <a:avLst/>
          </a:prstGeom>
          <a:ln w="1905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Metin kutusu"/>
          <p:cNvSpPr txBox="1"/>
          <p:nvPr/>
        </p:nvSpPr>
        <p:spPr>
          <a:xfrm>
            <a:off x="2159732" y="1799528"/>
            <a:ext cx="53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BW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21" name="20 Metin kutusu"/>
          <p:cNvSpPr txBox="1"/>
          <p:nvPr/>
        </p:nvSpPr>
        <p:spPr>
          <a:xfrm>
            <a:off x="1763688" y="3032956"/>
            <a:ext cx="1041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Center Freq</a:t>
            </a:r>
            <a:endParaRPr lang="en-US" sz="1400" dirty="0"/>
          </a:p>
        </p:txBody>
      </p:sp>
      <p:sp>
        <p:nvSpPr>
          <p:cNvPr id="22" name="21 Metin kutusu"/>
          <p:cNvSpPr txBox="1"/>
          <p:nvPr/>
        </p:nvSpPr>
        <p:spPr>
          <a:xfrm>
            <a:off x="2677519" y="3320988"/>
            <a:ext cx="642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Depth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79512" y="476672"/>
            <a:ext cx="8680581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 TMS320F28335</a:t>
            </a:r>
            <a:endParaRPr lang="tr-TR" dirty="0" smtClean="0"/>
          </a:p>
          <a:p>
            <a:r>
              <a:rPr lang="en-US" sz="1400" dirty="0" smtClean="0"/>
              <a:t>32-bit MCU with 150 MIPS, FPU, 512 KB Flash, EMIF, 12b ADC</a:t>
            </a:r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5kHz </a:t>
            </a:r>
            <a:r>
              <a:rPr lang="tr-TR" sz="1400" dirty="0" err="1" smtClean="0"/>
              <a:t>switching</a:t>
            </a:r>
            <a:r>
              <a:rPr lang="tr-TR" sz="1400" dirty="0" smtClean="0"/>
              <a:t> </a:t>
            </a:r>
            <a:r>
              <a:rPr lang="tr-TR" sz="1400" dirty="0" err="1" smtClean="0"/>
              <a:t>Freq</a:t>
            </a:r>
            <a:r>
              <a:rPr lang="tr-TR" sz="1400" dirty="0" smtClean="0"/>
              <a:t> SVPWM</a:t>
            </a:r>
          </a:p>
          <a:p>
            <a:endParaRPr lang="tr-TR" sz="1400" dirty="0" smtClean="0"/>
          </a:p>
          <a:p>
            <a:r>
              <a:rPr lang="tr-TR" sz="1400" dirty="0" err="1" smtClean="0"/>
              <a:t>Direct</a:t>
            </a:r>
            <a:r>
              <a:rPr lang="tr-TR" sz="1400" dirty="0" smtClean="0"/>
              <a:t> </a:t>
            </a:r>
            <a:r>
              <a:rPr lang="tr-TR" sz="1400" dirty="0" err="1" smtClean="0"/>
              <a:t>drive</a:t>
            </a:r>
            <a:r>
              <a:rPr lang="tr-TR" sz="1400" dirty="0" smtClean="0"/>
              <a:t>  </a:t>
            </a:r>
            <a:r>
              <a:rPr lang="tr-TR" sz="1400" dirty="0" err="1" smtClean="0"/>
              <a:t>Adaptive</a:t>
            </a:r>
            <a:r>
              <a:rPr lang="tr-TR" sz="1400" dirty="0" smtClean="0"/>
              <a:t> PI </a:t>
            </a:r>
            <a:r>
              <a:rPr lang="tr-TR" sz="1400" dirty="0" err="1" smtClean="0"/>
              <a:t>controller</a:t>
            </a:r>
            <a:r>
              <a:rPr lang="tr-TR" sz="1400" dirty="0" smtClean="0"/>
              <a:t> + </a:t>
            </a:r>
            <a:r>
              <a:rPr lang="tr-TR" sz="1400" dirty="0" err="1" smtClean="0"/>
              <a:t>Estimator</a:t>
            </a:r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(</a:t>
            </a:r>
            <a:r>
              <a:rPr lang="en-US" sz="1400" dirty="0" smtClean="0"/>
              <a:t>Online Parameter Estimation Technique for Adaptive Control Applications of Interior PM Synchronous Motor Drives</a:t>
            </a:r>
            <a:r>
              <a:rPr lang="tr-TR" sz="1400" dirty="0" smtClean="0"/>
              <a:t>)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5" name="4 Metin kutusu"/>
          <p:cNvSpPr txBox="1"/>
          <p:nvPr/>
        </p:nvSpPr>
        <p:spPr>
          <a:xfrm>
            <a:off x="143508" y="2348880"/>
            <a:ext cx="833208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NXP MPC8240 </a:t>
            </a:r>
            <a:r>
              <a:rPr lang="tr-TR" dirty="0" err="1" smtClean="0"/>
              <a:t>processor</a:t>
            </a:r>
            <a:endParaRPr lang="tr-TR" dirty="0" smtClean="0"/>
          </a:p>
          <a:p>
            <a:r>
              <a:rPr lang="tr-TR" sz="1400" dirty="0" smtClean="0"/>
              <a:t>64-bit </a:t>
            </a:r>
            <a:r>
              <a:rPr lang="tr-TR" sz="1400" dirty="0" err="1" smtClean="0"/>
              <a:t>floating</a:t>
            </a:r>
            <a:r>
              <a:rPr lang="tr-TR" sz="1400" dirty="0" smtClean="0"/>
              <a:t>-</a:t>
            </a:r>
            <a:r>
              <a:rPr lang="tr-TR" sz="1400" dirty="0" err="1" smtClean="0"/>
              <a:t>point</a:t>
            </a:r>
            <a:r>
              <a:rPr lang="tr-TR" sz="1400" dirty="0" smtClean="0"/>
              <a:t>, 250 MHz, 2 x 16KB </a:t>
            </a:r>
            <a:r>
              <a:rPr lang="tr-TR" sz="1400" dirty="0" err="1" smtClean="0"/>
              <a:t>cache</a:t>
            </a:r>
            <a:r>
              <a:rPr lang="tr-TR" sz="1400" dirty="0" smtClean="0"/>
              <a:t>, on-</a:t>
            </a:r>
            <a:r>
              <a:rPr lang="tr-TR" sz="1400" dirty="0" err="1" smtClean="0"/>
              <a:t>chip</a:t>
            </a:r>
            <a:r>
              <a:rPr lang="tr-TR" sz="1400" dirty="0" smtClean="0"/>
              <a:t>, 32 MB SDRAM, 8MB </a:t>
            </a:r>
            <a:r>
              <a:rPr lang="tr-TR" sz="1400" dirty="0" err="1" smtClean="0"/>
              <a:t>Flash</a:t>
            </a:r>
            <a:r>
              <a:rPr lang="tr-TR" sz="1400" dirty="0" smtClean="0"/>
              <a:t>, 16b ADC/DAC</a:t>
            </a:r>
          </a:p>
          <a:p>
            <a:endParaRPr lang="tr-TR" dirty="0" smtClean="0"/>
          </a:p>
          <a:p>
            <a:r>
              <a:rPr lang="tr-TR" sz="1400" dirty="0" smtClean="0"/>
              <a:t>10kHz </a:t>
            </a:r>
            <a:r>
              <a:rPr lang="tr-TR" sz="1400" dirty="0" err="1" smtClean="0"/>
              <a:t>Switching</a:t>
            </a:r>
            <a:r>
              <a:rPr lang="tr-TR" sz="1400" dirty="0" smtClean="0"/>
              <a:t> </a:t>
            </a:r>
            <a:r>
              <a:rPr lang="tr-TR" sz="1400" dirty="0" err="1" smtClean="0"/>
              <a:t>Freq</a:t>
            </a:r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err="1" smtClean="0"/>
              <a:t>Belt</a:t>
            </a:r>
            <a:r>
              <a:rPr lang="tr-TR" sz="1400" dirty="0" smtClean="0"/>
              <a:t> </a:t>
            </a:r>
            <a:r>
              <a:rPr lang="tr-TR" sz="1400" dirty="0" err="1" smtClean="0"/>
              <a:t>drive</a:t>
            </a:r>
            <a:r>
              <a:rPr lang="tr-TR" sz="1400" dirty="0" smtClean="0"/>
              <a:t> </a:t>
            </a:r>
            <a:r>
              <a:rPr lang="tr-TR" sz="1400" dirty="0" err="1" smtClean="0"/>
              <a:t>two</a:t>
            </a:r>
            <a:r>
              <a:rPr lang="tr-TR" sz="1400" dirty="0" smtClean="0"/>
              <a:t> </a:t>
            </a:r>
            <a:r>
              <a:rPr lang="tr-TR" sz="1400" dirty="0" err="1" smtClean="0"/>
              <a:t>mass</a:t>
            </a:r>
            <a:r>
              <a:rPr lang="tr-TR" sz="1400" dirty="0" smtClean="0"/>
              <a:t> +</a:t>
            </a:r>
            <a:r>
              <a:rPr lang="tr-TR" sz="1400" dirty="0" err="1" smtClean="0"/>
              <a:t>Speed</a:t>
            </a:r>
            <a:r>
              <a:rPr lang="tr-TR" sz="1400" dirty="0" smtClean="0"/>
              <a:t> </a:t>
            </a:r>
            <a:r>
              <a:rPr lang="tr-TR" sz="1400" dirty="0" err="1" smtClean="0"/>
              <a:t>controller</a:t>
            </a:r>
            <a:r>
              <a:rPr lang="tr-TR" sz="1400" dirty="0" smtClean="0"/>
              <a:t> +</a:t>
            </a:r>
            <a:r>
              <a:rPr lang="tr-TR" sz="1400" dirty="0" err="1" smtClean="0"/>
              <a:t>Torque</a:t>
            </a:r>
            <a:r>
              <a:rPr lang="tr-TR" sz="1400" dirty="0" smtClean="0"/>
              <a:t> </a:t>
            </a:r>
            <a:r>
              <a:rPr lang="tr-TR" sz="1400" dirty="0" err="1" smtClean="0"/>
              <a:t>Control</a:t>
            </a:r>
            <a:r>
              <a:rPr lang="tr-TR" sz="1400" dirty="0" smtClean="0"/>
              <a:t> FOC (</a:t>
            </a:r>
            <a:r>
              <a:rPr lang="tr-TR" sz="1400" dirty="0" err="1" smtClean="0"/>
              <a:t>sampling</a:t>
            </a:r>
            <a:r>
              <a:rPr lang="tr-TR" sz="1400" dirty="0" smtClean="0"/>
              <a:t> 10kHz)  + </a:t>
            </a:r>
            <a:r>
              <a:rPr lang="tr-TR" sz="1400" dirty="0" err="1" smtClean="0"/>
              <a:t>Pram</a:t>
            </a:r>
            <a:r>
              <a:rPr lang="tr-TR" sz="1400" dirty="0" smtClean="0"/>
              <a:t> </a:t>
            </a:r>
            <a:r>
              <a:rPr lang="tr-TR" sz="1400" dirty="0" err="1" smtClean="0"/>
              <a:t>identification</a:t>
            </a:r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(</a:t>
            </a:r>
            <a:r>
              <a:rPr lang="en-US" sz="1400" dirty="0" smtClean="0"/>
              <a:t>Identification of Two-Mass Mechanical Systems Using Torque Excitation: Design and Experimental Evaluation</a:t>
            </a:r>
            <a:r>
              <a:rPr lang="tr-TR" sz="1400" dirty="0" smtClean="0"/>
              <a:t>)</a:t>
            </a:r>
          </a:p>
          <a:p>
            <a:endParaRPr lang="tr-TR" sz="1400" dirty="0" smtClean="0"/>
          </a:p>
          <a:p>
            <a:r>
              <a:rPr lang="tr-TR" sz="1400" dirty="0" smtClean="0"/>
              <a:t>(</a:t>
            </a:r>
            <a:r>
              <a:rPr lang="en-US" sz="1400" dirty="0" smtClean="0"/>
              <a:t>A friction model-based frequency response analysis for frictional servo systems</a:t>
            </a:r>
            <a:r>
              <a:rPr lang="tr-TR" sz="1400" dirty="0" smtClean="0"/>
              <a:t>) (</a:t>
            </a:r>
            <a:r>
              <a:rPr lang="tr-TR" sz="1400" dirty="0" err="1" smtClean="0"/>
              <a:t>friction</a:t>
            </a:r>
            <a:r>
              <a:rPr lang="tr-TR" sz="1400" dirty="0" smtClean="0"/>
              <a:t> </a:t>
            </a:r>
            <a:r>
              <a:rPr lang="tr-TR" sz="1400" dirty="0" err="1" smtClean="0"/>
              <a:t>response</a:t>
            </a:r>
            <a:r>
              <a:rPr lang="tr-TR" sz="1400" dirty="0" smtClean="0"/>
              <a:t> </a:t>
            </a:r>
            <a:r>
              <a:rPr lang="tr-TR" sz="1400" dirty="0" err="1" smtClean="0"/>
              <a:t>analysis</a:t>
            </a:r>
            <a:r>
              <a:rPr lang="tr-TR" sz="1400" dirty="0" smtClean="0"/>
              <a:t> FFT)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709857" y="515719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6 Metin kutusu"/>
          <p:cNvSpPr txBox="1"/>
          <p:nvPr/>
        </p:nvSpPr>
        <p:spPr>
          <a:xfrm>
            <a:off x="179512" y="4869160"/>
            <a:ext cx="77664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TMS320F28075</a:t>
            </a:r>
          </a:p>
          <a:p>
            <a:r>
              <a:rPr lang="tr-TR" sz="1400" dirty="0" smtClean="0"/>
              <a:t>32-bit MCU </a:t>
            </a:r>
            <a:r>
              <a:rPr lang="tr-TR" sz="1400" dirty="0" err="1" smtClean="0"/>
              <a:t>with</a:t>
            </a:r>
            <a:r>
              <a:rPr lang="tr-TR" sz="1400" dirty="0" smtClean="0"/>
              <a:t> 120 MHz, FPU, TMU, 512 KB </a:t>
            </a:r>
            <a:r>
              <a:rPr lang="tr-TR" sz="1400" dirty="0" err="1" smtClean="0"/>
              <a:t>Flash</a:t>
            </a:r>
            <a:r>
              <a:rPr lang="tr-TR" sz="1400" dirty="0" smtClean="0"/>
              <a:t>, CLA, SDFM</a:t>
            </a:r>
          </a:p>
          <a:p>
            <a:endParaRPr lang="tr-TR" sz="1400" dirty="0" smtClean="0"/>
          </a:p>
          <a:p>
            <a:r>
              <a:rPr lang="tr-TR" sz="1400" dirty="0" smtClean="0"/>
              <a:t>10kHz SVPWM</a:t>
            </a:r>
          </a:p>
          <a:p>
            <a:r>
              <a:rPr lang="tr-TR" sz="1400" dirty="0" err="1" smtClean="0"/>
              <a:t>Direct</a:t>
            </a:r>
            <a:r>
              <a:rPr lang="tr-TR" sz="1400" dirty="0" smtClean="0"/>
              <a:t> </a:t>
            </a:r>
            <a:r>
              <a:rPr lang="tr-TR" sz="1400" dirty="0" err="1" smtClean="0"/>
              <a:t>drive</a:t>
            </a:r>
            <a:r>
              <a:rPr lang="tr-TR" sz="1400" dirty="0" smtClean="0"/>
              <a:t> </a:t>
            </a:r>
            <a:r>
              <a:rPr lang="tr-TR" sz="1400" dirty="0" err="1" smtClean="0"/>
              <a:t>with</a:t>
            </a:r>
            <a:r>
              <a:rPr lang="tr-TR" sz="1400" dirty="0" smtClean="0"/>
              <a:t> </a:t>
            </a:r>
            <a:r>
              <a:rPr lang="tr-TR" sz="1400" dirty="0" err="1" smtClean="0"/>
              <a:t>torque</a:t>
            </a:r>
            <a:r>
              <a:rPr lang="tr-TR" sz="1400" dirty="0" smtClean="0"/>
              <a:t> sensor + </a:t>
            </a:r>
            <a:r>
              <a:rPr lang="tr-TR" sz="1400" dirty="0" err="1" smtClean="0"/>
              <a:t>Fuzzy</a:t>
            </a:r>
            <a:r>
              <a:rPr lang="tr-TR" sz="1400" dirty="0" smtClean="0"/>
              <a:t> network + </a:t>
            </a:r>
            <a:r>
              <a:rPr lang="tr-TR" sz="1400" dirty="0" err="1" smtClean="0"/>
              <a:t>Inertia</a:t>
            </a:r>
            <a:r>
              <a:rPr lang="tr-TR" sz="1400" dirty="0" smtClean="0"/>
              <a:t> </a:t>
            </a:r>
            <a:r>
              <a:rPr lang="tr-TR" sz="1400" dirty="0" err="1" smtClean="0"/>
              <a:t>identification</a:t>
            </a:r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(</a:t>
            </a:r>
            <a:r>
              <a:rPr lang="en-US" sz="1400" dirty="0" smtClean="0"/>
              <a:t>Online Auto-Tuning Technique for IPMSM Servo Drive by Intelligent Identification of Moment of Inertia</a:t>
            </a:r>
            <a:r>
              <a:rPr lang="tr-TR" sz="1400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7 Düz Ok Bağlayıcısı"/>
          <p:cNvCxnSpPr/>
          <p:nvPr/>
        </p:nvCxnSpPr>
        <p:spPr>
          <a:xfrm>
            <a:off x="827584" y="5697252"/>
            <a:ext cx="81729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etin kutusu"/>
          <p:cNvSpPr txBox="1"/>
          <p:nvPr/>
        </p:nvSpPr>
        <p:spPr>
          <a:xfrm>
            <a:off x="1691680" y="569725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120MHz</a:t>
            </a:r>
            <a:endParaRPr lang="en-US" dirty="0"/>
          </a:p>
        </p:txBody>
      </p:sp>
      <p:sp>
        <p:nvSpPr>
          <p:cNvPr id="10" name="9 Metin kutusu"/>
          <p:cNvSpPr txBox="1"/>
          <p:nvPr/>
        </p:nvSpPr>
        <p:spPr>
          <a:xfrm>
            <a:off x="3527884" y="569725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150MHz</a:t>
            </a:r>
            <a:endParaRPr lang="en-US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6084168" y="569725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250MHz</a:t>
            </a:r>
            <a:endParaRPr lang="en-US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827584" y="2650264"/>
            <a:ext cx="18838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TI TMS320F28075</a:t>
            </a:r>
          </a:p>
          <a:p>
            <a:r>
              <a:rPr lang="tr-TR" sz="1200" dirty="0" smtClean="0"/>
              <a:t>32-bit MCU </a:t>
            </a:r>
            <a:r>
              <a:rPr lang="tr-TR" sz="1200" dirty="0" err="1" smtClean="0"/>
              <a:t>with</a:t>
            </a:r>
            <a:r>
              <a:rPr lang="tr-TR" sz="1200" dirty="0" smtClean="0"/>
              <a:t> 120 MHz, </a:t>
            </a:r>
          </a:p>
          <a:p>
            <a:r>
              <a:rPr lang="tr-TR" sz="1200" dirty="0" smtClean="0"/>
              <a:t>FPU, TMU, 512 KB </a:t>
            </a:r>
            <a:r>
              <a:rPr lang="tr-TR" sz="1200" dirty="0" err="1" smtClean="0"/>
              <a:t>Flash</a:t>
            </a:r>
            <a:r>
              <a:rPr lang="tr-TR" sz="1200" dirty="0" smtClean="0"/>
              <a:t>, </a:t>
            </a:r>
          </a:p>
          <a:p>
            <a:r>
              <a:rPr lang="tr-TR" sz="1200" dirty="0" smtClean="0"/>
              <a:t>CLA, SDFM</a:t>
            </a:r>
          </a:p>
          <a:p>
            <a:endParaRPr lang="tr-TR" sz="1200" dirty="0" smtClean="0"/>
          </a:p>
          <a:p>
            <a:r>
              <a:rPr lang="en-US" sz="1600" dirty="0" smtClean="0"/>
              <a:t>Process:</a:t>
            </a:r>
            <a:endParaRPr lang="tr-TR" sz="1400" dirty="0" smtClean="0"/>
          </a:p>
          <a:p>
            <a:r>
              <a:rPr lang="tr-TR" sz="1200" dirty="0" smtClean="0"/>
              <a:t>10kHz-SVPWM</a:t>
            </a:r>
          </a:p>
          <a:p>
            <a:r>
              <a:rPr lang="en-US" sz="1200" dirty="0" smtClean="0"/>
              <a:t>Direct drive </a:t>
            </a:r>
          </a:p>
          <a:p>
            <a:r>
              <a:rPr lang="en-US" sz="1200" dirty="0" smtClean="0"/>
              <a:t>Fuzzy network  </a:t>
            </a:r>
          </a:p>
          <a:p>
            <a:r>
              <a:rPr lang="en-US" sz="1200" dirty="0" smtClean="0"/>
              <a:t>Inertia identification</a:t>
            </a:r>
          </a:p>
          <a:p>
            <a:endParaRPr lang="tr-TR" sz="1400" dirty="0" smtClean="0"/>
          </a:p>
          <a:p>
            <a:r>
              <a:rPr lang="tr-TR" sz="800" dirty="0" smtClean="0"/>
              <a:t>(</a:t>
            </a:r>
            <a:r>
              <a:rPr lang="en-US" sz="800" dirty="0" smtClean="0"/>
              <a:t>Online Auto-Tuning </a:t>
            </a:r>
            <a:endParaRPr lang="tr-TR" sz="800" dirty="0" smtClean="0"/>
          </a:p>
          <a:p>
            <a:r>
              <a:rPr lang="en-US" sz="800" dirty="0" smtClean="0"/>
              <a:t>Technique for IPMSM Servo Drive </a:t>
            </a:r>
            <a:endParaRPr lang="tr-TR" sz="800" dirty="0" smtClean="0"/>
          </a:p>
          <a:p>
            <a:r>
              <a:rPr lang="en-US" sz="800" dirty="0" smtClean="0"/>
              <a:t>by Intelligent Identification of </a:t>
            </a:r>
            <a:endParaRPr lang="tr-TR" sz="800" dirty="0" smtClean="0"/>
          </a:p>
          <a:p>
            <a:r>
              <a:rPr lang="en-US" sz="800" dirty="0" smtClean="0"/>
              <a:t>Moment of Inertia</a:t>
            </a:r>
            <a:r>
              <a:rPr lang="tr-TR" sz="800" dirty="0" smtClean="0"/>
              <a:t>)</a:t>
            </a:r>
          </a:p>
          <a:p>
            <a:endParaRPr lang="en-US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2699792" y="2655490"/>
            <a:ext cx="1883849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 TMS320F28335</a:t>
            </a:r>
            <a:endParaRPr lang="tr-TR" sz="1600" dirty="0" smtClean="0"/>
          </a:p>
          <a:p>
            <a:r>
              <a:rPr lang="en-US" sz="1200" dirty="0" smtClean="0"/>
              <a:t>32-bit MCU with 150 M</a:t>
            </a:r>
            <a:r>
              <a:rPr lang="tr-TR" sz="1200" dirty="0" smtClean="0"/>
              <a:t>Hz</a:t>
            </a:r>
            <a:r>
              <a:rPr lang="en-US" sz="1200" dirty="0" smtClean="0"/>
              <a:t>, </a:t>
            </a:r>
            <a:endParaRPr lang="tr-TR" sz="1200" dirty="0" smtClean="0"/>
          </a:p>
          <a:p>
            <a:r>
              <a:rPr lang="en-US" sz="1200" dirty="0" smtClean="0"/>
              <a:t>FPU, 512 KB Flash, EMIF, </a:t>
            </a:r>
            <a:endParaRPr lang="tr-TR" sz="1200" dirty="0" smtClean="0"/>
          </a:p>
          <a:p>
            <a:r>
              <a:rPr lang="en-US" sz="1200" dirty="0" smtClean="0"/>
              <a:t>12b ADC</a:t>
            </a:r>
            <a:endParaRPr lang="tr-TR" sz="1200" dirty="0" smtClean="0"/>
          </a:p>
          <a:p>
            <a:endParaRPr lang="tr-TR" sz="1400" dirty="0" smtClean="0"/>
          </a:p>
          <a:p>
            <a:r>
              <a:rPr lang="en-US" sz="1600" dirty="0" smtClean="0"/>
              <a:t>Process:</a:t>
            </a:r>
          </a:p>
          <a:p>
            <a:r>
              <a:rPr lang="tr-TR" sz="1200" dirty="0" smtClean="0"/>
              <a:t>5kHz-SVPWM</a:t>
            </a:r>
          </a:p>
          <a:p>
            <a:r>
              <a:rPr lang="en-US" sz="1200" dirty="0" smtClean="0"/>
              <a:t>Direct drive  </a:t>
            </a:r>
          </a:p>
          <a:p>
            <a:r>
              <a:rPr lang="en-US" sz="1200" dirty="0" smtClean="0"/>
              <a:t>Adaptive PI controller  </a:t>
            </a:r>
          </a:p>
          <a:p>
            <a:r>
              <a:rPr lang="en-US" sz="1200" dirty="0" smtClean="0"/>
              <a:t>Estimator</a:t>
            </a:r>
          </a:p>
          <a:p>
            <a:endParaRPr lang="tr-TR" sz="1400" dirty="0" smtClean="0"/>
          </a:p>
          <a:p>
            <a:r>
              <a:rPr lang="tr-TR" sz="800" dirty="0" smtClean="0"/>
              <a:t>(</a:t>
            </a:r>
            <a:r>
              <a:rPr lang="en-US" sz="800" dirty="0" smtClean="0"/>
              <a:t>Online Parameter Estimation </a:t>
            </a:r>
            <a:endParaRPr lang="tr-TR" sz="800" dirty="0" smtClean="0"/>
          </a:p>
          <a:p>
            <a:r>
              <a:rPr lang="en-US" sz="800" dirty="0" smtClean="0"/>
              <a:t>Technique for Adaptive Control </a:t>
            </a:r>
            <a:endParaRPr lang="tr-TR" sz="800" dirty="0" smtClean="0"/>
          </a:p>
          <a:p>
            <a:r>
              <a:rPr lang="en-US" sz="800" dirty="0" smtClean="0"/>
              <a:t>Applications of Interior PM </a:t>
            </a:r>
            <a:endParaRPr lang="tr-TR" sz="800" dirty="0" smtClean="0"/>
          </a:p>
          <a:p>
            <a:r>
              <a:rPr lang="en-US" sz="800" dirty="0" smtClean="0"/>
              <a:t>Synchronous Motor Drives</a:t>
            </a:r>
            <a:r>
              <a:rPr lang="tr-TR" sz="800" dirty="0" smtClean="0"/>
              <a:t>)</a:t>
            </a:r>
            <a:endParaRPr lang="en-US" sz="800" dirty="0" smtClean="0"/>
          </a:p>
          <a:p>
            <a:endParaRPr lang="en-US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8042416" y="530120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 clock</a:t>
            </a:r>
            <a:endParaRPr lang="en-US" dirty="0"/>
          </a:p>
        </p:txBody>
      </p:sp>
      <p:sp>
        <p:nvSpPr>
          <p:cNvPr id="15" name="14 Metin kutusu"/>
          <p:cNvSpPr txBox="1"/>
          <p:nvPr/>
        </p:nvSpPr>
        <p:spPr>
          <a:xfrm>
            <a:off x="4572000" y="404664"/>
            <a:ext cx="301556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NXP MPC8240 </a:t>
            </a:r>
            <a:r>
              <a:rPr lang="tr-TR" sz="1600" dirty="0" err="1" smtClean="0"/>
              <a:t>processor</a:t>
            </a:r>
            <a:endParaRPr lang="tr-TR" sz="1600" dirty="0" smtClean="0"/>
          </a:p>
          <a:p>
            <a:r>
              <a:rPr lang="tr-TR" sz="1200" dirty="0" smtClean="0"/>
              <a:t>64-bit MCU </a:t>
            </a:r>
            <a:r>
              <a:rPr lang="tr-TR" sz="1200" dirty="0" err="1" smtClean="0"/>
              <a:t>with</a:t>
            </a:r>
            <a:r>
              <a:rPr lang="tr-TR" sz="1200" dirty="0" smtClean="0"/>
              <a:t> 250 MHz, FPU, </a:t>
            </a:r>
          </a:p>
          <a:p>
            <a:r>
              <a:rPr lang="tr-TR" sz="1200" dirty="0" smtClean="0"/>
              <a:t>2 x 16KB </a:t>
            </a:r>
            <a:r>
              <a:rPr lang="tr-TR" sz="1200" dirty="0" err="1" smtClean="0"/>
              <a:t>cache</a:t>
            </a:r>
            <a:r>
              <a:rPr lang="tr-TR" sz="1200" dirty="0" smtClean="0"/>
              <a:t>, on-</a:t>
            </a:r>
            <a:r>
              <a:rPr lang="tr-TR" sz="1200" dirty="0" err="1" smtClean="0"/>
              <a:t>chip</a:t>
            </a:r>
            <a:r>
              <a:rPr lang="tr-TR" sz="1200" dirty="0" smtClean="0"/>
              <a:t>, </a:t>
            </a:r>
          </a:p>
          <a:p>
            <a:r>
              <a:rPr lang="tr-TR" sz="1200" dirty="0" smtClean="0"/>
              <a:t>32 MB SDRAM, 8MB </a:t>
            </a:r>
            <a:r>
              <a:rPr lang="tr-TR" sz="1200" dirty="0" err="1" smtClean="0"/>
              <a:t>Flash</a:t>
            </a:r>
            <a:r>
              <a:rPr lang="tr-TR" sz="1200" dirty="0" smtClean="0"/>
              <a:t>, </a:t>
            </a:r>
          </a:p>
          <a:p>
            <a:r>
              <a:rPr lang="tr-TR" sz="1200" dirty="0" smtClean="0"/>
              <a:t>16b ADC/DAC</a:t>
            </a:r>
          </a:p>
          <a:p>
            <a:endParaRPr lang="tr-TR" sz="1200" dirty="0" smtClean="0"/>
          </a:p>
          <a:p>
            <a:r>
              <a:rPr lang="tr-TR" sz="1200" dirty="0" smtClean="0"/>
              <a:t>(</a:t>
            </a:r>
            <a:r>
              <a:rPr lang="en-US" sz="1200" dirty="0" smtClean="0"/>
              <a:t>Identification of Two-Mass </a:t>
            </a:r>
            <a:endParaRPr lang="tr-TR" sz="1200" dirty="0" smtClean="0"/>
          </a:p>
          <a:p>
            <a:r>
              <a:rPr lang="en-US" sz="1200" dirty="0" smtClean="0"/>
              <a:t>Mechanical Systems Using Torque Excitation: </a:t>
            </a:r>
            <a:endParaRPr lang="tr-TR" sz="1200" dirty="0" smtClean="0"/>
          </a:p>
          <a:p>
            <a:r>
              <a:rPr lang="en-US" sz="1200" dirty="0" smtClean="0"/>
              <a:t>Design and Experimental Evaluation</a:t>
            </a:r>
            <a:r>
              <a:rPr lang="tr-TR" sz="1200" dirty="0" smtClean="0"/>
              <a:t>)</a:t>
            </a:r>
          </a:p>
          <a:p>
            <a:endParaRPr lang="tr-TR" sz="1200" dirty="0" smtClean="0"/>
          </a:p>
          <a:p>
            <a:r>
              <a:rPr lang="en-US" sz="1600" dirty="0" smtClean="0"/>
              <a:t>Process 1:</a:t>
            </a:r>
            <a:r>
              <a:rPr lang="tr-TR" sz="1600" dirty="0" smtClean="0"/>
              <a:t> </a:t>
            </a:r>
            <a:endParaRPr lang="en-US" sz="1600" dirty="0" smtClean="0"/>
          </a:p>
          <a:p>
            <a:r>
              <a:rPr lang="en-US" sz="1200" dirty="0" smtClean="0"/>
              <a:t>10kHz-SVPWM</a:t>
            </a:r>
          </a:p>
          <a:p>
            <a:r>
              <a:rPr lang="en-US" sz="1200" dirty="0" smtClean="0"/>
              <a:t>Belt drive two mass </a:t>
            </a:r>
          </a:p>
          <a:p>
            <a:r>
              <a:rPr lang="en-US" sz="1200" dirty="0" smtClean="0"/>
              <a:t>Speed controller</a:t>
            </a:r>
          </a:p>
          <a:p>
            <a:r>
              <a:rPr lang="en-US" sz="1200" dirty="0" smtClean="0"/>
              <a:t>Torque Control FOC   </a:t>
            </a:r>
          </a:p>
          <a:p>
            <a:r>
              <a:rPr lang="en-US" sz="1200" dirty="0" smtClean="0"/>
              <a:t>Parameter identification</a:t>
            </a:r>
            <a:endParaRPr lang="tr-TR" sz="1200" dirty="0" smtClean="0"/>
          </a:p>
          <a:p>
            <a:endParaRPr lang="tr-TR" sz="1200" dirty="0" smtClean="0"/>
          </a:p>
          <a:p>
            <a:r>
              <a:rPr lang="en-US" sz="1600" dirty="0" smtClean="0"/>
              <a:t>Process </a:t>
            </a:r>
            <a:r>
              <a:rPr lang="tr-TR" sz="1600" dirty="0" smtClean="0"/>
              <a:t>2</a:t>
            </a:r>
            <a:r>
              <a:rPr lang="en-US" sz="1600" dirty="0" smtClean="0"/>
              <a:t>:</a:t>
            </a:r>
          </a:p>
          <a:p>
            <a:r>
              <a:rPr lang="en-US" sz="1200" dirty="0" smtClean="0"/>
              <a:t>Nonlinear friction analysis</a:t>
            </a:r>
          </a:p>
          <a:p>
            <a:r>
              <a:rPr lang="en-US" sz="1200" dirty="0" smtClean="0"/>
              <a:t>DFT</a:t>
            </a:r>
          </a:p>
          <a:p>
            <a:r>
              <a:rPr lang="en-US" sz="1200" dirty="0" smtClean="0"/>
              <a:t>Linearization</a:t>
            </a:r>
          </a:p>
          <a:p>
            <a:endParaRPr lang="tr-TR" sz="1200" dirty="0" smtClean="0"/>
          </a:p>
          <a:p>
            <a:r>
              <a:rPr lang="tr-TR" sz="1200" dirty="0" smtClean="0"/>
              <a:t>(</a:t>
            </a:r>
            <a:r>
              <a:rPr lang="en-US" sz="1200" dirty="0" smtClean="0"/>
              <a:t>A friction model-based f</a:t>
            </a:r>
            <a:endParaRPr lang="tr-TR" sz="1200" dirty="0" smtClean="0"/>
          </a:p>
          <a:p>
            <a:r>
              <a:rPr lang="en-US" sz="1200" dirty="0" err="1" smtClean="0"/>
              <a:t>requency</a:t>
            </a:r>
            <a:r>
              <a:rPr lang="en-US" sz="1200" dirty="0" smtClean="0"/>
              <a:t> response analysis </a:t>
            </a:r>
            <a:endParaRPr lang="tr-TR" sz="1200" dirty="0" smtClean="0"/>
          </a:p>
          <a:p>
            <a:r>
              <a:rPr lang="en-US" sz="1200" dirty="0" smtClean="0"/>
              <a:t>for frictional servo systems</a:t>
            </a:r>
            <a:r>
              <a:rPr lang="tr-TR" sz="1200" dirty="0" smtClean="0"/>
              <a:t>) </a:t>
            </a:r>
          </a:p>
          <a:p>
            <a:r>
              <a:rPr lang="tr-TR" sz="1200" dirty="0" smtClean="0"/>
              <a:t>(</a:t>
            </a:r>
            <a:r>
              <a:rPr lang="tr-TR" sz="1200" dirty="0" err="1" smtClean="0"/>
              <a:t>friction</a:t>
            </a:r>
            <a:r>
              <a:rPr lang="tr-TR" sz="1200" dirty="0" smtClean="0"/>
              <a:t> </a:t>
            </a:r>
            <a:r>
              <a:rPr lang="tr-TR" sz="1200" dirty="0" err="1" smtClean="0"/>
              <a:t>response</a:t>
            </a:r>
            <a:r>
              <a:rPr lang="tr-TR" sz="1200" dirty="0" smtClean="0"/>
              <a:t> </a:t>
            </a:r>
            <a:r>
              <a:rPr lang="tr-TR" sz="1200" dirty="0" err="1" smtClean="0"/>
              <a:t>analysis</a:t>
            </a:r>
            <a:r>
              <a:rPr lang="tr-TR" sz="1200" dirty="0" smtClean="0"/>
              <a:t> FFT)</a:t>
            </a:r>
          </a:p>
        </p:txBody>
      </p:sp>
      <p:sp>
        <p:nvSpPr>
          <p:cNvPr id="18" name="17 Metin kutusu"/>
          <p:cNvSpPr txBox="1"/>
          <p:nvPr/>
        </p:nvSpPr>
        <p:spPr>
          <a:xfrm>
            <a:off x="7812360" y="569725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340MHz</a:t>
            </a:r>
            <a:endParaRPr lang="en-US" dirty="0"/>
          </a:p>
        </p:txBody>
      </p:sp>
      <p:sp>
        <p:nvSpPr>
          <p:cNvPr id="19" name="18 Metin kutusu"/>
          <p:cNvSpPr txBox="1"/>
          <p:nvPr/>
        </p:nvSpPr>
        <p:spPr>
          <a:xfrm>
            <a:off x="6909221" y="2168860"/>
            <a:ext cx="223477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XILINX </a:t>
            </a:r>
            <a:r>
              <a:rPr lang="tr-TR" sz="1600" dirty="0" err="1" smtClean="0"/>
              <a:t>Virtex</a:t>
            </a:r>
            <a:r>
              <a:rPr lang="tr-TR" sz="1600" dirty="0" smtClean="0"/>
              <a:t>-5 FPGA</a:t>
            </a:r>
          </a:p>
          <a:p>
            <a:r>
              <a:rPr lang="tr-TR" sz="1200" dirty="0" smtClean="0"/>
              <a:t>64-bit MCU </a:t>
            </a:r>
            <a:r>
              <a:rPr lang="tr-TR" sz="1200" dirty="0" err="1" smtClean="0"/>
              <a:t>with</a:t>
            </a:r>
            <a:r>
              <a:rPr lang="tr-TR" sz="1200" dirty="0" smtClean="0"/>
              <a:t> 550 MHz, FIFO, </a:t>
            </a:r>
          </a:p>
          <a:p>
            <a:r>
              <a:rPr lang="tr-TR" sz="1200" dirty="0" smtClean="0"/>
              <a:t>36-</a:t>
            </a:r>
            <a:r>
              <a:rPr lang="tr-TR" sz="1200" dirty="0" err="1" smtClean="0"/>
              <a:t>Kbit</a:t>
            </a:r>
            <a:r>
              <a:rPr lang="tr-TR" sz="1200" dirty="0" smtClean="0"/>
              <a:t> </a:t>
            </a:r>
            <a:r>
              <a:rPr lang="tr-TR" sz="1200" dirty="0" err="1" smtClean="0"/>
              <a:t>block</a:t>
            </a:r>
            <a:r>
              <a:rPr lang="tr-TR" sz="1200" dirty="0" smtClean="0"/>
              <a:t> RAM, </a:t>
            </a:r>
          </a:p>
          <a:p>
            <a:r>
              <a:rPr lang="tr-TR" sz="1200" dirty="0" smtClean="0"/>
              <a:t>64-bit </a:t>
            </a:r>
            <a:r>
              <a:rPr lang="tr-TR" sz="1200" dirty="0" err="1" smtClean="0"/>
              <a:t>distributed</a:t>
            </a:r>
            <a:r>
              <a:rPr lang="tr-TR" sz="1200" dirty="0" smtClean="0"/>
              <a:t> RAM </a:t>
            </a:r>
            <a:r>
              <a:rPr lang="tr-TR" sz="1200" dirty="0" err="1" smtClean="0"/>
              <a:t>option</a:t>
            </a:r>
            <a:r>
              <a:rPr lang="tr-TR" sz="1200" dirty="0" smtClean="0"/>
              <a:t>, </a:t>
            </a:r>
          </a:p>
          <a:p>
            <a:endParaRPr lang="tr-TR" sz="1200" dirty="0" smtClean="0"/>
          </a:p>
          <a:p>
            <a:r>
              <a:rPr lang="tr-TR" sz="1200" dirty="0" smtClean="0"/>
              <a:t>(</a:t>
            </a:r>
            <a:r>
              <a:rPr lang="en-US" sz="1200" dirty="0" smtClean="0"/>
              <a:t>An FPGA-based parallel </a:t>
            </a:r>
            <a:endParaRPr lang="tr-TR" sz="1200" dirty="0" smtClean="0"/>
          </a:p>
          <a:p>
            <a:r>
              <a:rPr lang="en-US" sz="1200" dirty="0" smtClean="0"/>
              <a:t>architecture for </a:t>
            </a:r>
            <a:endParaRPr lang="tr-TR" sz="1200" dirty="0" smtClean="0"/>
          </a:p>
          <a:p>
            <a:r>
              <a:rPr lang="en-US" sz="1200" dirty="0" smtClean="0"/>
              <a:t>on-line parameter estimation </a:t>
            </a:r>
            <a:endParaRPr lang="tr-TR" sz="1200" dirty="0" smtClean="0"/>
          </a:p>
          <a:p>
            <a:r>
              <a:rPr lang="en-US" sz="1200" dirty="0" smtClean="0"/>
              <a:t>using the RLS identification </a:t>
            </a:r>
            <a:endParaRPr lang="tr-TR" sz="1200" dirty="0" smtClean="0"/>
          </a:p>
          <a:p>
            <a:r>
              <a:rPr lang="en-US" sz="1200" dirty="0" smtClean="0"/>
              <a:t>algorithm</a:t>
            </a:r>
            <a:r>
              <a:rPr lang="tr-TR" sz="1200" dirty="0" smtClean="0"/>
              <a:t>)</a:t>
            </a:r>
          </a:p>
          <a:p>
            <a:endParaRPr lang="tr-TR" sz="1200" dirty="0" smtClean="0"/>
          </a:p>
          <a:p>
            <a:r>
              <a:rPr lang="en-US" sz="1600" dirty="0" smtClean="0"/>
              <a:t>Process :</a:t>
            </a:r>
            <a:r>
              <a:rPr lang="tr-TR" sz="1600" dirty="0" smtClean="0"/>
              <a:t> </a:t>
            </a:r>
            <a:endParaRPr lang="en-US" sz="1600" dirty="0" smtClean="0"/>
          </a:p>
          <a:p>
            <a:r>
              <a:rPr lang="tr-TR" sz="1200" dirty="0" err="1" smtClean="0"/>
              <a:t>Position</a:t>
            </a:r>
            <a:r>
              <a:rPr lang="tr-TR" sz="1200" dirty="0" smtClean="0"/>
              <a:t> </a:t>
            </a:r>
            <a:r>
              <a:rPr lang="tr-TR" sz="1200" dirty="0" err="1" smtClean="0"/>
              <a:t>control</a:t>
            </a:r>
            <a:r>
              <a:rPr lang="tr-TR" sz="1200" dirty="0" smtClean="0"/>
              <a:t> (FOC)</a:t>
            </a:r>
          </a:p>
          <a:p>
            <a:r>
              <a:rPr lang="tr-TR" sz="1200" dirty="0" smtClean="0"/>
              <a:t>RLS </a:t>
            </a:r>
            <a:r>
              <a:rPr lang="tr-TR" sz="1200" dirty="0" err="1" smtClean="0"/>
              <a:t>algorithm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Parameter identification</a:t>
            </a:r>
            <a:endParaRPr lang="tr-TR" sz="1200" dirty="0" smtClean="0"/>
          </a:p>
          <a:p>
            <a:endParaRPr lang="tr-TR" sz="12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Düz Ok Bağlayıcısı"/>
          <p:cNvCxnSpPr/>
          <p:nvPr/>
        </p:nvCxnSpPr>
        <p:spPr>
          <a:xfrm>
            <a:off x="179512" y="5759968"/>
            <a:ext cx="81729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Metin kutusu"/>
          <p:cNvSpPr txBox="1"/>
          <p:nvPr/>
        </p:nvSpPr>
        <p:spPr>
          <a:xfrm>
            <a:off x="579129" y="575996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120MHz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2451337" y="575996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150MHz</a:t>
            </a:r>
            <a:endParaRPr lang="en-US" dirty="0"/>
          </a:p>
        </p:txBody>
      </p:sp>
      <p:sp>
        <p:nvSpPr>
          <p:cNvPr id="7" name="6 Metin kutusu"/>
          <p:cNvSpPr txBox="1"/>
          <p:nvPr/>
        </p:nvSpPr>
        <p:spPr>
          <a:xfrm>
            <a:off x="4539569" y="575996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250MHz</a:t>
            </a:r>
            <a:endParaRPr lang="en-US" dirty="0"/>
          </a:p>
        </p:txBody>
      </p:sp>
      <p:sp>
        <p:nvSpPr>
          <p:cNvPr id="8" name="7 Metin kutusu"/>
          <p:cNvSpPr txBox="1"/>
          <p:nvPr/>
        </p:nvSpPr>
        <p:spPr>
          <a:xfrm>
            <a:off x="131867" y="3491714"/>
            <a:ext cx="1883849" cy="206210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sz="1600" dirty="0" smtClean="0"/>
              <a:t>TI TMS320F28075</a:t>
            </a:r>
          </a:p>
          <a:p>
            <a:r>
              <a:rPr lang="tr-TR" sz="1200" dirty="0" smtClean="0"/>
              <a:t>32-bit MCU </a:t>
            </a:r>
            <a:r>
              <a:rPr lang="tr-TR" sz="1200" dirty="0" err="1" smtClean="0"/>
              <a:t>with</a:t>
            </a:r>
            <a:r>
              <a:rPr lang="tr-TR" sz="1200" dirty="0" smtClean="0"/>
              <a:t> 120 MHz, </a:t>
            </a:r>
          </a:p>
          <a:p>
            <a:r>
              <a:rPr lang="tr-TR" sz="1200" dirty="0" smtClean="0"/>
              <a:t>FPU, TMU, 512 KB </a:t>
            </a:r>
            <a:r>
              <a:rPr lang="tr-TR" sz="1200" dirty="0" err="1" smtClean="0"/>
              <a:t>Flash</a:t>
            </a:r>
            <a:r>
              <a:rPr lang="tr-TR" sz="1200" dirty="0" smtClean="0"/>
              <a:t>, </a:t>
            </a:r>
          </a:p>
          <a:p>
            <a:r>
              <a:rPr lang="tr-TR" sz="1200" dirty="0" smtClean="0"/>
              <a:t>CLA, SDFM</a:t>
            </a:r>
          </a:p>
          <a:p>
            <a:endParaRPr lang="tr-TR" sz="1200" dirty="0" smtClean="0"/>
          </a:p>
          <a:p>
            <a:r>
              <a:rPr lang="tr-TR" sz="1600" dirty="0" err="1" smtClean="0"/>
              <a:t>Ex</a:t>
            </a:r>
            <a:r>
              <a:rPr lang="tr-TR" sz="1600" dirty="0" smtClean="0"/>
              <a:t>. </a:t>
            </a:r>
            <a:r>
              <a:rPr lang="en-US" sz="1600" dirty="0" smtClean="0"/>
              <a:t>Process:</a:t>
            </a:r>
            <a:endParaRPr lang="tr-TR" sz="1400" dirty="0" smtClean="0"/>
          </a:p>
          <a:p>
            <a:r>
              <a:rPr lang="tr-TR" sz="1200" dirty="0" smtClean="0"/>
              <a:t>10kHz-SVPWM</a:t>
            </a:r>
          </a:p>
          <a:p>
            <a:r>
              <a:rPr lang="en-US" sz="1200" dirty="0" smtClean="0"/>
              <a:t>Direct drive </a:t>
            </a:r>
          </a:p>
          <a:p>
            <a:r>
              <a:rPr lang="en-US" sz="1200" dirty="0" smtClean="0"/>
              <a:t>Fuzzy network  </a:t>
            </a:r>
          </a:p>
          <a:p>
            <a:r>
              <a:rPr lang="en-US" sz="1200" dirty="0" smtClean="0"/>
              <a:t>Inertia identification</a:t>
            </a:r>
          </a:p>
        </p:txBody>
      </p:sp>
      <p:sp>
        <p:nvSpPr>
          <p:cNvPr id="9" name="8 Metin kutusu"/>
          <p:cNvSpPr txBox="1"/>
          <p:nvPr/>
        </p:nvSpPr>
        <p:spPr>
          <a:xfrm>
            <a:off x="2015716" y="3491133"/>
            <a:ext cx="1883849" cy="206210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 TMS320F28335</a:t>
            </a:r>
            <a:endParaRPr lang="tr-TR" sz="1600" dirty="0" smtClean="0"/>
          </a:p>
          <a:p>
            <a:r>
              <a:rPr lang="en-US" sz="1200" dirty="0" smtClean="0"/>
              <a:t>32-bit MCU with 150 M</a:t>
            </a:r>
            <a:r>
              <a:rPr lang="tr-TR" sz="1200" dirty="0" smtClean="0"/>
              <a:t>Hz</a:t>
            </a:r>
            <a:r>
              <a:rPr lang="en-US" sz="1200" dirty="0" smtClean="0"/>
              <a:t>, </a:t>
            </a:r>
            <a:endParaRPr lang="tr-TR" sz="1200" dirty="0" smtClean="0"/>
          </a:p>
          <a:p>
            <a:r>
              <a:rPr lang="en-US" sz="1200" dirty="0" smtClean="0"/>
              <a:t>FPU, 512 KB Flash, EMIF, </a:t>
            </a:r>
            <a:endParaRPr lang="tr-TR" sz="1200" dirty="0" smtClean="0"/>
          </a:p>
          <a:p>
            <a:r>
              <a:rPr lang="en-US" sz="1200" dirty="0" smtClean="0"/>
              <a:t>12b ADC</a:t>
            </a:r>
            <a:endParaRPr lang="tr-TR" sz="1200" dirty="0" smtClean="0"/>
          </a:p>
          <a:p>
            <a:endParaRPr lang="tr-TR" sz="1200" dirty="0" smtClean="0"/>
          </a:p>
          <a:p>
            <a:r>
              <a:rPr lang="tr-TR" sz="1600" dirty="0" err="1" smtClean="0"/>
              <a:t>Ex</a:t>
            </a:r>
            <a:r>
              <a:rPr lang="tr-TR" sz="1600" dirty="0" smtClean="0"/>
              <a:t>. </a:t>
            </a:r>
            <a:r>
              <a:rPr lang="en-US" sz="1600" dirty="0" smtClean="0"/>
              <a:t>Process:</a:t>
            </a:r>
          </a:p>
          <a:p>
            <a:r>
              <a:rPr lang="tr-TR" sz="1200" dirty="0" smtClean="0"/>
              <a:t>5kHz-SVPWM</a:t>
            </a:r>
          </a:p>
          <a:p>
            <a:r>
              <a:rPr lang="en-US" sz="1200" dirty="0" smtClean="0"/>
              <a:t>Direct drive  </a:t>
            </a:r>
          </a:p>
          <a:p>
            <a:r>
              <a:rPr lang="en-US" sz="1200" dirty="0" smtClean="0"/>
              <a:t>Adaptive PI controller  </a:t>
            </a:r>
          </a:p>
          <a:p>
            <a:r>
              <a:rPr lang="en-US" sz="1200" dirty="0" smtClean="0"/>
              <a:t>Estimator</a:t>
            </a:r>
          </a:p>
        </p:txBody>
      </p:sp>
      <p:sp>
        <p:nvSpPr>
          <p:cNvPr id="10" name="9 Metin kutusu"/>
          <p:cNvSpPr txBox="1"/>
          <p:nvPr/>
        </p:nvSpPr>
        <p:spPr>
          <a:xfrm>
            <a:off x="7801277" y="5771001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 </a:t>
            </a:r>
            <a:endParaRPr lang="tr-TR" dirty="0" smtClean="0"/>
          </a:p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3911779" y="3276270"/>
            <a:ext cx="2244397" cy="24929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sz="1600" dirty="0" smtClean="0"/>
              <a:t>NXP MPC8240 </a:t>
            </a:r>
            <a:r>
              <a:rPr lang="tr-TR" sz="1600" dirty="0" err="1" smtClean="0"/>
              <a:t>processor</a:t>
            </a:r>
            <a:endParaRPr lang="tr-TR" sz="1600" dirty="0" smtClean="0"/>
          </a:p>
          <a:p>
            <a:r>
              <a:rPr lang="tr-TR" sz="1200" dirty="0" smtClean="0"/>
              <a:t>64-bit MCU </a:t>
            </a:r>
            <a:r>
              <a:rPr lang="tr-TR" sz="1200" dirty="0" err="1" smtClean="0"/>
              <a:t>with</a:t>
            </a:r>
            <a:r>
              <a:rPr lang="tr-TR" sz="1200" dirty="0" smtClean="0"/>
              <a:t> 250 MHz, FPU, </a:t>
            </a:r>
          </a:p>
          <a:p>
            <a:r>
              <a:rPr lang="tr-TR" sz="1200" dirty="0" smtClean="0"/>
              <a:t>2 x 16KB </a:t>
            </a:r>
            <a:r>
              <a:rPr lang="tr-TR" sz="1200" dirty="0" err="1" smtClean="0"/>
              <a:t>cache</a:t>
            </a:r>
            <a:r>
              <a:rPr lang="tr-TR" sz="1200" dirty="0" smtClean="0"/>
              <a:t> on-</a:t>
            </a:r>
            <a:r>
              <a:rPr lang="tr-TR" sz="1200" dirty="0" err="1" smtClean="0"/>
              <a:t>chip</a:t>
            </a:r>
            <a:r>
              <a:rPr lang="tr-TR" sz="1200" dirty="0" smtClean="0"/>
              <a:t>, </a:t>
            </a:r>
          </a:p>
          <a:p>
            <a:r>
              <a:rPr lang="tr-TR" sz="1200" dirty="0" smtClean="0"/>
              <a:t>32 MB SDRAM, 8MB </a:t>
            </a:r>
            <a:r>
              <a:rPr lang="tr-TR" sz="1200" dirty="0" err="1" smtClean="0"/>
              <a:t>Flash</a:t>
            </a:r>
            <a:r>
              <a:rPr lang="tr-TR" sz="1200" dirty="0" smtClean="0"/>
              <a:t>, </a:t>
            </a:r>
          </a:p>
          <a:p>
            <a:r>
              <a:rPr lang="tr-TR" sz="1600" dirty="0" err="1" smtClean="0"/>
              <a:t>Ex</a:t>
            </a:r>
            <a:r>
              <a:rPr lang="tr-TR" sz="1600" dirty="0" smtClean="0"/>
              <a:t>. </a:t>
            </a:r>
            <a:r>
              <a:rPr lang="en-US" sz="1600" dirty="0" smtClean="0"/>
              <a:t>Process 1:</a:t>
            </a:r>
            <a:r>
              <a:rPr lang="tr-TR" sz="1600" dirty="0" smtClean="0"/>
              <a:t> </a:t>
            </a:r>
            <a:endParaRPr lang="en-US" sz="1600" dirty="0" smtClean="0"/>
          </a:p>
          <a:p>
            <a:r>
              <a:rPr lang="en-US" sz="1200" dirty="0" smtClean="0"/>
              <a:t>10kHz-SVPWM</a:t>
            </a:r>
          </a:p>
          <a:p>
            <a:r>
              <a:rPr lang="en-US" sz="1200" dirty="0" smtClean="0"/>
              <a:t>Belt drive two mass </a:t>
            </a:r>
          </a:p>
          <a:p>
            <a:r>
              <a:rPr lang="tr-TR" sz="1200" dirty="0" err="1" smtClean="0"/>
              <a:t>Speed</a:t>
            </a:r>
            <a:r>
              <a:rPr lang="tr-TR" sz="1200" dirty="0" smtClean="0"/>
              <a:t>&amp;</a:t>
            </a:r>
            <a:r>
              <a:rPr lang="en-US" sz="1200" dirty="0" smtClean="0"/>
              <a:t>Torque Control FOC   </a:t>
            </a:r>
          </a:p>
          <a:p>
            <a:r>
              <a:rPr lang="en-US" sz="1200" dirty="0" smtClean="0"/>
              <a:t>Parameter identification</a:t>
            </a:r>
            <a:endParaRPr lang="tr-TR" sz="1200" dirty="0" smtClean="0"/>
          </a:p>
          <a:p>
            <a:r>
              <a:rPr lang="tr-TR" sz="1600" dirty="0" err="1" smtClean="0"/>
              <a:t>Ex</a:t>
            </a:r>
            <a:r>
              <a:rPr lang="tr-TR" sz="1600" dirty="0" smtClean="0"/>
              <a:t>. </a:t>
            </a:r>
            <a:r>
              <a:rPr lang="en-US" sz="1600" dirty="0" smtClean="0"/>
              <a:t>Process </a:t>
            </a:r>
            <a:r>
              <a:rPr lang="tr-TR" sz="1600" dirty="0" smtClean="0"/>
              <a:t>2</a:t>
            </a:r>
            <a:r>
              <a:rPr lang="en-US" sz="1600" dirty="0" smtClean="0"/>
              <a:t>:</a:t>
            </a:r>
          </a:p>
          <a:p>
            <a:r>
              <a:rPr lang="en-US" sz="1200" dirty="0" smtClean="0"/>
              <a:t>Nonlinear friction analysis</a:t>
            </a:r>
          </a:p>
          <a:p>
            <a:r>
              <a:rPr lang="en-US" sz="1200" dirty="0" smtClean="0"/>
              <a:t>DFT</a:t>
            </a:r>
            <a:r>
              <a:rPr lang="tr-TR" sz="1200" dirty="0" smtClean="0"/>
              <a:t>, </a:t>
            </a:r>
            <a:r>
              <a:rPr lang="en-US" sz="1200" dirty="0" smtClean="0"/>
              <a:t>Linearization</a:t>
            </a:r>
          </a:p>
        </p:txBody>
      </p:sp>
      <p:sp>
        <p:nvSpPr>
          <p:cNvPr id="12" name="11 Metin kutusu"/>
          <p:cNvSpPr txBox="1"/>
          <p:nvPr/>
        </p:nvSpPr>
        <p:spPr>
          <a:xfrm>
            <a:off x="6735813" y="575996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340MHz</a:t>
            </a:r>
            <a:endParaRPr lang="en-US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6153645" y="3584047"/>
            <a:ext cx="2234779" cy="187743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sz="1600" dirty="0" smtClean="0"/>
              <a:t>XILINX </a:t>
            </a:r>
            <a:r>
              <a:rPr lang="tr-TR" sz="1600" dirty="0" err="1" smtClean="0"/>
              <a:t>Virtex</a:t>
            </a:r>
            <a:r>
              <a:rPr lang="tr-TR" sz="1600" dirty="0" smtClean="0"/>
              <a:t>-5 FPGA</a:t>
            </a:r>
          </a:p>
          <a:p>
            <a:r>
              <a:rPr lang="tr-TR" sz="1200" dirty="0" smtClean="0"/>
              <a:t>64-bit MCU </a:t>
            </a:r>
            <a:r>
              <a:rPr lang="tr-TR" sz="1200" dirty="0" err="1" smtClean="0"/>
              <a:t>with</a:t>
            </a:r>
            <a:r>
              <a:rPr lang="tr-TR" sz="1200" dirty="0" smtClean="0"/>
              <a:t> 550 MHz, FIFO, </a:t>
            </a:r>
          </a:p>
          <a:p>
            <a:r>
              <a:rPr lang="tr-TR" sz="1200" dirty="0" smtClean="0"/>
              <a:t>36-</a:t>
            </a:r>
            <a:r>
              <a:rPr lang="tr-TR" sz="1200" dirty="0" err="1" smtClean="0"/>
              <a:t>Kbit</a:t>
            </a:r>
            <a:r>
              <a:rPr lang="tr-TR" sz="1200" dirty="0" smtClean="0"/>
              <a:t> </a:t>
            </a:r>
            <a:r>
              <a:rPr lang="tr-TR" sz="1200" dirty="0" err="1" smtClean="0"/>
              <a:t>block</a:t>
            </a:r>
            <a:r>
              <a:rPr lang="tr-TR" sz="1200" dirty="0" smtClean="0"/>
              <a:t> RAM, </a:t>
            </a:r>
          </a:p>
          <a:p>
            <a:r>
              <a:rPr lang="tr-TR" sz="1200" dirty="0" smtClean="0"/>
              <a:t>64-bit </a:t>
            </a:r>
            <a:r>
              <a:rPr lang="tr-TR" sz="1200" dirty="0" err="1" smtClean="0"/>
              <a:t>distributed</a:t>
            </a:r>
            <a:r>
              <a:rPr lang="tr-TR" sz="1200" dirty="0" smtClean="0"/>
              <a:t> RAM </a:t>
            </a:r>
            <a:r>
              <a:rPr lang="tr-TR" sz="1200" dirty="0" err="1" smtClean="0"/>
              <a:t>option</a:t>
            </a:r>
            <a:r>
              <a:rPr lang="tr-TR" sz="1200" dirty="0" smtClean="0"/>
              <a:t>, </a:t>
            </a:r>
          </a:p>
          <a:p>
            <a:endParaRPr lang="tr-TR" sz="1200" dirty="0" smtClean="0"/>
          </a:p>
          <a:p>
            <a:r>
              <a:rPr lang="en-US" sz="1600" dirty="0" smtClean="0"/>
              <a:t>Process :</a:t>
            </a:r>
            <a:r>
              <a:rPr lang="tr-TR" sz="1600" dirty="0" smtClean="0"/>
              <a:t> </a:t>
            </a:r>
            <a:endParaRPr lang="en-US" sz="1600" dirty="0" smtClean="0"/>
          </a:p>
          <a:p>
            <a:r>
              <a:rPr lang="tr-TR" sz="1200" dirty="0" err="1" smtClean="0"/>
              <a:t>Position</a:t>
            </a:r>
            <a:r>
              <a:rPr lang="tr-TR" sz="1200" dirty="0" smtClean="0"/>
              <a:t> </a:t>
            </a:r>
            <a:r>
              <a:rPr lang="tr-TR" sz="1200" dirty="0" err="1" smtClean="0"/>
              <a:t>control</a:t>
            </a:r>
            <a:r>
              <a:rPr lang="tr-TR" sz="1200" dirty="0" smtClean="0"/>
              <a:t> (FOC)</a:t>
            </a:r>
          </a:p>
          <a:p>
            <a:r>
              <a:rPr lang="tr-TR" sz="1200" dirty="0" smtClean="0"/>
              <a:t>RLS </a:t>
            </a:r>
            <a:r>
              <a:rPr lang="tr-TR" sz="1200" dirty="0" err="1" smtClean="0"/>
              <a:t>algorithm</a:t>
            </a:r>
            <a:r>
              <a:rPr lang="tr-TR" sz="1200" dirty="0" smtClean="0"/>
              <a:t> - Online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Parameter identification</a:t>
            </a:r>
            <a:endParaRPr lang="tr-TR" sz="1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Dikdörtgen"/>
          <p:cNvSpPr/>
          <p:nvPr/>
        </p:nvSpPr>
        <p:spPr>
          <a:xfrm>
            <a:off x="3383868" y="4545124"/>
            <a:ext cx="28803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Küp"/>
          <p:cNvSpPr/>
          <p:nvPr/>
        </p:nvSpPr>
        <p:spPr>
          <a:xfrm>
            <a:off x="1079612" y="2114854"/>
            <a:ext cx="1296144" cy="468052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2 Akış Çizelgesi: Doğrudan Erişimli Depolama"/>
          <p:cNvSpPr/>
          <p:nvPr/>
        </p:nvSpPr>
        <p:spPr>
          <a:xfrm>
            <a:off x="2303748" y="2294874"/>
            <a:ext cx="396044" cy="10801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Akış Çizelgesi: Doğrudan Erişimli Depolama"/>
          <p:cNvSpPr/>
          <p:nvPr/>
        </p:nvSpPr>
        <p:spPr>
          <a:xfrm>
            <a:off x="2555776" y="2204864"/>
            <a:ext cx="32403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Akış Çizelgesi: Doğrudan Erişimli Depolama"/>
          <p:cNvSpPr/>
          <p:nvPr/>
        </p:nvSpPr>
        <p:spPr>
          <a:xfrm>
            <a:off x="2627784" y="2204864"/>
            <a:ext cx="108012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Akış Çizelgesi: Doğrudan Erişimli Depolama"/>
          <p:cNvSpPr/>
          <p:nvPr/>
        </p:nvSpPr>
        <p:spPr>
          <a:xfrm>
            <a:off x="2699792" y="2204864"/>
            <a:ext cx="14401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Akış Çizelgesi: Doğrudan Erişimli Depolama"/>
          <p:cNvSpPr/>
          <p:nvPr/>
        </p:nvSpPr>
        <p:spPr>
          <a:xfrm>
            <a:off x="2771800" y="2204864"/>
            <a:ext cx="14401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Akış Çizelgesi: Doğrudan Erişimli Depolama"/>
          <p:cNvSpPr/>
          <p:nvPr/>
        </p:nvSpPr>
        <p:spPr>
          <a:xfrm>
            <a:off x="2879812" y="2294874"/>
            <a:ext cx="324036" cy="10801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Küp"/>
          <p:cNvSpPr/>
          <p:nvPr/>
        </p:nvSpPr>
        <p:spPr>
          <a:xfrm>
            <a:off x="3059832" y="1736812"/>
            <a:ext cx="972108" cy="1224136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Akış Çizelgesi: Doğrudan Erişimli Depolama"/>
          <p:cNvSpPr/>
          <p:nvPr/>
        </p:nvSpPr>
        <p:spPr>
          <a:xfrm>
            <a:off x="2303748" y="2240868"/>
            <a:ext cx="72008" cy="216024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Akış Çizelgesi: Doğrudan Erişimli Depolama"/>
          <p:cNvSpPr/>
          <p:nvPr/>
        </p:nvSpPr>
        <p:spPr>
          <a:xfrm>
            <a:off x="2879812" y="2276872"/>
            <a:ext cx="72008" cy="144016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Küp"/>
          <p:cNvSpPr/>
          <p:nvPr/>
        </p:nvSpPr>
        <p:spPr>
          <a:xfrm>
            <a:off x="3923928" y="2258870"/>
            <a:ext cx="468052" cy="18002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14 Küp"/>
          <p:cNvSpPr/>
          <p:nvPr/>
        </p:nvSpPr>
        <p:spPr>
          <a:xfrm>
            <a:off x="4175956" y="1844824"/>
            <a:ext cx="828092" cy="1008112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15 Metin kutusu"/>
          <p:cNvSpPr txBox="1"/>
          <p:nvPr/>
        </p:nvSpPr>
        <p:spPr>
          <a:xfrm>
            <a:off x="1079612" y="1844824"/>
            <a:ext cx="1417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PMSM Servo Motor</a:t>
            </a:r>
            <a:endParaRPr lang="en-US" sz="1200" dirty="0"/>
          </a:p>
        </p:txBody>
      </p:sp>
      <p:sp>
        <p:nvSpPr>
          <p:cNvPr id="17" name="16 Metin kutusu"/>
          <p:cNvSpPr txBox="1"/>
          <p:nvPr/>
        </p:nvSpPr>
        <p:spPr>
          <a:xfrm>
            <a:off x="2375756" y="2492896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Coupler</a:t>
            </a:r>
            <a:endParaRPr lang="en-US" sz="1200" dirty="0"/>
          </a:p>
        </p:txBody>
      </p:sp>
      <p:sp>
        <p:nvSpPr>
          <p:cNvPr id="18" name="17 Metin kutusu"/>
          <p:cNvSpPr txBox="1"/>
          <p:nvPr/>
        </p:nvSpPr>
        <p:spPr>
          <a:xfrm>
            <a:off x="3167844" y="1448780"/>
            <a:ext cx="992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Transmission</a:t>
            </a:r>
            <a:endParaRPr lang="en-US" sz="1200" dirty="0"/>
          </a:p>
        </p:txBody>
      </p:sp>
      <p:sp>
        <p:nvSpPr>
          <p:cNvPr id="19" name="18 Metin kutusu"/>
          <p:cNvSpPr txBox="1"/>
          <p:nvPr/>
        </p:nvSpPr>
        <p:spPr>
          <a:xfrm>
            <a:off x="3059832" y="1935123"/>
            <a:ext cx="78739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pulley-belt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lead-screw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rack-pinion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belt-wheel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conveyor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gear-wheel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direct drive</a:t>
            </a:r>
            <a:endParaRPr lang="en-US" sz="900" dirty="0"/>
          </a:p>
        </p:txBody>
      </p:sp>
      <p:sp>
        <p:nvSpPr>
          <p:cNvPr id="20" name="19 Metin kutusu"/>
          <p:cNvSpPr txBox="1"/>
          <p:nvPr/>
        </p:nvSpPr>
        <p:spPr>
          <a:xfrm>
            <a:off x="4427984" y="1556792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Load</a:t>
            </a:r>
            <a:endParaRPr lang="en-US" sz="1200" dirty="0"/>
          </a:p>
        </p:txBody>
      </p:sp>
      <p:sp>
        <p:nvSpPr>
          <p:cNvPr id="22" name="21 Metin kutusu"/>
          <p:cNvSpPr txBox="1"/>
          <p:nvPr/>
        </p:nvSpPr>
        <p:spPr>
          <a:xfrm>
            <a:off x="4175956" y="2060848"/>
            <a:ext cx="71365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linear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rotational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contour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custom</a:t>
            </a:r>
          </a:p>
          <a:p>
            <a:r>
              <a:rPr lang="en-US" sz="900" dirty="0" smtClean="0"/>
              <a:t>motion</a:t>
            </a:r>
            <a:endParaRPr lang="en-US" sz="900" dirty="0"/>
          </a:p>
        </p:txBody>
      </p:sp>
      <p:sp>
        <p:nvSpPr>
          <p:cNvPr id="23" name="22 Dikdörtgen"/>
          <p:cNvSpPr/>
          <p:nvPr/>
        </p:nvSpPr>
        <p:spPr>
          <a:xfrm>
            <a:off x="1835696" y="4545124"/>
            <a:ext cx="28803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Yuvarlatılmış Dikdörtgen"/>
          <p:cNvSpPr/>
          <p:nvPr/>
        </p:nvSpPr>
        <p:spPr>
          <a:xfrm>
            <a:off x="3095836" y="4185084"/>
            <a:ext cx="324036" cy="100811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Yuvarlatılmış Dikdörtgen"/>
          <p:cNvSpPr/>
          <p:nvPr/>
        </p:nvSpPr>
        <p:spPr>
          <a:xfrm>
            <a:off x="2087724" y="4185084"/>
            <a:ext cx="324036" cy="100811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Oval"/>
          <p:cNvSpPr/>
          <p:nvPr/>
        </p:nvSpPr>
        <p:spPr>
          <a:xfrm>
            <a:off x="2483768" y="4203086"/>
            <a:ext cx="72008" cy="9721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27 Oval"/>
          <p:cNvSpPr/>
          <p:nvPr/>
        </p:nvSpPr>
        <p:spPr>
          <a:xfrm>
            <a:off x="2636168" y="4203086"/>
            <a:ext cx="72008" cy="9721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28 Oval"/>
          <p:cNvSpPr/>
          <p:nvPr/>
        </p:nvSpPr>
        <p:spPr>
          <a:xfrm>
            <a:off x="2788568" y="4203086"/>
            <a:ext cx="72008" cy="9721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Oval"/>
          <p:cNvSpPr/>
          <p:nvPr/>
        </p:nvSpPr>
        <p:spPr>
          <a:xfrm>
            <a:off x="2940968" y="4203086"/>
            <a:ext cx="72008" cy="9721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30 Serbest Form"/>
          <p:cNvSpPr/>
          <p:nvPr/>
        </p:nvSpPr>
        <p:spPr>
          <a:xfrm>
            <a:off x="2555776" y="4322920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31 Serbest Form"/>
          <p:cNvSpPr/>
          <p:nvPr/>
        </p:nvSpPr>
        <p:spPr>
          <a:xfrm>
            <a:off x="2701016" y="4322920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32 Serbest Form"/>
          <p:cNvSpPr/>
          <p:nvPr/>
        </p:nvSpPr>
        <p:spPr>
          <a:xfrm>
            <a:off x="2854910" y="4322920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34 Serbest Form"/>
          <p:cNvSpPr/>
          <p:nvPr/>
        </p:nvSpPr>
        <p:spPr>
          <a:xfrm flipV="1">
            <a:off x="2699792" y="5013176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35 Serbest Form"/>
          <p:cNvSpPr/>
          <p:nvPr/>
        </p:nvSpPr>
        <p:spPr>
          <a:xfrm flipV="1">
            <a:off x="2856404" y="5013176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36 Serbest Form"/>
          <p:cNvSpPr/>
          <p:nvPr/>
        </p:nvSpPr>
        <p:spPr>
          <a:xfrm flipV="1">
            <a:off x="2552196" y="5013176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40 Serbest Form"/>
          <p:cNvSpPr/>
          <p:nvPr/>
        </p:nvSpPr>
        <p:spPr>
          <a:xfrm>
            <a:off x="2414588" y="4268266"/>
            <a:ext cx="90487" cy="96838"/>
          </a:xfrm>
          <a:custGeom>
            <a:avLst/>
            <a:gdLst>
              <a:gd name="connsiteX0" fmla="*/ 0 w 90487"/>
              <a:gd name="connsiteY0" fmla="*/ 0 h 96838"/>
              <a:gd name="connsiteX1" fmla="*/ 90487 w 90487"/>
              <a:gd name="connsiteY1" fmla="*/ 66675 h 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" h="96838">
                <a:moveTo>
                  <a:pt x="0" y="0"/>
                </a:moveTo>
                <a:cubicBezTo>
                  <a:pt x="18256" y="48419"/>
                  <a:pt x="36512" y="96838"/>
                  <a:pt x="90487" y="6667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41 Serbest Form"/>
          <p:cNvSpPr/>
          <p:nvPr/>
        </p:nvSpPr>
        <p:spPr>
          <a:xfrm>
            <a:off x="3009900" y="4283348"/>
            <a:ext cx="80963" cy="81756"/>
          </a:xfrm>
          <a:custGeom>
            <a:avLst/>
            <a:gdLst>
              <a:gd name="connsiteX0" fmla="*/ 80963 w 80963"/>
              <a:gd name="connsiteY0" fmla="*/ 0 h 81756"/>
              <a:gd name="connsiteX1" fmla="*/ 0 w 80963"/>
              <a:gd name="connsiteY1" fmla="*/ 47625 h 8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963" h="81756">
                <a:moveTo>
                  <a:pt x="80963" y="0"/>
                </a:moveTo>
                <a:cubicBezTo>
                  <a:pt x="62309" y="40878"/>
                  <a:pt x="43656" y="81756"/>
                  <a:pt x="0" y="4762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42 Serbest Form"/>
          <p:cNvSpPr/>
          <p:nvPr/>
        </p:nvSpPr>
        <p:spPr>
          <a:xfrm>
            <a:off x="2414588" y="5049180"/>
            <a:ext cx="85725" cy="54769"/>
          </a:xfrm>
          <a:custGeom>
            <a:avLst/>
            <a:gdLst>
              <a:gd name="connsiteX0" fmla="*/ 0 w 85725"/>
              <a:gd name="connsiteY0" fmla="*/ 54769 h 54769"/>
              <a:gd name="connsiteX1" fmla="*/ 85725 w 85725"/>
              <a:gd name="connsiteY1" fmla="*/ 30956 h 5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54769">
                <a:moveTo>
                  <a:pt x="0" y="54769"/>
                </a:moveTo>
                <a:cubicBezTo>
                  <a:pt x="26194" y="27384"/>
                  <a:pt x="52388" y="0"/>
                  <a:pt x="85725" y="30956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43 Serbest Form"/>
          <p:cNvSpPr/>
          <p:nvPr/>
        </p:nvSpPr>
        <p:spPr>
          <a:xfrm>
            <a:off x="3000375" y="5048163"/>
            <a:ext cx="90488" cy="73025"/>
          </a:xfrm>
          <a:custGeom>
            <a:avLst/>
            <a:gdLst>
              <a:gd name="connsiteX0" fmla="*/ 90488 w 90488"/>
              <a:gd name="connsiteY0" fmla="*/ 73025 h 73025"/>
              <a:gd name="connsiteX1" fmla="*/ 0 w 90488"/>
              <a:gd name="connsiteY1" fmla="*/ 34925 h 7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8" h="73025">
                <a:moveTo>
                  <a:pt x="90488" y="73025"/>
                </a:moveTo>
                <a:cubicBezTo>
                  <a:pt x="73422" y="36512"/>
                  <a:pt x="56356" y="0"/>
                  <a:pt x="0" y="3492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1 Aşağı Bükülü Ok"/>
          <p:cNvSpPr/>
          <p:nvPr/>
        </p:nvSpPr>
        <p:spPr>
          <a:xfrm>
            <a:off x="2591780" y="3933056"/>
            <a:ext cx="324000" cy="252000"/>
          </a:xfrm>
          <a:prstGeom prst="curved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52 Çember Ok"/>
          <p:cNvSpPr/>
          <p:nvPr/>
        </p:nvSpPr>
        <p:spPr>
          <a:xfrm>
            <a:off x="2519824" y="5157192"/>
            <a:ext cx="468000" cy="468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18208"/>
              <a:gd name="adj5" fmla="val 125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53 Çember Ok"/>
          <p:cNvSpPr/>
          <p:nvPr/>
        </p:nvSpPr>
        <p:spPr>
          <a:xfrm flipH="1">
            <a:off x="2519824" y="5157192"/>
            <a:ext cx="468000" cy="468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29474"/>
              <a:gd name="adj5" fmla="val 125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54 Metin kutusu"/>
          <p:cNvSpPr txBox="1"/>
          <p:nvPr/>
        </p:nvSpPr>
        <p:spPr>
          <a:xfrm>
            <a:off x="2375756" y="3681028"/>
            <a:ext cx="712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Torsion</a:t>
            </a:r>
            <a:endParaRPr lang="en-US" sz="1400" dirty="0"/>
          </a:p>
        </p:txBody>
      </p:sp>
      <p:sp>
        <p:nvSpPr>
          <p:cNvPr id="56" name="55 Metin kutusu"/>
          <p:cNvSpPr txBox="1"/>
          <p:nvPr/>
        </p:nvSpPr>
        <p:spPr>
          <a:xfrm>
            <a:off x="2411760" y="5337212"/>
            <a:ext cx="70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Flexion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Serbest Form"/>
          <p:cNvSpPr/>
          <p:nvPr/>
        </p:nvSpPr>
        <p:spPr>
          <a:xfrm>
            <a:off x="3904432" y="2751500"/>
            <a:ext cx="2496368" cy="137440"/>
          </a:xfrm>
          <a:custGeom>
            <a:avLst/>
            <a:gdLst>
              <a:gd name="connsiteX0" fmla="*/ 0 w 2496368"/>
              <a:gd name="connsiteY0" fmla="*/ 0 h 137440"/>
              <a:gd name="connsiteX1" fmla="*/ 1234159 w 2496368"/>
              <a:gd name="connsiteY1" fmla="*/ 134635 h 137440"/>
              <a:gd name="connsiteX2" fmla="*/ 2496368 w 2496368"/>
              <a:gd name="connsiteY2" fmla="*/ 16829 h 1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368" h="137440">
                <a:moveTo>
                  <a:pt x="0" y="0"/>
                </a:moveTo>
                <a:cubicBezTo>
                  <a:pt x="409049" y="65915"/>
                  <a:pt x="818098" y="131830"/>
                  <a:pt x="1234159" y="134635"/>
                </a:cubicBezTo>
                <a:cubicBezTo>
                  <a:pt x="1650220" y="137440"/>
                  <a:pt x="2073294" y="77134"/>
                  <a:pt x="2496368" y="16829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8 Serbest Form"/>
          <p:cNvSpPr/>
          <p:nvPr/>
        </p:nvSpPr>
        <p:spPr>
          <a:xfrm>
            <a:off x="4033458" y="3714259"/>
            <a:ext cx="2193438" cy="146789"/>
          </a:xfrm>
          <a:custGeom>
            <a:avLst/>
            <a:gdLst>
              <a:gd name="connsiteX0" fmla="*/ 0 w 2193438"/>
              <a:gd name="connsiteY0" fmla="*/ 40203 h 146789"/>
              <a:gd name="connsiteX1" fmla="*/ 1105133 w 2193438"/>
              <a:gd name="connsiteY1" fmla="*/ 17764 h 146789"/>
              <a:gd name="connsiteX2" fmla="*/ 2193438 w 2193438"/>
              <a:gd name="connsiteY2" fmla="*/ 146789 h 14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3438" h="146789">
                <a:moveTo>
                  <a:pt x="0" y="40203"/>
                </a:moveTo>
                <a:cubicBezTo>
                  <a:pt x="369780" y="20101"/>
                  <a:pt x="739560" y="0"/>
                  <a:pt x="1105133" y="17764"/>
                </a:cubicBezTo>
                <a:cubicBezTo>
                  <a:pt x="1470706" y="35528"/>
                  <a:pt x="1832072" y="91158"/>
                  <a:pt x="2193438" y="146789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Yamuk"/>
          <p:cNvSpPr/>
          <p:nvPr/>
        </p:nvSpPr>
        <p:spPr>
          <a:xfrm>
            <a:off x="4499992" y="3031756"/>
            <a:ext cx="504056" cy="684076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Yamuk"/>
          <p:cNvSpPr/>
          <p:nvPr/>
        </p:nvSpPr>
        <p:spPr>
          <a:xfrm>
            <a:off x="5292080" y="3067760"/>
            <a:ext cx="504056" cy="684076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Yamuk"/>
          <p:cNvSpPr/>
          <p:nvPr/>
        </p:nvSpPr>
        <p:spPr>
          <a:xfrm flipV="1">
            <a:off x="4896036" y="2887740"/>
            <a:ext cx="504056" cy="684076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Yamuk"/>
          <p:cNvSpPr/>
          <p:nvPr/>
        </p:nvSpPr>
        <p:spPr>
          <a:xfrm flipV="1">
            <a:off x="5688124" y="2851736"/>
            <a:ext cx="504056" cy="684076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Yamuk"/>
          <p:cNvSpPr/>
          <p:nvPr/>
        </p:nvSpPr>
        <p:spPr>
          <a:xfrm flipV="1">
            <a:off x="4139952" y="2851736"/>
            <a:ext cx="504056" cy="684076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21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10 Düz Ok Bağlayıcısı"/>
          <p:cNvCxnSpPr/>
          <p:nvPr/>
        </p:nvCxnSpPr>
        <p:spPr>
          <a:xfrm flipV="1">
            <a:off x="4968044" y="2743724"/>
            <a:ext cx="108012" cy="648072"/>
          </a:xfrm>
          <a:prstGeom prst="straightConnector1">
            <a:avLst/>
          </a:prstGeom>
          <a:ln w="9525">
            <a:solidFill>
              <a:srgbClr val="0070C0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Düz Ok Bağlayıcısı"/>
          <p:cNvCxnSpPr/>
          <p:nvPr/>
        </p:nvCxnSpPr>
        <p:spPr>
          <a:xfrm flipH="1" flipV="1">
            <a:off x="5292080" y="2743724"/>
            <a:ext cx="108014" cy="342038"/>
          </a:xfrm>
          <a:prstGeom prst="straightConnector1">
            <a:avLst/>
          </a:prstGeom>
          <a:ln w="9525">
            <a:solidFill>
              <a:srgbClr val="0070C0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4391980" y="2455692"/>
            <a:ext cx="166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Gear gap (backlash) </a:t>
            </a:r>
            <a:endParaRPr lang="en-US" sz="1400" dirty="0"/>
          </a:p>
        </p:txBody>
      </p:sp>
      <p:cxnSp>
        <p:nvCxnSpPr>
          <p:cNvPr id="14" name="13 Düz Ok Bağlayıcısı"/>
          <p:cNvCxnSpPr/>
          <p:nvPr/>
        </p:nvCxnSpPr>
        <p:spPr>
          <a:xfrm>
            <a:off x="4608004" y="3067760"/>
            <a:ext cx="288032" cy="792088"/>
          </a:xfrm>
          <a:prstGeom prst="straightConnector1">
            <a:avLst/>
          </a:prstGeom>
          <a:ln w="9525">
            <a:solidFill>
              <a:srgbClr val="FF0000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Düz Ok Bağlayıcısı"/>
          <p:cNvCxnSpPr/>
          <p:nvPr/>
        </p:nvCxnSpPr>
        <p:spPr>
          <a:xfrm flipH="1">
            <a:off x="5364088" y="3067760"/>
            <a:ext cx="324036" cy="792088"/>
          </a:xfrm>
          <a:prstGeom prst="straightConnector1">
            <a:avLst/>
          </a:prstGeom>
          <a:ln w="9525">
            <a:solidFill>
              <a:srgbClr val="FF0000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Metin kutusu"/>
          <p:cNvSpPr txBox="1"/>
          <p:nvPr/>
        </p:nvSpPr>
        <p:spPr>
          <a:xfrm>
            <a:off x="4499992" y="3787840"/>
            <a:ext cx="1328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Tooth corrosion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22 Grup"/>
          <p:cNvGrpSpPr/>
          <p:nvPr/>
        </p:nvGrpSpPr>
        <p:grpSpPr>
          <a:xfrm>
            <a:off x="1259632" y="2312876"/>
            <a:ext cx="2808312" cy="1938990"/>
            <a:chOff x="1259632" y="2312876"/>
            <a:chExt cx="2808312" cy="1938990"/>
          </a:xfrm>
        </p:grpSpPr>
        <p:sp>
          <p:nvSpPr>
            <p:cNvPr id="21" name="20 Küp"/>
            <p:cNvSpPr/>
            <p:nvPr/>
          </p:nvSpPr>
          <p:spPr>
            <a:xfrm>
              <a:off x="1475656" y="2564904"/>
              <a:ext cx="432048" cy="468052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0" lon="96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23 Oval"/>
            <p:cNvSpPr/>
            <p:nvPr/>
          </p:nvSpPr>
          <p:spPr>
            <a:xfrm>
              <a:off x="1691680" y="2744924"/>
              <a:ext cx="144016" cy="1800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orthographicFront">
                <a:rot lat="0" lon="0" rev="7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18 Akış Çizelgesi: Doğrudan Erişimli Depolama"/>
            <p:cNvSpPr>
              <a:spLocks noChangeAspect="1"/>
            </p:cNvSpPr>
            <p:nvPr/>
          </p:nvSpPr>
          <p:spPr>
            <a:xfrm>
              <a:off x="1698904" y="2852948"/>
              <a:ext cx="208800" cy="108000"/>
            </a:xfrm>
            <a:prstGeom prst="flowChartMagneticDrum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20400000" lon="11400000" rev="7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131 Akış Çizelgesi: Veri"/>
            <p:cNvSpPr/>
            <p:nvPr/>
          </p:nvSpPr>
          <p:spPr>
            <a:xfrm flipH="1">
              <a:off x="1799692" y="3212976"/>
              <a:ext cx="1872208" cy="576064"/>
            </a:xfrm>
            <a:prstGeom prst="flowChartInputOutpu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scene3d>
              <a:camera prst="orthographicFront">
                <a:rot lat="0" lon="213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130 Akış Çizelgesi: Doğrudan Erişimli Depolama"/>
            <p:cNvSpPr/>
            <p:nvPr/>
          </p:nvSpPr>
          <p:spPr>
            <a:xfrm>
              <a:off x="3023828" y="3068960"/>
              <a:ext cx="1044116" cy="540060"/>
            </a:xfrm>
            <a:prstGeom prst="flowChartMagneticDrum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20400000" lon="11400000" rev="7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129 Akış Çizelgesi: Doğrudan Erişimli Depolama"/>
            <p:cNvSpPr/>
            <p:nvPr/>
          </p:nvSpPr>
          <p:spPr>
            <a:xfrm>
              <a:off x="1583668" y="3068960"/>
              <a:ext cx="1044116" cy="540060"/>
            </a:xfrm>
            <a:prstGeom prst="flowChartMagneticDrum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20400000" lon="11400000" rev="7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127 Akış Çizelgesi: Veri"/>
            <p:cNvSpPr/>
            <p:nvPr/>
          </p:nvSpPr>
          <p:spPr>
            <a:xfrm flipH="1">
              <a:off x="1943708" y="2852936"/>
              <a:ext cx="1872208" cy="576064"/>
            </a:xfrm>
            <a:prstGeom prst="flowChartInputOutpu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scene3d>
              <a:camera prst="orthographicFront">
                <a:rot lat="0" lon="213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133 Düz Bağlayıcı"/>
            <p:cNvCxnSpPr/>
            <p:nvPr/>
          </p:nvCxnSpPr>
          <p:spPr>
            <a:xfrm>
              <a:off x="1943708" y="2852936"/>
              <a:ext cx="360040" cy="57606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142 Serbest Form"/>
            <p:cNvSpPr/>
            <p:nvPr/>
          </p:nvSpPr>
          <p:spPr>
            <a:xfrm>
              <a:off x="1912289" y="2846567"/>
              <a:ext cx="59634" cy="15903"/>
            </a:xfrm>
            <a:custGeom>
              <a:avLst/>
              <a:gdLst>
                <a:gd name="connsiteX0" fmla="*/ 59634 w 59634"/>
                <a:gd name="connsiteY0" fmla="*/ 0 h 15903"/>
                <a:gd name="connsiteX1" fmla="*/ 0 w 59634"/>
                <a:gd name="connsiteY1" fmla="*/ 15903 h 1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34" h="15903">
                  <a:moveTo>
                    <a:pt x="59634" y="0"/>
                  </a:moveTo>
                  <a:lnTo>
                    <a:pt x="0" y="15903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144 Düz Bağlayıcı"/>
            <p:cNvCxnSpPr/>
            <p:nvPr/>
          </p:nvCxnSpPr>
          <p:spPr>
            <a:xfrm>
              <a:off x="3455876" y="2888940"/>
              <a:ext cx="360040" cy="504056"/>
            </a:xfrm>
            <a:prstGeom prst="line">
              <a:avLst/>
            </a:prstGeom>
            <a:ln w="63500">
              <a:solidFill>
                <a:schemeClr val="bg1"/>
              </a:solidFill>
            </a:ln>
            <a:scene3d>
              <a:camera prst="orthographicFront">
                <a:rot lat="21300000" lon="21300000" rev="2154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/>
            <p:nvPr/>
          </p:nvCxnSpPr>
          <p:spPr>
            <a:xfrm>
              <a:off x="3599892" y="3392996"/>
              <a:ext cx="216024" cy="0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/>
            <p:nvPr/>
          </p:nvCxnSpPr>
          <p:spPr>
            <a:xfrm>
              <a:off x="3239852" y="2888940"/>
              <a:ext cx="216024" cy="0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Küp"/>
            <p:cNvSpPr/>
            <p:nvPr/>
          </p:nvSpPr>
          <p:spPr>
            <a:xfrm>
              <a:off x="2591780" y="2672916"/>
              <a:ext cx="540060" cy="540060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24 Metin kutusu"/>
            <p:cNvSpPr txBox="1"/>
            <p:nvPr/>
          </p:nvSpPr>
          <p:spPr>
            <a:xfrm>
              <a:off x="1259632" y="2312876"/>
              <a:ext cx="1088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Servo motor</a:t>
              </a:r>
              <a:endParaRPr lang="en-US" sz="1400" dirty="0"/>
            </a:p>
          </p:txBody>
        </p:sp>
        <p:sp>
          <p:nvSpPr>
            <p:cNvPr id="28" name="27 Metin kutusu"/>
            <p:cNvSpPr txBox="1"/>
            <p:nvPr/>
          </p:nvSpPr>
          <p:spPr>
            <a:xfrm>
              <a:off x="3059832" y="2852936"/>
              <a:ext cx="737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Friction</a:t>
              </a:r>
              <a:endParaRPr lang="en-US" sz="1400" dirty="0"/>
            </a:p>
          </p:txBody>
        </p:sp>
        <p:sp>
          <p:nvSpPr>
            <p:cNvPr id="29" name="28 Sağ Ok"/>
            <p:cNvSpPr/>
            <p:nvPr/>
          </p:nvSpPr>
          <p:spPr>
            <a:xfrm>
              <a:off x="3131840" y="3068960"/>
              <a:ext cx="180020" cy="144016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29 Çember Ok"/>
            <p:cNvSpPr/>
            <p:nvPr/>
          </p:nvSpPr>
          <p:spPr>
            <a:xfrm>
              <a:off x="1547664" y="3212976"/>
              <a:ext cx="396044" cy="396044"/>
            </a:xfrm>
            <a:prstGeom prst="circular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0" lon="0" rev="60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30 Metin kutusu"/>
            <p:cNvSpPr txBox="1"/>
            <p:nvPr/>
          </p:nvSpPr>
          <p:spPr>
            <a:xfrm>
              <a:off x="1367644" y="3429000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Sliding</a:t>
              </a:r>
              <a:endParaRPr lang="en-US" sz="1400" dirty="0"/>
            </a:p>
          </p:txBody>
        </p:sp>
        <p:sp>
          <p:nvSpPr>
            <p:cNvPr id="32" name="31 Çember Ok"/>
            <p:cNvSpPr/>
            <p:nvPr/>
          </p:nvSpPr>
          <p:spPr>
            <a:xfrm flipV="1">
              <a:off x="2627784" y="3573016"/>
              <a:ext cx="720000" cy="468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18208"/>
                <a:gd name="adj5" fmla="val 125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32 Çember Ok"/>
            <p:cNvSpPr/>
            <p:nvPr/>
          </p:nvSpPr>
          <p:spPr>
            <a:xfrm flipH="1" flipV="1">
              <a:off x="2627784" y="3573016"/>
              <a:ext cx="720000" cy="468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18208"/>
                <a:gd name="adj5" fmla="val 125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33 Metin kutusu"/>
            <p:cNvSpPr txBox="1"/>
            <p:nvPr/>
          </p:nvSpPr>
          <p:spPr>
            <a:xfrm>
              <a:off x="2771800" y="3944089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Sag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Küp"/>
          <p:cNvSpPr/>
          <p:nvPr/>
        </p:nvSpPr>
        <p:spPr>
          <a:xfrm flipH="1">
            <a:off x="3888028" y="3465108"/>
            <a:ext cx="936000" cy="936000"/>
          </a:xfrm>
          <a:prstGeom prst="cube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16 Grup"/>
          <p:cNvGrpSpPr/>
          <p:nvPr/>
        </p:nvGrpSpPr>
        <p:grpSpPr>
          <a:xfrm>
            <a:off x="4175956" y="3753036"/>
            <a:ext cx="612004" cy="612068"/>
            <a:chOff x="4103948" y="1124744"/>
            <a:chExt cx="612004" cy="612068"/>
          </a:xfrm>
          <a:solidFill>
            <a:schemeClr val="bg1">
              <a:lumMod val="85000"/>
            </a:schemeClr>
          </a:solidFill>
        </p:grpSpPr>
        <p:sp>
          <p:nvSpPr>
            <p:cNvPr id="16" name="15 Oval"/>
            <p:cNvSpPr/>
            <p:nvPr/>
          </p:nvSpPr>
          <p:spPr>
            <a:xfrm>
              <a:off x="4103948" y="1124744"/>
              <a:ext cx="576000" cy="576000"/>
            </a:xfrm>
            <a:prstGeom prst="ellips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14 Oval"/>
            <p:cNvSpPr/>
            <p:nvPr/>
          </p:nvSpPr>
          <p:spPr>
            <a:xfrm>
              <a:off x="4139952" y="1160812"/>
              <a:ext cx="576000" cy="576000"/>
            </a:xfrm>
            <a:prstGeom prst="ellips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48 Grup"/>
          <p:cNvGrpSpPr/>
          <p:nvPr/>
        </p:nvGrpSpPr>
        <p:grpSpPr>
          <a:xfrm>
            <a:off x="4391980" y="4041084"/>
            <a:ext cx="252028" cy="252012"/>
            <a:chOff x="5076056" y="3969060"/>
            <a:chExt cx="252028" cy="252012"/>
          </a:xfrm>
        </p:grpSpPr>
        <p:grpSp>
          <p:nvGrpSpPr>
            <p:cNvPr id="47" name="46 Grup"/>
            <p:cNvGrpSpPr/>
            <p:nvPr/>
          </p:nvGrpSpPr>
          <p:grpSpPr>
            <a:xfrm>
              <a:off x="5076056" y="3969060"/>
              <a:ext cx="252028" cy="252012"/>
              <a:chOff x="4932040" y="2564904"/>
              <a:chExt cx="252028" cy="252012"/>
            </a:xfrm>
          </p:grpSpPr>
          <p:sp>
            <p:nvSpPr>
              <p:cNvPr id="26" name="25 Oval"/>
              <p:cNvSpPr/>
              <p:nvPr/>
            </p:nvSpPr>
            <p:spPr>
              <a:xfrm>
                <a:off x="4932040" y="2564904"/>
                <a:ext cx="144000" cy="144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26 Oval"/>
              <p:cNvSpPr/>
              <p:nvPr/>
            </p:nvSpPr>
            <p:spPr>
              <a:xfrm>
                <a:off x="4968060" y="2600924"/>
                <a:ext cx="144000" cy="144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27 Oval"/>
              <p:cNvSpPr/>
              <p:nvPr/>
            </p:nvSpPr>
            <p:spPr>
              <a:xfrm>
                <a:off x="5004064" y="2636928"/>
                <a:ext cx="144000" cy="144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28 Oval"/>
              <p:cNvSpPr/>
              <p:nvPr/>
            </p:nvSpPr>
            <p:spPr>
              <a:xfrm>
                <a:off x="5040068" y="2672916"/>
                <a:ext cx="144000" cy="144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43 Düz Bağlayıcı"/>
              <p:cNvCxnSpPr>
                <a:stCxn id="26" idx="7"/>
                <a:endCxn id="29" idx="7"/>
              </p:cNvCxnSpPr>
              <p:nvPr/>
            </p:nvCxnSpPr>
            <p:spPr>
              <a:xfrm>
                <a:off x="5054952" y="2585992"/>
                <a:ext cx="108028" cy="108012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45 Düz Bağlayıcı"/>
              <p:cNvCxnSpPr>
                <a:stCxn id="26" idx="3"/>
                <a:endCxn id="29" idx="3"/>
              </p:cNvCxnSpPr>
              <p:nvPr/>
            </p:nvCxnSpPr>
            <p:spPr>
              <a:xfrm>
                <a:off x="4953128" y="2687816"/>
                <a:ext cx="108028" cy="108012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47 Oval"/>
            <p:cNvSpPr/>
            <p:nvPr/>
          </p:nvSpPr>
          <p:spPr>
            <a:xfrm>
              <a:off x="5184068" y="4077072"/>
              <a:ext cx="144000" cy="14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" name="50 Düz Bağlayıcı"/>
          <p:cNvCxnSpPr>
            <a:stCxn id="15" idx="0"/>
            <a:endCxn id="15" idx="4"/>
          </p:cNvCxnSpPr>
          <p:nvPr/>
        </p:nvCxnSpPr>
        <p:spPr>
          <a:xfrm>
            <a:off x="4499960" y="3789104"/>
            <a:ext cx="0" cy="57600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Düz Bağlayıcı"/>
          <p:cNvCxnSpPr>
            <a:stCxn id="15" idx="2"/>
            <a:endCxn id="15" idx="6"/>
          </p:cNvCxnSpPr>
          <p:nvPr/>
        </p:nvCxnSpPr>
        <p:spPr>
          <a:xfrm>
            <a:off x="4211960" y="4077104"/>
            <a:ext cx="576000" cy="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Oval"/>
          <p:cNvSpPr/>
          <p:nvPr/>
        </p:nvSpPr>
        <p:spPr>
          <a:xfrm>
            <a:off x="4427984" y="4005064"/>
            <a:ext cx="144000" cy="144016"/>
          </a:xfrm>
          <a:prstGeom prst="ellipse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4 Oval"/>
          <p:cNvSpPr/>
          <p:nvPr/>
        </p:nvSpPr>
        <p:spPr>
          <a:xfrm>
            <a:off x="4391980" y="4041068"/>
            <a:ext cx="144016" cy="144016"/>
          </a:xfrm>
          <a:prstGeom prst="ellipse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5 Metin kutusu"/>
          <p:cNvSpPr txBox="1"/>
          <p:nvPr/>
        </p:nvSpPr>
        <p:spPr>
          <a:xfrm>
            <a:off x="3622091" y="4329100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Axis shift</a:t>
            </a:r>
            <a:endParaRPr lang="en-US" sz="1200" dirty="0"/>
          </a:p>
        </p:txBody>
      </p:sp>
      <p:cxnSp>
        <p:nvCxnSpPr>
          <p:cNvPr id="64" name="63 Düz Ok Bağlayıcısı"/>
          <p:cNvCxnSpPr/>
          <p:nvPr/>
        </p:nvCxnSpPr>
        <p:spPr>
          <a:xfrm flipH="1">
            <a:off x="4211960" y="4185084"/>
            <a:ext cx="18002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Metin kutusu"/>
          <p:cNvSpPr txBox="1"/>
          <p:nvPr/>
        </p:nvSpPr>
        <p:spPr>
          <a:xfrm>
            <a:off x="3783357" y="3260013"/>
            <a:ext cx="968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Servo Motor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151620" y="1240884"/>
            <a:ext cx="121994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</a:t>
            </a:r>
            <a:endParaRPr lang="tr-TR" dirty="0" smtClean="0"/>
          </a:p>
          <a:p>
            <a:r>
              <a:rPr lang="en-US" sz="1200" dirty="0" smtClean="0"/>
              <a:t>Position</a:t>
            </a:r>
          </a:p>
          <a:p>
            <a:r>
              <a:rPr lang="en-US" sz="1200" dirty="0" smtClean="0"/>
              <a:t>Speed</a:t>
            </a:r>
          </a:p>
          <a:p>
            <a:r>
              <a:rPr lang="en-US" sz="1200" dirty="0" smtClean="0"/>
              <a:t>Torque</a:t>
            </a:r>
          </a:p>
          <a:p>
            <a:r>
              <a:rPr lang="en-US" sz="1200" dirty="0" smtClean="0"/>
              <a:t>Current /Voltage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951820" y="1520788"/>
            <a:ext cx="136941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Real System</a:t>
            </a:r>
            <a:endParaRPr lang="tr-TR" dirty="0" smtClean="0"/>
          </a:p>
          <a:p>
            <a:r>
              <a:rPr lang="tr-TR" sz="1200" dirty="0" err="1" smtClean="0"/>
              <a:t>Driver</a:t>
            </a:r>
            <a:r>
              <a:rPr lang="tr-TR" sz="1200" dirty="0" smtClean="0"/>
              <a:t>+</a:t>
            </a:r>
            <a:r>
              <a:rPr lang="tr-TR" sz="1200" dirty="0" err="1" smtClean="0"/>
              <a:t>Servo</a:t>
            </a:r>
            <a:r>
              <a:rPr lang="tr-TR" sz="1200" dirty="0" smtClean="0"/>
              <a:t>+</a:t>
            </a:r>
            <a:r>
              <a:rPr lang="tr-TR" sz="1200" dirty="0" err="1" smtClean="0"/>
              <a:t>Load</a:t>
            </a:r>
            <a:endParaRPr lang="tr-TR" sz="1200" dirty="0"/>
          </a:p>
        </p:txBody>
      </p:sp>
      <p:sp>
        <p:nvSpPr>
          <p:cNvPr id="7" name="6 Metin kutusu"/>
          <p:cNvSpPr txBox="1"/>
          <p:nvPr/>
        </p:nvSpPr>
        <p:spPr>
          <a:xfrm>
            <a:off x="2951820" y="2636912"/>
            <a:ext cx="22112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Model of Real System</a:t>
            </a:r>
            <a:endParaRPr lang="en-US" dirty="0"/>
          </a:p>
        </p:txBody>
      </p:sp>
      <p:sp>
        <p:nvSpPr>
          <p:cNvPr id="10" name="9 Metin kutusu"/>
          <p:cNvSpPr txBox="1"/>
          <p:nvPr/>
        </p:nvSpPr>
        <p:spPr>
          <a:xfrm>
            <a:off x="5646075" y="18715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</a:p>
        </p:txBody>
      </p:sp>
      <p:sp>
        <p:nvSpPr>
          <p:cNvPr id="11" name="10 Metin kutusu"/>
          <p:cNvSpPr txBox="1"/>
          <p:nvPr/>
        </p:nvSpPr>
        <p:spPr>
          <a:xfrm>
            <a:off x="5668517" y="208756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  <a:endParaRPr lang="en-US" dirty="0"/>
          </a:p>
        </p:txBody>
      </p:sp>
      <p:cxnSp>
        <p:nvCxnSpPr>
          <p:cNvPr id="15" name="14 Düz Ok Bağlayıcısı"/>
          <p:cNvCxnSpPr>
            <a:stCxn id="4" idx="3"/>
            <a:endCxn id="5" idx="1"/>
          </p:cNvCxnSpPr>
          <p:nvPr/>
        </p:nvCxnSpPr>
        <p:spPr>
          <a:xfrm>
            <a:off x="2371569" y="1794882"/>
            <a:ext cx="580251" cy="2905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Oval"/>
          <p:cNvSpPr/>
          <p:nvPr/>
        </p:nvSpPr>
        <p:spPr>
          <a:xfrm>
            <a:off x="5616116" y="198884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21 Şekil"/>
          <p:cNvCxnSpPr>
            <a:stCxn id="5" idx="3"/>
            <a:endCxn id="9" idx="0"/>
          </p:cNvCxnSpPr>
          <p:nvPr/>
        </p:nvCxnSpPr>
        <p:spPr>
          <a:xfrm>
            <a:off x="4321234" y="1797787"/>
            <a:ext cx="1474882" cy="191053"/>
          </a:xfrm>
          <a:prstGeom prst="bentConnector2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Şekil"/>
          <p:cNvCxnSpPr>
            <a:stCxn id="7" idx="3"/>
            <a:endCxn id="9" idx="4"/>
          </p:cNvCxnSpPr>
          <p:nvPr/>
        </p:nvCxnSpPr>
        <p:spPr>
          <a:xfrm flipV="1">
            <a:off x="5163066" y="2348840"/>
            <a:ext cx="633050" cy="472738"/>
          </a:xfrm>
          <a:prstGeom prst="bentConnector2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Metin kutusu"/>
          <p:cNvSpPr txBox="1"/>
          <p:nvPr/>
        </p:nvSpPr>
        <p:spPr>
          <a:xfrm>
            <a:off x="3887924" y="3311696"/>
            <a:ext cx="3048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K</a:t>
            </a:r>
            <a:endParaRPr lang="en-US" dirty="0"/>
          </a:p>
        </p:txBody>
      </p:sp>
      <p:cxnSp>
        <p:nvCxnSpPr>
          <p:cNvPr id="27" name="26 Dirsek Bağlayıcısı"/>
          <p:cNvCxnSpPr>
            <a:stCxn id="9" idx="6"/>
            <a:endCxn id="25" idx="3"/>
          </p:cNvCxnSpPr>
          <p:nvPr/>
        </p:nvCxnSpPr>
        <p:spPr>
          <a:xfrm flipH="1">
            <a:off x="4192816" y="2168840"/>
            <a:ext cx="1783300" cy="1327522"/>
          </a:xfrm>
          <a:prstGeom prst="bentConnector3">
            <a:avLst>
              <a:gd name="adj1" fmla="val -12819"/>
            </a:avLst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Düz Ok Bağlayıcısı"/>
          <p:cNvCxnSpPr/>
          <p:nvPr/>
        </p:nvCxnSpPr>
        <p:spPr>
          <a:xfrm>
            <a:off x="2627784" y="2708920"/>
            <a:ext cx="32403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Düz Ok Bağlayıcısı"/>
          <p:cNvCxnSpPr/>
          <p:nvPr/>
        </p:nvCxnSpPr>
        <p:spPr>
          <a:xfrm>
            <a:off x="2627784" y="2924944"/>
            <a:ext cx="32403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Metin kutusu"/>
          <p:cNvSpPr txBox="1"/>
          <p:nvPr/>
        </p:nvSpPr>
        <p:spPr>
          <a:xfrm>
            <a:off x="3815916" y="1146230"/>
            <a:ext cx="982064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Real States</a:t>
            </a:r>
            <a:endParaRPr lang="en-US" sz="1400" dirty="0"/>
          </a:p>
        </p:txBody>
      </p:sp>
      <p:sp>
        <p:nvSpPr>
          <p:cNvPr id="51" name="50 Metin kutusu"/>
          <p:cNvSpPr txBox="1"/>
          <p:nvPr/>
        </p:nvSpPr>
        <p:spPr>
          <a:xfrm>
            <a:off x="3815916" y="2190346"/>
            <a:ext cx="1370568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Observed States</a:t>
            </a:r>
            <a:endParaRPr lang="en-US" sz="1400" dirty="0"/>
          </a:p>
        </p:txBody>
      </p:sp>
      <p:cxnSp>
        <p:nvCxnSpPr>
          <p:cNvPr id="53" name="52 Şekil"/>
          <p:cNvCxnSpPr>
            <a:stCxn id="5" idx="0"/>
            <a:endCxn id="50" idx="1"/>
          </p:cNvCxnSpPr>
          <p:nvPr/>
        </p:nvCxnSpPr>
        <p:spPr>
          <a:xfrm rot="5400000" flipH="1" flipV="1">
            <a:off x="3615887" y="1320760"/>
            <a:ext cx="220669" cy="179389"/>
          </a:xfrm>
          <a:prstGeom prst="bentConnector2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Şekil"/>
          <p:cNvCxnSpPr>
            <a:endCxn id="51" idx="1"/>
          </p:cNvCxnSpPr>
          <p:nvPr/>
        </p:nvCxnSpPr>
        <p:spPr>
          <a:xfrm rot="5400000" flipH="1" flipV="1">
            <a:off x="3561565" y="2382563"/>
            <a:ext cx="292678" cy="216023"/>
          </a:xfrm>
          <a:prstGeom prst="bentConnector2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Metin kutusu"/>
          <p:cNvSpPr txBox="1"/>
          <p:nvPr/>
        </p:nvSpPr>
        <p:spPr>
          <a:xfrm>
            <a:off x="3203848" y="3681028"/>
            <a:ext cx="168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Minimizing the error</a:t>
            </a:r>
            <a:endParaRPr lang="en-US" sz="1400" dirty="0"/>
          </a:p>
        </p:txBody>
      </p:sp>
      <p:cxnSp>
        <p:nvCxnSpPr>
          <p:cNvPr id="67" name="66 Düz Bağlayıcı"/>
          <p:cNvCxnSpPr/>
          <p:nvPr/>
        </p:nvCxnSpPr>
        <p:spPr>
          <a:xfrm flipV="1">
            <a:off x="2627784" y="1808820"/>
            <a:ext cx="0" cy="9001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Düz Bağlayıcı"/>
          <p:cNvCxnSpPr/>
          <p:nvPr/>
        </p:nvCxnSpPr>
        <p:spPr>
          <a:xfrm>
            <a:off x="2627784" y="2924944"/>
            <a:ext cx="0" cy="5760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Düz Bağlayıcı"/>
          <p:cNvCxnSpPr/>
          <p:nvPr/>
        </p:nvCxnSpPr>
        <p:spPr>
          <a:xfrm>
            <a:off x="2627784" y="3501008"/>
            <a:ext cx="12601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151620" y="1240884"/>
            <a:ext cx="121994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</a:t>
            </a:r>
            <a:endParaRPr lang="tr-TR" dirty="0" smtClean="0"/>
          </a:p>
          <a:p>
            <a:r>
              <a:rPr lang="en-US" sz="1200" dirty="0" smtClean="0"/>
              <a:t>Position</a:t>
            </a:r>
          </a:p>
          <a:p>
            <a:r>
              <a:rPr lang="en-US" sz="1200" dirty="0" smtClean="0"/>
              <a:t>Speed</a:t>
            </a:r>
          </a:p>
          <a:p>
            <a:r>
              <a:rPr lang="en-US" sz="1200" dirty="0" smtClean="0"/>
              <a:t>Torque</a:t>
            </a:r>
          </a:p>
          <a:p>
            <a:r>
              <a:rPr lang="en-US" sz="1200" dirty="0" smtClean="0"/>
              <a:t>Current /Voltage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951820" y="1520788"/>
            <a:ext cx="136941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Real System</a:t>
            </a:r>
            <a:endParaRPr lang="tr-TR" dirty="0" smtClean="0"/>
          </a:p>
          <a:p>
            <a:r>
              <a:rPr lang="en-US" sz="1200" dirty="0" err="1" smtClean="0"/>
              <a:t>Driver+Servo+Load</a:t>
            </a:r>
            <a:endParaRPr lang="en-US" sz="1200" dirty="0"/>
          </a:p>
        </p:txBody>
      </p:sp>
      <p:sp>
        <p:nvSpPr>
          <p:cNvPr id="6" name="5 Metin kutusu"/>
          <p:cNvSpPr txBox="1"/>
          <p:nvPr/>
        </p:nvSpPr>
        <p:spPr>
          <a:xfrm>
            <a:off x="2951820" y="2636912"/>
            <a:ext cx="22112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Model of Real System</a:t>
            </a:r>
            <a:endParaRPr lang="en-US" dirty="0"/>
          </a:p>
        </p:txBody>
      </p:sp>
      <p:sp>
        <p:nvSpPr>
          <p:cNvPr id="7" name="6 Metin kutusu"/>
          <p:cNvSpPr txBox="1"/>
          <p:nvPr/>
        </p:nvSpPr>
        <p:spPr>
          <a:xfrm>
            <a:off x="5646075" y="18715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</a:p>
        </p:txBody>
      </p:sp>
      <p:sp>
        <p:nvSpPr>
          <p:cNvPr id="8" name="7 Metin kutusu"/>
          <p:cNvSpPr txBox="1"/>
          <p:nvPr/>
        </p:nvSpPr>
        <p:spPr>
          <a:xfrm>
            <a:off x="5668517" y="208756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  <a:endParaRPr lang="en-US" dirty="0"/>
          </a:p>
        </p:txBody>
      </p:sp>
      <p:cxnSp>
        <p:nvCxnSpPr>
          <p:cNvPr id="9" name="8 Düz Ok Bağlayıcısı"/>
          <p:cNvCxnSpPr>
            <a:stCxn id="4" idx="3"/>
            <a:endCxn id="5" idx="1"/>
          </p:cNvCxnSpPr>
          <p:nvPr/>
        </p:nvCxnSpPr>
        <p:spPr>
          <a:xfrm>
            <a:off x="2371569" y="1794882"/>
            <a:ext cx="580251" cy="2905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Oval"/>
          <p:cNvSpPr/>
          <p:nvPr/>
        </p:nvSpPr>
        <p:spPr>
          <a:xfrm>
            <a:off x="5616116" y="198884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10 Şekil"/>
          <p:cNvCxnSpPr>
            <a:stCxn id="5" idx="3"/>
            <a:endCxn id="10" idx="0"/>
          </p:cNvCxnSpPr>
          <p:nvPr/>
        </p:nvCxnSpPr>
        <p:spPr>
          <a:xfrm>
            <a:off x="4321234" y="1797787"/>
            <a:ext cx="1474882" cy="191053"/>
          </a:xfrm>
          <a:prstGeom prst="bentConnector2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Şekil"/>
          <p:cNvCxnSpPr>
            <a:stCxn id="6" idx="3"/>
            <a:endCxn id="10" idx="4"/>
          </p:cNvCxnSpPr>
          <p:nvPr/>
        </p:nvCxnSpPr>
        <p:spPr>
          <a:xfrm flipV="1">
            <a:off x="5163066" y="2348840"/>
            <a:ext cx="633050" cy="472738"/>
          </a:xfrm>
          <a:prstGeom prst="bentConnector2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3887924" y="3311696"/>
            <a:ext cx="11042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Estimator</a:t>
            </a:r>
            <a:endParaRPr lang="en-US" b="1" dirty="0"/>
          </a:p>
        </p:txBody>
      </p:sp>
      <p:cxnSp>
        <p:nvCxnSpPr>
          <p:cNvPr id="14" name="13 Dirsek Bağlayıcısı"/>
          <p:cNvCxnSpPr>
            <a:stCxn id="10" idx="6"/>
            <a:endCxn id="13" idx="3"/>
          </p:cNvCxnSpPr>
          <p:nvPr/>
        </p:nvCxnSpPr>
        <p:spPr>
          <a:xfrm flipH="1">
            <a:off x="4992201" y="2168840"/>
            <a:ext cx="983915" cy="1327522"/>
          </a:xfrm>
          <a:prstGeom prst="bentConnector3">
            <a:avLst>
              <a:gd name="adj1" fmla="val -23234"/>
            </a:avLst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Düz Ok Bağlayıcısı"/>
          <p:cNvCxnSpPr/>
          <p:nvPr/>
        </p:nvCxnSpPr>
        <p:spPr>
          <a:xfrm>
            <a:off x="2627784" y="2708920"/>
            <a:ext cx="32403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Düz Ok Bağlayıcısı"/>
          <p:cNvCxnSpPr/>
          <p:nvPr/>
        </p:nvCxnSpPr>
        <p:spPr>
          <a:xfrm>
            <a:off x="2627784" y="2924944"/>
            <a:ext cx="32403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Metin kutusu"/>
          <p:cNvSpPr txBox="1"/>
          <p:nvPr/>
        </p:nvSpPr>
        <p:spPr>
          <a:xfrm>
            <a:off x="3815916" y="1146230"/>
            <a:ext cx="982064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Real States</a:t>
            </a:r>
            <a:endParaRPr lang="en-US" sz="1400" dirty="0"/>
          </a:p>
        </p:txBody>
      </p:sp>
      <p:sp>
        <p:nvSpPr>
          <p:cNvPr id="18" name="17 Metin kutusu"/>
          <p:cNvSpPr txBox="1"/>
          <p:nvPr/>
        </p:nvSpPr>
        <p:spPr>
          <a:xfrm>
            <a:off x="3815916" y="2257127"/>
            <a:ext cx="1423595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Estimated States</a:t>
            </a:r>
            <a:endParaRPr lang="en-US" sz="1400" b="1" dirty="0"/>
          </a:p>
        </p:txBody>
      </p:sp>
      <p:cxnSp>
        <p:nvCxnSpPr>
          <p:cNvPr id="19" name="18 Şekil"/>
          <p:cNvCxnSpPr>
            <a:stCxn id="5" idx="0"/>
            <a:endCxn id="17" idx="1"/>
          </p:cNvCxnSpPr>
          <p:nvPr/>
        </p:nvCxnSpPr>
        <p:spPr>
          <a:xfrm rot="5400000" flipH="1" flipV="1">
            <a:off x="3615887" y="1320760"/>
            <a:ext cx="220669" cy="179389"/>
          </a:xfrm>
          <a:prstGeom prst="bentConnector2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Şekil"/>
          <p:cNvCxnSpPr>
            <a:endCxn id="18" idx="1"/>
          </p:cNvCxnSpPr>
          <p:nvPr/>
        </p:nvCxnSpPr>
        <p:spPr>
          <a:xfrm rot="5400000" flipH="1" flipV="1">
            <a:off x="3594957" y="2415953"/>
            <a:ext cx="225896" cy="216022"/>
          </a:xfrm>
          <a:prstGeom prst="bentConnector2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Düz Bağlayıcı"/>
          <p:cNvCxnSpPr/>
          <p:nvPr/>
        </p:nvCxnSpPr>
        <p:spPr>
          <a:xfrm flipV="1">
            <a:off x="2627784" y="1808820"/>
            <a:ext cx="0" cy="9001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Düz Bağlayıcı"/>
          <p:cNvCxnSpPr/>
          <p:nvPr/>
        </p:nvCxnSpPr>
        <p:spPr>
          <a:xfrm>
            <a:off x="2627784" y="2924944"/>
            <a:ext cx="0" cy="5760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Düz Bağlayıcı"/>
          <p:cNvCxnSpPr/>
          <p:nvPr/>
        </p:nvCxnSpPr>
        <p:spPr>
          <a:xfrm>
            <a:off x="2627784" y="3501008"/>
            <a:ext cx="12601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Düz Ok Bağlayıcısı"/>
          <p:cNvCxnSpPr/>
          <p:nvPr/>
        </p:nvCxnSpPr>
        <p:spPr>
          <a:xfrm flipV="1">
            <a:off x="4752020" y="3681028"/>
            <a:ext cx="0" cy="252028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Metin kutusu"/>
          <p:cNvSpPr txBox="1"/>
          <p:nvPr/>
        </p:nvSpPr>
        <p:spPr>
          <a:xfrm>
            <a:off x="4535996" y="3933056"/>
            <a:ext cx="17965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Background data</a:t>
            </a:r>
            <a:endParaRPr lang="en-US" b="1" dirty="0"/>
          </a:p>
        </p:txBody>
      </p:sp>
      <p:sp>
        <p:nvSpPr>
          <p:cNvPr id="30" name="29 Metin kutusu"/>
          <p:cNvSpPr txBox="1"/>
          <p:nvPr/>
        </p:nvSpPr>
        <p:spPr>
          <a:xfrm>
            <a:off x="2447764" y="3933056"/>
            <a:ext cx="1870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Regression vector</a:t>
            </a:r>
            <a:endParaRPr lang="en-US" b="1" dirty="0"/>
          </a:p>
        </p:txBody>
      </p:sp>
      <p:cxnSp>
        <p:nvCxnSpPr>
          <p:cNvPr id="31" name="30 Düz Ok Bağlayıcısı"/>
          <p:cNvCxnSpPr/>
          <p:nvPr/>
        </p:nvCxnSpPr>
        <p:spPr>
          <a:xfrm flipV="1">
            <a:off x="4103948" y="3681028"/>
            <a:ext cx="0" cy="252028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151620" y="1240884"/>
            <a:ext cx="121994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</a:t>
            </a:r>
            <a:endParaRPr lang="tr-TR" dirty="0" smtClean="0"/>
          </a:p>
          <a:p>
            <a:r>
              <a:rPr lang="en-US" sz="1200" dirty="0" smtClean="0"/>
              <a:t>Position</a:t>
            </a:r>
          </a:p>
          <a:p>
            <a:r>
              <a:rPr lang="en-US" sz="1200" dirty="0" smtClean="0"/>
              <a:t>Speed</a:t>
            </a:r>
          </a:p>
          <a:p>
            <a:r>
              <a:rPr lang="en-US" sz="1200" dirty="0" smtClean="0"/>
              <a:t>Torque</a:t>
            </a:r>
          </a:p>
          <a:p>
            <a:r>
              <a:rPr lang="en-US" sz="1200" dirty="0" smtClean="0"/>
              <a:t>Current /Voltage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951820" y="1520788"/>
            <a:ext cx="136941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Real System</a:t>
            </a:r>
            <a:endParaRPr lang="tr-TR" dirty="0" smtClean="0"/>
          </a:p>
          <a:p>
            <a:r>
              <a:rPr lang="en-US" sz="1200" dirty="0" err="1" smtClean="0"/>
              <a:t>Driver+Servo+Load</a:t>
            </a:r>
            <a:endParaRPr lang="en-US" sz="1200" dirty="0"/>
          </a:p>
        </p:txBody>
      </p:sp>
      <p:sp>
        <p:nvSpPr>
          <p:cNvPr id="6" name="5 Metin kutusu"/>
          <p:cNvSpPr txBox="1"/>
          <p:nvPr/>
        </p:nvSpPr>
        <p:spPr>
          <a:xfrm>
            <a:off x="2951820" y="2636912"/>
            <a:ext cx="22112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Model of Real System</a:t>
            </a:r>
            <a:endParaRPr lang="en-US" dirty="0"/>
          </a:p>
        </p:txBody>
      </p:sp>
      <p:sp>
        <p:nvSpPr>
          <p:cNvPr id="7" name="6 Metin kutusu"/>
          <p:cNvSpPr txBox="1"/>
          <p:nvPr/>
        </p:nvSpPr>
        <p:spPr>
          <a:xfrm>
            <a:off x="5646075" y="18715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</a:p>
        </p:txBody>
      </p:sp>
      <p:sp>
        <p:nvSpPr>
          <p:cNvPr id="8" name="7 Metin kutusu"/>
          <p:cNvSpPr txBox="1"/>
          <p:nvPr/>
        </p:nvSpPr>
        <p:spPr>
          <a:xfrm>
            <a:off x="5668517" y="208756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  <a:endParaRPr lang="en-US" dirty="0"/>
          </a:p>
        </p:txBody>
      </p:sp>
      <p:cxnSp>
        <p:nvCxnSpPr>
          <p:cNvPr id="9" name="8 Düz Ok Bağlayıcısı"/>
          <p:cNvCxnSpPr>
            <a:stCxn id="4" idx="3"/>
            <a:endCxn id="5" idx="1"/>
          </p:cNvCxnSpPr>
          <p:nvPr/>
        </p:nvCxnSpPr>
        <p:spPr>
          <a:xfrm>
            <a:off x="2371569" y="1794882"/>
            <a:ext cx="580251" cy="2905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Oval"/>
          <p:cNvSpPr/>
          <p:nvPr/>
        </p:nvSpPr>
        <p:spPr>
          <a:xfrm>
            <a:off x="5616116" y="198884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10 Şekil"/>
          <p:cNvCxnSpPr>
            <a:stCxn id="5" idx="3"/>
            <a:endCxn id="10" idx="0"/>
          </p:cNvCxnSpPr>
          <p:nvPr/>
        </p:nvCxnSpPr>
        <p:spPr>
          <a:xfrm>
            <a:off x="4321234" y="1797787"/>
            <a:ext cx="1474882" cy="191053"/>
          </a:xfrm>
          <a:prstGeom prst="bentConnector2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Şekil"/>
          <p:cNvCxnSpPr>
            <a:stCxn id="6" idx="3"/>
            <a:endCxn id="10" idx="4"/>
          </p:cNvCxnSpPr>
          <p:nvPr/>
        </p:nvCxnSpPr>
        <p:spPr>
          <a:xfrm flipV="1">
            <a:off x="5163066" y="2348840"/>
            <a:ext cx="633050" cy="472738"/>
          </a:xfrm>
          <a:prstGeom prst="bentConnector2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3901934" y="3311696"/>
            <a:ext cx="1061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Predictor</a:t>
            </a:r>
            <a:endParaRPr lang="en-US" b="1" dirty="0"/>
          </a:p>
        </p:txBody>
      </p:sp>
      <p:cxnSp>
        <p:nvCxnSpPr>
          <p:cNvPr id="14" name="13 Dirsek Bağlayıcısı"/>
          <p:cNvCxnSpPr>
            <a:stCxn id="10" idx="6"/>
            <a:endCxn id="13" idx="3"/>
          </p:cNvCxnSpPr>
          <p:nvPr/>
        </p:nvCxnSpPr>
        <p:spPr>
          <a:xfrm flipH="1">
            <a:off x="4963443" y="2168840"/>
            <a:ext cx="1012673" cy="1327522"/>
          </a:xfrm>
          <a:prstGeom prst="bentConnector3">
            <a:avLst>
              <a:gd name="adj1" fmla="val -22574"/>
            </a:avLst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Düz Ok Bağlayıcısı"/>
          <p:cNvCxnSpPr/>
          <p:nvPr/>
        </p:nvCxnSpPr>
        <p:spPr>
          <a:xfrm>
            <a:off x="2627784" y="2708920"/>
            <a:ext cx="32403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Düz Ok Bağlayıcısı"/>
          <p:cNvCxnSpPr/>
          <p:nvPr/>
        </p:nvCxnSpPr>
        <p:spPr>
          <a:xfrm>
            <a:off x="2627784" y="2924944"/>
            <a:ext cx="32403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Metin kutusu"/>
          <p:cNvSpPr txBox="1"/>
          <p:nvPr/>
        </p:nvSpPr>
        <p:spPr>
          <a:xfrm>
            <a:off x="3815916" y="1146230"/>
            <a:ext cx="982064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Real States</a:t>
            </a:r>
            <a:endParaRPr lang="en-US" sz="1400" dirty="0"/>
          </a:p>
        </p:txBody>
      </p:sp>
      <p:sp>
        <p:nvSpPr>
          <p:cNvPr id="18" name="17 Metin kutusu"/>
          <p:cNvSpPr txBox="1"/>
          <p:nvPr/>
        </p:nvSpPr>
        <p:spPr>
          <a:xfrm>
            <a:off x="3815916" y="2257127"/>
            <a:ext cx="1389996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Predicted States</a:t>
            </a:r>
            <a:endParaRPr lang="en-US" sz="1400" b="1" dirty="0"/>
          </a:p>
        </p:txBody>
      </p:sp>
      <p:cxnSp>
        <p:nvCxnSpPr>
          <p:cNvPr id="19" name="18 Şekil"/>
          <p:cNvCxnSpPr>
            <a:stCxn id="5" idx="0"/>
            <a:endCxn id="17" idx="1"/>
          </p:cNvCxnSpPr>
          <p:nvPr/>
        </p:nvCxnSpPr>
        <p:spPr>
          <a:xfrm rot="5400000" flipH="1" flipV="1">
            <a:off x="3615887" y="1320760"/>
            <a:ext cx="220669" cy="179389"/>
          </a:xfrm>
          <a:prstGeom prst="bentConnector2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Şekil"/>
          <p:cNvCxnSpPr>
            <a:endCxn id="18" idx="1"/>
          </p:cNvCxnSpPr>
          <p:nvPr/>
        </p:nvCxnSpPr>
        <p:spPr>
          <a:xfrm rot="5400000" flipH="1" flipV="1">
            <a:off x="3594957" y="2415953"/>
            <a:ext cx="225896" cy="216022"/>
          </a:xfrm>
          <a:prstGeom prst="bentConnector2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Düz Bağlayıcı"/>
          <p:cNvCxnSpPr/>
          <p:nvPr/>
        </p:nvCxnSpPr>
        <p:spPr>
          <a:xfrm flipV="1">
            <a:off x="2627784" y="1808820"/>
            <a:ext cx="0" cy="9001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Düz Bağlayıcı"/>
          <p:cNvCxnSpPr/>
          <p:nvPr/>
        </p:nvCxnSpPr>
        <p:spPr>
          <a:xfrm>
            <a:off x="2627784" y="2924944"/>
            <a:ext cx="0" cy="5760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Düz Bağlayıcı"/>
          <p:cNvCxnSpPr/>
          <p:nvPr/>
        </p:nvCxnSpPr>
        <p:spPr>
          <a:xfrm>
            <a:off x="2627784" y="3501008"/>
            <a:ext cx="12601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Metin kutusu"/>
          <p:cNvSpPr txBox="1"/>
          <p:nvPr/>
        </p:nvSpPr>
        <p:spPr>
          <a:xfrm>
            <a:off x="3989362" y="4463824"/>
            <a:ext cx="886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Update</a:t>
            </a:r>
            <a:endParaRPr lang="en-US" b="1" dirty="0"/>
          </a:p>
        </p:txBody>
      </p:sp>
      <p:sp>
        <p:nvSpPr>
          <p:cNvPr id="26" name="25 Metin kutusu"/>
          <p:cNvSpPr txBox="1"/>
          <p:nvPr/>
        </p:nvSpPr>
        <p:spPr>
          <a:xfrm>
            <a:off x="3851920" y="4031776"/>
            <a:ext cx="1161536" cy="369332"/>
          </a:xfrm>
          <a:prstGeom prst="rect">
            <a:avLst/>
          </a:prstGeom>
          <a:noFill/>
          <a:ln w="9525" cap="flat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Prediction</a:t>
            </a:r>
            <a:endParaRPr lang="en-US" b="1" dirty="0"/>
          </a:p>
        </p:txBody>
      </p:sp>
      <p:sp>
        <p:nvSpPr>
          <p:cNvPr id="28" name="27 Çember Ok"/>
          <p:cNvSpPr/>
          <p:nvPr/>
        </p:nvSpPr>
        <p:spPr>
          <a:xfrm>
            <a:off x="3491880" y="4319808"/>
            <a:ext cx="432000" cy="432000"/>
          </a:xfrm>
          <a:prstGeom prst="circularArrow">
            <a:avLst/>
          </a:prstGeom>
          <a:noFill/>
          <a:ln w="15875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29 Metin kutusu"/>
          <p:cNvSpPr txBox="1"/>
          <p:nvPr/>
        </p:nvSpPr>
        <p:spPr>
          <a:xfrm>
            <a:off x="2250355" y="3681028"/>
            <a:ext cx="1382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Probabilities</a:t>
            </a:r>
            <a:endParaRPr lang="en-US" b="1" dirty="0"/>
          </a:p>
        </p:txBody>
      </p:sp>
      <p:sp>
        <p:nvSpPr>
          <p:cNvPr id="31" name="30 Metin kutusu"/>
          <p:cNvSpPr txBox="1"/>
          <p:nvPr/>
        </p:nvSpPr>
        <p:spPr>
          <a:xfrm>
            <a:off x="5256076" y="3681028"/>
            <a:ext cx="17965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 smtClean="0"/>
              <a:t>Background data</a:t>
            </a:r>
            <a:endParaRPr lang="en-US" b="1" dirty="0"/>
          </a:p>
        </p:txBody>
      </p:sp>
      <p:sp>
        <p:nvSpPr>
          <p:cNvPr id="32" name="31 Çember Ok"/>
          <p:cNvSpPr/>
          <p:nvPr/>
        </p:nvSpPr>
        <p:spPr>
          <a:xfrm flipH="1" flipV="1">
            <a:off x="4932088" y="4139788"/>
            <a:ext cx="432000" cy="432000"/>
          </a:xfrm>
          <a:prstGeom prst="circularArrow">
            <a:avLst/>
          </a:prstGeom>
          <a:noFill/>
          <a:ln w="15875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33 Düz Ok Bağlayıcısı"/>
          <p:cNvCxnSpPr>
            <a:stCxn id="26" idx="0"/>
            <a:endCxn id="13" idx="2"/>
          </p:cNvCxnSpPr>
          <p:nvPr/>
        </p:nvCxnSpPr>
        <p:spPr>
          <a:xfrm flipV="1">
            <a:off x="4432688" y="3681028"/>
            <a:ext cx="1" cy="350748"/>
          </a:xfrm>
          <a:prstGeom prst="straightConnector1">
            <a:avLst/>
          </a:prstGeom>
          <a:ln w="158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Düz Ok Bağlayıcısı"/>
          <p:cNvCxnSpPr>
            <a:stCxn id="30" idx="3"/>
          </p:cNvCxnSpPr>
          <p:nvPr/>
        </p:nvCxnSpPr>
        <p:spPr>
          <a:xfrm flipV="1">
            <a:off x="3632849" y="3681028"/>
            <a:ext cx="273690" cy="184666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Düz Ok Bağlayıcısı"/>
          <p:cNvCxnSpPr>
            <a:stCxn id="31" idx="1"/>
          </p:cNvCxnSpPr>
          <p:nvPr/>
        </p:nvCxnSpPr>
        <p:spPr>
          <a:xfrm flipH="1" flipV="1">
            <a:off x="4968046" y="3681028"/>
            <a:ext cx="288030" cy="184666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151620" y="1240884"/>
            <a:ext cx="1219949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</a:t>
            </a:r>
            <a:endParaRPr lang="tr-TR" dirty="0" smtClean="0"/>
          </a:p>
          <a:p>
            <a:r>
              <a:rPr lang="en-US" sz="1200" dirty="0" smtClean="0"/>
              <a:t>Position</a:t>
            </a:r>
          </a:p>
          <a:p>
            <a:r>
              <a:rPr lang="en-US" sz="1200" dirty="0" smtClean="0"/>
              <a:t>Speed</a:t>
            </a:r>
          </a:p>
          <a:p>
            <a:r>
              <a:rPr lang="en-US" sz="1200" dirty="0" smtClean="0"/>
              <a:t>Torque</a:t>
            </a:r>
          </a:p>
          <a:p>
            <a:r>
              <a:rPr lang="en-US" sz="1200" dirty="0" smtClean="0"/>
              <a:t>Current /Voltage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951820" y="1517883"/>
            <a:ext cx="178882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Reference Model</a:t>
            </a:r>
          </a:p>
          <a:p>
            <a:r>
              <a:rPr lang="en-US" sz="1200" dirty="0" err="1" smtClean="0"/>
              <a:t>Driver+Servo+Load</a:t>
            </a:r>
            <a:endParaRPr lang="en-US" sz="1200" dirty="0"/>
          </a:p>
        </p:txBody>
      </p:sp>
      <p:sp>
        <p:nvSpPr>
          <p:cNvPr id="6" name="5 Metin kutusu"/>
          <p:cNvSpPr txBox="1"/>
          <p:nvPr/>
        </p:nvSpPr>
        <p:spPr>
          <a:xfrm>
            <a:off x="2951820" y="2555612"/>
            <a:ext cx="1839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Adjustable Model</a:t>
            </a:r>
            <a:endParaRPr lang="en-US" dirty="0"/>
          </a:p>
        </p:txBody>
      </p:sp>
      <p:sp>
        <p:nvSpPr>
          <p:cNvPr id="7" name="6 Metin kutusu"/>
          <p:cNvSpPr txBox="1"/>
          <p:nvPr/>
        </p:nvSpPr>
        <p:spPr>
          <a:xfrm>
            <a:off x="4883986" y="18715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</a:p>
        </p:txBody>
      </p:sp>
      <p:sp>
        <p:nvSpPr>
          <p:cNvPr id="8" name="7 Metin kutusu"/>
          <p:cNvSpPr txBox="1"/>
          <p:nvPr/>
        </p:nvSpPr>
        <p:spPr>
          <a:xfrm>
            <a:off x="4928870" y="208756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  <a:endParaRPr lang="en-US" dirty="0"/>
          </a:p>
        </p:txBody>
      </p:sp>
      <p:cxnSp>
        <p:nvCxnSpPr>
          <p:cNvPr id="9" name="8 Düz Ok Bağlayıcısı"/>
          <p:cNvCxnSpPr>
            <a:stCxn id="4" idx="3"/>
            <a:endCxn id="5" idx="1"/>
          </p:cNvCxnSpPr>
          <p:nvPr/>
        </p:nvCxnSpPr>
        <p:spPr>
          <a:xfrm>
            <a:off x="2371569" y="1794882"/>
            <a:ext cx="5802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Oval"/>
          <p:cNvSpPr/>
          <p:nvPr/>
        </p:nvSpPr>
        <p:spPr>
          <a:xfrm>
            <a:off x="4860072" y="198884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10 Şekil"/>
          <p:cNvCxnSpPr>
            <a:stCxn id="5" idx="3"/>
            <a:endCxn id="10" idx="0"/>
          </p:cNvCxnSpPr>
          <p:nvPr/>
        </p:nvCxnSpPr>
        <p:spPr>
          <a:xfrm>
            <a:off x="4740643" y="1794882"/>
            <a:ext cx="299429" cy="193958"/>
          </a:xfrm>
          <a:prstGeom prst="bentConnector2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Şekil"/>
          <p:cNvCxnSpPr>
            <a:stCxn id="6" idx="3"/>
            <a:endCxn id="10" idx="4"/>
          </p:cNvCxnSpPr>
          <p:nvPr/>
        </p:nvCxnSpPr>
        <p:spPr>
          <a:xfrm flipV="1">
            <a:off x="4791811" y="2348840"/>
            <a:ext cx="248261" cy="391438"/>
          </a:xfrm>
          <a:prstGeom prst="bentConnector2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4067944" y="3104964"/>
            <a:ext cx="12634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Adaptive </a:t>
            </a:r>
          </a:p>
          <a:p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14" name="13 Dirsek Bağlayıcısı"/>
          <p:cNvCxnSpPr>
            <a:stCxn id="10" idx="6"/>
            <a:endCxn id="13" idx="3"/>
          </p:cNvCxnSpPr>
          <p:nvPr/>
        </p:nvCxnSpPr>
        <p:spPr>
          <a:xfrm>
            <a:off x="5220072" y="2168840"/>
            <a:ext cx="111359" cy="1259290"/>
          </a:xfrm>
          <a:prstGeom prst="bentConnector3">
            <a:avLst>
              <a:gd name="adj1" fmla="val 305282"/>
            </a:avLst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Düz Ok Bağlayıcısı"/>
          <p:cNvCxnSpPr/>
          <p:nvPr/>
        </p:nvCxnSpPr>
        <p:spPr>
          <a:xfrm>
            <a:off x="2627784" y="2708920"/>
            <a:ext cx="32403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Düz Bağlayıcı"/>
          <p:cNvCxnSpPr/>
          <p:nvPr/>
        </p:nvCxnSpPr>
        <p:spPr>
          <a:xfrm flipV="1">
            <a:off x="2627784" y="1808820"/>
            <a:ext cx="0" cy="9001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Düz Ok Bağlayıcısı"/>
          <p:cNvCxnSpPr/>
          <p:nvPr/>
        </p:nvCxnSpPr>
        <p:spPr>
          <a:xfrm flipH="1" flipV="1">
            <a:off x="3563888" y="2204864"/>
            <a:ext cx="144016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Düz Bağlayıcı"/>
          <p:cNvCxnSpPr/>
          <p:nvPr/>
        </p:nvCxnSpPr>
        <p:spPr>
          <a:xfrm>
            <a:off x="3887924" y="3392996"/>
            <a:ext cx="1800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Düz Bağlayıcı"/>
          <p:cNvCxnSpPr/>
          <p:nvPr/>
        </p:nvCxnSpPr>
        <p:spPr>
          <a:xfrm flipH="1" flipV="1">
            <a:off x="3707904" y="2924944"/>
            <a:ext cx="180022" cy="4680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Metin kutusu"/>
          <p:cNvSpPr txBox="1"/>
          <p:nvPr/>
        </p:nvSpPr>
        <p:spPr>
          <a:xfrm>
            <a:off x="5292080" y="1844824"/>
            <a:ext cx="60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60" name="59 Metin kutusu"/>
          <p:cNvSpPr txBox="1"/>
          <p:nvPr/>
        </p:nvSpPr>
        <p:spPr>
          <a:xfrm>
            <a:off x="2843808" y="3068960"/>
            <a:ext cx="103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Calculated</a:t>
            </a:r>
          </a:p>
          <a:p>
            <a:r>
              <a:rPr lang="en-US" sz="1400" b="1" dirty="0" smtClean="0"/>
              <a:t>Parameters</a:t>
            </a:r>
            <a:endParaRPr lang="en-US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779</Words>
  <Application>Microsoft Office PowerPoint</Application>
  <PresentationFormat>Ekran Gösterisi (4:3)</PresentationFormat>
  <Paragraphs>288</Paragraphs>
  <Slides>14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Ofis Teması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User</dc:creator>
  <cp:lastModifiedBy>User</cp:lastModifiedBy>
  <cp:revision>223</cp:revision>
  <dcterms:created xsi:type="dcterms:W3CDTF">2020-11-19T16:16:30Z</dcterms:created>
  <dcterms:modified xsi:type="dcterms:W3CDTF">2020-12-02T22:11:59Z</dcterms:modified>
</cp:coreProperties>
</file>