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9" r:id="rId7"/>
    <p:sldId id="266" r:id="rId8"/>
    <p:sldId id="261" r:id="rId9"/>
    <p:sldId id="270" r:id="rId10"/>
    <p:sldId id="271" r:id="rId11"/>
    <p:sldId id="272" r:id="rId12"/>
    <p:sldId id="273" r:id="rId13"/>
    <p:sldId id="262" r:id="rId14"/>
    <p:sldId id="265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2376264"/>
          </a:xfrm>
        </p:spPr>
        <p:txBody>
          <a:bodyPr>
            <a:normAutofit fontScale="90000"/>
          </a:bodyPr>
          <a:lstStyle/>
          <a:p>
            <a:r>
              <a:rPr lang="en-US" smtClean="0"/>
              <a:t>2244 Arçelik-ODTU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Industrial Servo Drive – Autotuning</a:t>
            </a:r>
            <a:br>
              <a:rPr lang="en-US" smtClean="0"/>
            </a:b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4</a:t>
            </a:r>
            <a:r>
              <a:rPr lang="en-US" dirty="0" smtClean="0"/>
              <a:t>.2020 Online meeting</a:t>
            </a:r>
          </a:p>
          <a:p>
            <a:r>
              <a:rPr lang="tr-TR" dirty="0" err="1" smtClean="0"/>
              <a:t>Review</a:t>
            </a:r>
            <a:r>
              <a:rPr lang="tr-TR" dirty="0" smtClean="0"/>
              <a:t> </a:t>
            </a:r>
            <a:r>
              <a:rPr lang="tr-TR" dirty="0" err="1" smtClean="0"/>
              <a:t>Article</a:t>
            </a:r>
            <a:r>
              <a:rPr lang="tr-TR" dirty="0" smtClean="0"/>
              <a:t> - </a:t>
            </a:r>
            <a:r>
              <a:rPr lang="tr-TR" dirty="0" err="1" smtClean="0"/>
              <a:t>Setup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Example</a:t>
            </a:r>
            <a:r>
              <a:rPr lang="tr-TR" dirty="0" smtClean="0"/>
              <a:t> of </a:t>
            </a:r>
            <a:r>
              <a:rPr lang="tr-TR" dirty="0" smtClean="0">
                <a:solidFill>
                  <a:srgbClr val="0070C0"/>
                </a:solidFill>
              </a:rPr>
              <a:t>600rpm@</a:t>
            </a:r>
            <a:r>
              <a:rPr lang="tr-TR" dirty="0" err="1" smtClean="0">
                <a:solidFill>
                  <a:srgbClr val="0070C0"/>
                </a:solidFill>
              </a:rPr>
              <a:t>Zero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torque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starting</a:t>
            </a:r>
            <a:r>
              <a:rPr lang="tr-TR" dirty="0" smtClean="0">
                <a:solidFill>
                  <a:srgbClr val="0070C0"/>
                </a:solidFill>
              </a:rPr>
              <a:t>, </a:t>
            </a:r>
            <a:r>
              <a:rPr lang="tr-TR" dirty="0" err="1" smtClean="0">
                <a:solidFill>
                  <a:srgbClr val="0070C0"/>
                </a:solidFill>
              </a:rPr>
              <a:t>after</a:t>
            </a:r>
            <a:r>
              <a:rPr lang="tr-TR" dirty="0" smtClean="0">
                <a:solidFill>
                  <a:srgbClr val="0070C0"/>
                </a:solidFill>
              </a:rPr>
              <a:t> 3 </a:t>
            </a:r>
            <a:r>
              <a:rPr lang="tr-TR" dirty="0" err="1" smtClean="0">
                <a:solidFill>
                  <a:srgbClr val="0070C0"/>
                </a:solidFill>
              </a:rPr>
              <a:t>sec</a:t>
            </a:r>
            <a:r>
              <a:rPr lang="tr-TR" dirty="0" smtClean="0">
                <a:solidFill>
                  <a:srgbClr val="0070C0"/>
                </a:solidFill>
              </a:rPr>
              <a:t>, 2Nm </a:t>
            </a:r>
            <a:r>
              <a:rPr lang="tr-TR" dirty="0" err="1" smtClean="0">
                <a:solidFill>
                  <a:srgbClr val="0070C0"/>
                </a:solidFill>
              </a:rPr>
              <a:t>torque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pulse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1" y="2234185"/>
            <a:ext cx="9113869" cy="360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Oval"/>
          <p:cNvSpPr/>
          <p:nvPr/>
        </p:nvSpPr>
        <p:spPr>
          <a:xfrm>
            <a:off x="1619672" y="2420888"/>
            <a:ext cx="1008112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4067944" y="2780928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815185" cy="324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323528" y="1700808"/>
            <a:ext cx="2520280" cy="2592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Oval"/>
          <p:cNvSpPr/>
          <p:nvPr/>
        </p:nvSpPr>
        <p:spPr>
          <a:xfrm>
            <a:off x="6300192" y="2564904"/>
            <a:ext cx="144016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Example</a:t>
            </a:r>
            <a:r>
              <a:rPr lang="tr-TR" dirty="0" smtClean="0"/>
              <a:t> of </a:t>
            </a:r>
            <a:r>
              <a:rPr lang="tr-TR" dirty="0" err="1" smtClean="0">
                <a:solidFill>
                  <a:srgbClr val="0070C0"/>
                </a:solidFill>
              </a:rPr>
              <a:t>constant</a:t>
            </a:r>
            <a:r>
              <a:rPr lang="tr-TR" dirty="0" smtClean="0">
                <a:solidFill>
                  <a:srgbClr val="0070C0"/>
                </a:solidFill>
              </a:rPr>
              <a:t> 600rpm, 2Nm </a:t>
            </a:r>
            <a:r>
              <a:rPr lang="tr-TR" dirty="0" err="1" smtClean="0">
                <a:solidFill>
                  <a:srgbClr val="0070C0"/>
                </a:solidFill>
              </a:rPr>
              <a:t>sequential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torque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pulses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43" y="2060848"/>
            <a:ext cx="8976353" cy="15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Oval"/>
          <p:cNvSpPr/>
          <p:nvPr/>
        </p:nvSpPr>
        <p:spPr>
          <a:xfrm>
            <a:off x="3131840" y="2204864"/>
            <a:ext cx="432048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4355976" y="2204864"/>
            <a:ext cx="432048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Oval"/>
          <p:cNvSpPr/>
          <p:nvPr/>
        </p:nvSpPr>
        <p:spPr>
          <a:xfrm>
            <a:off x="5580112" y="2204864"/>
            <a:ext cx="432048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Oval"/>
          <p:cNvSpPr/>
          <p:nvPr/>
        </p:nvSpPr>
        <p:spPr>
          <a:xfrm>
            <a:off x="7668344" y="2204864"/>
            <a:ext cx="432048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Metin kutusu"/>
          <p:cNvSpPr txBox="1"/>
          <p:nvPr/>
        </p:nvSpPr>
        <p:spPr>
          <a:xfrm>
            <a:off x="251520" y="4509120"/>
            <a:ext cx="503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10000 </a:t>
            </a:r>
            <a:r>
              <a:rPr lang="tr-TR" sz="3200" dirty="0" err="1" smtClean="0"/>
              <a:t>sample</a:t>
            </a:r>
            <a:r>
              <a:rPr lang="tr-TR" sz="3200" dirty="0" smtClean="0"/>
              <a:t> </a:t>
            </a:r>
            <a:r>
              <a:rPr lang="tr-TR" sz="3200" dirty="0" err="1" smtClean="0"/>
              <a:t>during</a:t>
            </a:r>
            <a:r>
              <a:rPr lang="tr-TR" sz="3200" dirty="0" smtClean="0"/>
              <a:t> 10 </a:t>
            </a:r>
            <a:r>
              <a:rPr lang="tr-TR" sz="3200" dirty="0" err="1" smtClean="0"/>
              <a:t>sec</a:t>
            </a:r>
            <a:r>
              <a:rPr lang="tr-TR" sz="3200" dirty="0" smtClean="0"/>
              <a:t>. </a:t>
            </a:r>
            <a:endParaRPr lang="tr-TR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tr-TR" dirty="0" err="1" smtClean="0"/>
              <a:t>Measurements</a:t>
            </a:r>
            <a:r>
              <a:rPr lang="tr-TR" dirty="0" smtClean="0"/>
              <a:t> in </a:t>
            </a:r>
            <a:r>
              <a:rPr lang="tr-TR" dirty="0" err="1" smtClean="0"/>
              <a:t>excel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052736"/>
            <a:ext cx="3148871" cy="558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127" y="2204864"/>
            <a:ext cx="24098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issues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analysis</a:t>
            </a:r>
            <a:r>
              <a:rPr lang="tr-TR" dirty="0" smtClean="0"/>
              <a:t> in MATLAB</a:t>
            </a:r>
          </a:p>
          <a:p>
            <a:r>
              <a:rPr lang="tr-TR" dirty="0" err="1" smtClean="0"/>
              <a:t>Working</a:t>
            </a:r>
            <a:r>
              <a:rPr lang="tr-TR" dirty="0" smtClean="0"/>
              <a:t> on a </a:t>
            </a:r>
            <a:r>
              <a:rPr lang="tr-TR" dirty="0" err="1" smtClean="0"/>
              <a:t>detection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tr-T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056"/>
            <a:ext cx="8676456" cy="8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Previously on meetings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Literature</a:t>
            </a:r>
            <a:r>
              <a:rPr lang="tr-TR" sz="3600" dirty="0" smtClean="0"/>
              <a:t> </a:t>
            </a:r>
            <a:r>
              <a:rPr lang="tr-TR" sz="3600" dirty="0" err="1" smtClean="0"/>
              <a:t>review</a:t>
            </a:r>
            <a:endParaRPr lang="tr-TR" sz="3600" dirty="0" smtClean="0"/>
          </a:p>
          <a:p>
            <a:r>
              <a:rPr lang="tr-TR" sz="3600" dirty="0" err="1" smtClean="0"/>
              <a:t>Mechanical</a:t>
            </a:r>
            <a:r>
              <a:rPr lang="tr-TR" sz="3600" dirty="0" smtClean="0"/>
              <a:t> </a:t>
            </a:r>
            <a:r>
              <a:rPr lang="tr-TR" sz="3600" dirty="0" err="1" smtClean="0"/>
              <a:t>setups</a:t>
            </a:r>
            <a:endParaRPr lang="tr-TR" sz="3600" dirty="0" smtClean="0"/>
          </a:p>
          <a:p>
            <a:r>
              <a:rPr lang="tr-TR" sz="3600" dirty="0" smtClean="0"/>
              <a:t>T </a:t>
            </a:r>
            <a:r>
              <a:rPr lang="tr-TR" sz="3600" dirty="0" err="1" smtClean="0"/>
              <a:t>type</a:t>
            </a:r>
            <a:r>
              <a:rPr lang="tr-TR" sz="3600" dirty="0" smtClean="0"/>
              <a:t> </a:t>
            </a:r>
            <a:r>
              <a:rPr lang="tr-TR" sz="3600" dirty="0" err="1" smtClean="0"/>
              <a:t>filter</a:t>
            </a:r>
            <a:endParaRPr lang="tr-TR" sz="3600" dirty="0" smtClean="0"/>
          </a:p>
          <a:p>
            <a:r>
              <a:rPr lang="tr-TR" sz="3600" dirty="0" err="1" smtClean="0"/>
              <a:t>Sweep</a:t>
            </a:r>
            <a:r>
              <a:rPr lang="tr-TR" sz="3600" dirty="0" smtClean="0"/>
              <a:t> </a:t>
            </a:r>
            <a:r>
              <a:rPr lang="tr-TR" sz="3600" dirty="0" err="1" smtClean="0"/>
              <a:t>response</a:t>
            </a:r>
            <a:r>
              <a:rPr lang="tr-TR" sz="3600" dirty="0" smtClean="0"/>
              <a:t> </a:t>
            </a:r>
            <a:r>
              <a:rPr lang="tr-TR" sz="3600" dirty="0" err="1" smtClean="0"/>
              <a:t>analysis</a:t>
            </a:r>
            <a:r>
              <a:rPr lang="tr-TR" sz="3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Map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Building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Building Test 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Evaluating prior art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Trails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Review</a:t>
            </a:r>
            <a:r>
              <a:rPr lang="tr-TR" dirty="0" smtClean="0"/>
              <a:t> </a:t>
            </a:r>
            <a:r>
              <a:rPr lang="tr-TR" dirty="0" err="1" smtClean="0"/>
              <a:t>Article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pic>
        <p:nvPicPr>
          <p:cNvPr id="1026" name="Picture 2" descr="C:\Users\User\Desktop\PhD-Works\Parameter Estimation Works\review_IEEE Transaction on industrial electronics format\makale başlı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15445"/>
            <a:ext cx="8895655" cy="39154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</a:t>
            </a:r>
            <a:r>
              <a:rPr lang="tr-TR" dirty="0" smtClean="0"/>
              <a:t>- RÜZGEM</a:t>
            </a:r>
            <a:endParaRPr lang="tr-TR" dirty="0"/>
          </a:p>
        </p:txBody>
      </p:sp>
      <p:pic>
        <p:nvPicPr>
          <p:cNvPr id="6" name="Picture 2" descr="C:\Users\User\Desktop\METU PHD Simulasyonlar\rüzgem setup ölçümleri\setup_labview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05740" cy="5179305"/>
          </a:xfrm>
          <a:prstGeom prst="rect">
            <a:avLst/>
          </a:prstGeom>
          <a:noFill/>
        </p:spPr>
      </p:pic>
      <p:sp>
        <p:nvSpPr>
          <p:cNvPr id="7" name="6 Metin kutusu"/>
          <p:cNvSpPr txBox="1"/>
          <p:nvPr/>
        </p:nvSpPr>
        <p:spPr>
          <a:xfrm>
            <a:off x="3563888" y="2708920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PM SG </a:t>
            </a:r>
            <a:r>
              <a:rPr lang="tr-TR" dirty="0" err="1" smtClean="0">
                <a:solidFill>
                  <a:srgbClr val="FF0000"/>
                </a:solidFill>
              </a:rPr>
              <a:t>Speed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mode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             </a:t>
            </a:r>
            <a:r>
              <a:rPr lang="tr-TR" dirty="0" err="1" smtClean="0">
                <a:solidFill>
                  <a:srgbClr val="FF0000"/>
                </a:solidFill>
              </a:rPr>
              <a:t>Switching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6300192" y="2492896"/>
            <a:ext cx="173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 Torque mode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Open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5004048" y="4869160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Labview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interface</a:t>
            </a:r>
            <a:r>
              <a:rPr lang="tr-TR" dirty="0" smtClean="0"/>
              <a:t> on RÜZGEM </a:t>
            </a:r>
            <a:r>
              <a:rPr lang="tr-TR" dirty="0" err="1" smtClean="0"/>
              <a:t>setup</a:t>
            </a:r>
            <a:endParaRPr lang="tr-T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601165" cy="522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Measurements</a:t>
            </a:r>
            <a:r>
              <a:rPr lang="tr-TR" dirty="0" smtClean="0"/>
              <a:t> set 1</a:t>
            </a:r>
            <a:endParaRPr lang="tr-TR" dirty="0"/>
          </a:p>
        </p:txBody>
      </p:sp>
      <p:sp>
        <p:nvSpPr>
          <p:cNvPr id="7" name="6 İçerik Yer Tutucusu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tr-TR" sz="2800" dirty="0" err="1" smtClean="0">
                <a:solidFill>
                  <a:srgbClr val="00B050"/>
                </a:solidFill>
              </a:rPr>
              <a:t>Zero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err="1" smtClean="0">
                <a:solidFill>
                  <a:srgbClr val="00B050"/>
                </a:solidFill>
              </a:rPr>
              <a:t>speed</a:t>
            </a:r>
            <a:r>
              <a:rPr lang="tr-TR" sz="2800" dirty="0" smtClean="0">
                <a:solidFill>
                  <a:srgbClr val="00B050"/>
                </a:solidFill>
              </a:rPr>
              <a:t> – </a:t>
            </a:r>
            <a:r>
              <a:rPr lang="tr-TR" sz="2800" dirty="0" err="1" smtClean="0">
                <a:solidFill>
                  <a:srgbClr val="00B050"/>
                </a:solidFill>
              </a:rPr>
              <a:t>Zero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err="1" smtClean="0">
                <a:solidFill>
                  <a:srgbClr val="00B050"/>
                </a:solidFill>
              </a:rPr>
              <a:t>torque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smtClean="0"/>
              <a:t>: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smtClean="0"/>
              <a:t> </a:t>
            </a:r>
          </a:p>
          <a:p>
            <a:pPr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			</a:t>
            </a:r>
            <a:r>
              <a:rPr lang="tr-TR" sz="2800" dirty="0" err="1" smtClean="0">
                <a:solidFill>
                  <a:srgbClr val="FF0000"/>
                </a:solidFill>
              </a:rPr>
              <a:t>System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</a:rPr>
              <a:t>electrical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</a:rPr>
              <a:t>noise</a:t>
            </a:r>
            <a:endParaRPr lang="tr-TR" sz="2800" dirty="0" smtClean="0">
              <a:solidFill>
                <a:srgbClr val="FF0000"/>
              </a:solidFill>
            </a:endParaRPr>
          </a:p>
          <a:p>
            <a:endParaRPr lang="tr-TR" sz="2800" dirty="0" smtClean="0">
              <a:solidFill>
                <a:srgbClr val="00B050"/>
              </a:solidFill>
            </a:endParaRPr>
          </a:p>
          <a:p>
            <a:r>
              <a:rPr lang="tr-TR" sz="2800" dirty="0" err="1" smtClean="0">
                <a:solidFill>
                  <a:srgbClr val="00B050"/>
                </a:solidFill>
              </a:rPr>
              <a:t>Constant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err="1" smtClean="0">
                <a:solidFill>
                  <a:srgbClr val="00B050"/>
                </a:solidFill>
              </a:rPr>
              <a:t>speed</a:t>
            </a:r>
            <a:r>
              <a:rPr lang="tr-TR" sz="2800" dirty="0" smtClean="0">
                <a:solidFill>
                  <a:srgbClr val="00B050"/>
                </a:solidFill>
              </a:rPr>
              <a:t> – </a:t>
            </a:r>
            <a:r>
              <a:rPr lang="tr-TR" sz="2800" dirty="0" err="1" smtClean="0">
                <a:solidFill>
                  <a:srgbClr val="00B050"/>
                </a:solidFill>
              </a:rPr>
              <a:t>Zero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err="1" smtClean="0">
                <a:solidFill>
                  <a:srgbClr val="00B050"/>
                </a:solidFill>
              </a:rPr>
              <a:t>torque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smtClean="0"/>
              <a:t>: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tr-TR" sz="2800" dirty="0" smtClean="0">
                <a:solidFill>
                  <a:srgbClr val="00B050"/>
                </a:solidFill>
              </a:rPr>
              <a:t>			</a:t>
            </a:r>
            <a:r>
              <a:rPr lang="tr-TR" sz="2800" dirty="0" err="1" smtClean="0">
                <a:solidFill>
                  <a:srgbClr val="FF0000"/>
                </a:solidFill>
              </a:rPr>
              <a:t>elec</a:t>
            </a:r>
            <a:r>
              <a:rPr lang="tr-TR" sz="2800" dirty="0" smtClean="0">
                <a:solidFill>
                  <a:srgbClr val="FF0000"/>
                </a:solidFill>
              </a:rPr>
              <a:t> + PMSM </a:t>
            </a:r>
            <a:r>
              <a:rPr lang="tr-TR" sz="2800" dirty="0" err="1" smtClean="0">
                <a:solidFill>
                  <a:srgbClr val="FF0000"/>
                </a:solidFill>
              </a:rPr>
              <a:t>mech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</a:rPr>
              <a:t>noise</a:t>
            </a:r>
            <a:endParaRPr lang="tr-TR" sz="2800" dirty="0" smtClean="0">
              <a:solidFill>
                <a:srgbClr val="FF0000"/>
              </a:solidFill>
            </a:endParaRPr>
          </a:p>
          <a:p>
            <a:endParaRPr lang="tr-TR" sz="2800" dirty="0" smtClean="0">
              <a:solidFill>
                <a:srgbClr val="00B050"/>
              </a:solidFill>
            </a:endParaRPr>
          </a:p>
          <a:p>
            <a:r>
              <a:rPr lang="tr-TR" sz="2800" dirty="0" err="1" smtClean="0">
                <a:solidFill>
                  <a:srgbClr val="00B050"/>
                </a:solidFill>
              </a:rPr>
              <a:t>Constant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err="1" smtClean="0">
                <a:solidFill>
                  <a:srgbClr val="00B050"/>
                </a:solidFill>
              </a:rPr>
              <a:t>speed</a:t>
            </a:r>
            <a:r>
              <a:rPr lang="tr-TR" sz="2800" dirty="0" smtClean="0">
                <a:solidFill>
                  <a:srgbClr val="00B050"/>
                </a:solidFill>
              </a:rPr>
              <a:t> – </a:t>
            </a:r>
            <a:r>
              <a:rPr lang="tr-TR" sz="2800" dirty="0" err="1" smtClean="0">
                <a:solidFill>
                  <a:srgbClr val="00B050"/>
                </a:solidFill>
              </a:rPr>
              <a:t>Constant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err="1" smtClean="0">
                <a:solidFill>
                  <a:srgbClr val="00B050"/>
                </a:solidFill>
              </a:rPr>
              <a:t>torque</a:t>
            </a:r>
            <a:r>
              <a:rPr lang="tr-TR" sz="2800" dirty="0" smtClean="0">
                <a:solidFill>
                  <a:srgbClr val="00B050"/>
                </a:solidFill>
              </a:rPr>
              <a:t> </a:t>
            </a:r>
            <a:r>
              <a:rPr lang="tr-TR" sz="2800" dirty="0" smtClean="0"/>
              <a:t>: </a:t>
            </a:r>
          </a:p>
          <a:p>
            <a:pPr>
              <a:buNone/>
            </a:pPr>
            <a:r>
              <a:rPr lang="tr-TR" sz="2800" dirty="0" smtClean="0">
                <a:solidFill>
                  <a:srgbClr val="00B050"/>
                </a:solidFill>
              </a:rPr>
              <a:t>			</a:t>
            </a:r>
            <a:r>
              <a:rPr lang="tr-TR" sz="2800" dirty="0" err="1" smtClean="0">
                <a:solidFill>
                  <a:srgbClr val="FF0000"/>
                </a:solidFill>
              </a:rPr>
              <a:t>elec</a:t>
            </a:r>
            <a:r>
              <a:rPr lang="tr-TR" sz="2800" dirty="0" smtClean="0">
                <a:solidFill>
                  <a:srgbClr val="FF0000"/>
                </a:solidFill>
              </a:rPr>
              <a:t> + PMSM </a:t>
            </a:r>
            <a:r>
              <a:rPr lang="tr-TR" sz="2800" dirty="0" err="1" smtClean="0">
                <a:solidFill>
                  <a:srgbClr val="FF0000"/>
                </a:solidFill>
              </a:rPr>
              <a:t>mech</a:t>
            </a:r>
            <a:r>
              <a:rPr lang="tr-TR" sz="2800" dirty="0" smtClean="0">
                <a:solidFill>
                  <a:srgbClr val="FF0000"/>
                </a:solidFill>
              </a:rPr>
              <a:t> + IM </a:t>
            </a:r>
            <a:r>
              <a:rPr lang="tr-TR" sz="2800" dirty="0" err="1" smtClean="0">
                <a:solidFill>
                  <a:srgbClr val="FF0000"/>
                </a:solidFill>
              </a:rPr>
              <a:t>mech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</a:rPr>
              <a:t>noise</a:t>
            </a:r>
            <a:endParaRPr lang="tr-TR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Measurements</a:t>
            </a:r>
            <a:r>
              <a:rPr lang="tr-TR" dirty="0" smtClean="0"/>
              <a:t> set 2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00B050"/>
                </a:solidFill>
              </a:rPr>
              <a:t>Startings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smtClean="0">
                <a:solidFill>
                  <a:srgbClr val="00B050"/>
                </a:solidFill>
              </a:rPr>
              <a:t>			</a:t>
            </a:r>
            <a:r>
              <a:rPr lang="tr-TR" dirty="0" smtClean="0"/>
              <a:t>@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zero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torque</a:t>
            </a:r>
            <a:r>
              <a:rPr lang="tr-TR" dirty="0" smtClean="0">
                <a:solidFill>
                  <a:srgbClr val="FF0000"/>
                </a:solidFill>
              </a:rPr>
              <a:t> – </a:t>
            </a:r>
            <a:r>
              <a:rPr lang="tr-TR" dirty="0" err="1" smtClean="0">
                <a:solidFill>
                  <a:srgbClr val="FF0000"/>
                </a:solidFill>
              </a:rPr>
              <a:t>constant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speed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			</a:t>
            </a:r>
            <a:r>
              <a:rPr lang="tr-TR" dirty="0" smtClean="0"/>
              <a:t>@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constant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torque</a:t>
            </a:r>
            <a:r>
              <a:rPr lang="tr-TR" dirty="0" smtClean="0">
                <a:solidFill>
                  <a:srgbClr val="FF0000"/>
                </a:solidFill>
              </a:rPr>
              <a:t> – </a:t>
            </a:r>
            <a:r>
              <a:rPr lang="tr-TR" dirty="0" err="1" smtClean="0">
                <a:solidFill>
                  <a:srgbClr val="FF0000"/>
                </a:solidFill>
              </a:rPr>
              <a:t>constant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speed</a:t>
            </a: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err="1" smtClean="0"/>
              <a:t>Speeds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selected</a:t>
            </a:r>
            <a:r>
              <a:rPr lang="tr-TR" dirty="0" smtClean="0"/>
              <a:t> as 600 </a:t>
            </a:r>
            <a:r>
              <a:rPr lang="tr-TR" dirty="0" err="1" smtClean="0"/>
              <a:t>rpms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800 </a:t>
            </a:r>
            <a:r>
              <a:rPr lang="tr-TR" dirty="0" err="1" smtClean="0"/>
              <a:t>rpms</a:t>
            </a:r>
            <a:r>
              <a:rPr lang="tr-TR" dirty="0" smtClean="0"/>
              <a:t>. </a:t>
            </a:r>
          </a:p>
          <a:p>
            <a:pPr>
              <a:buNone/>
            </a:pPr>
            <a:r>
              <a:rPr lang="tr-TR" dirty="0" err="1" smtClean="0"/>
              <a:t>Torques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30Nm </a:t>
            </a:r>
            <a:r>
              <a:rPr lang="tr-TR" dirty="0" err="1" smtClean="0"/>
              <a:t>and</a:t>
            </a:r>
            <a:r>
              <a:rPr lang="tr-TR" dirty="0" smtClean="0"/>
              <a:t> 40Nm (</a:t>
            </a:r>
            <a:r>
              <a:rPr lang="tr-TR" dirty="0" err="1" smtClean="0"/>
              <a:t>max</a:t>
            </a:r>
            <a:r>
              <a:rPr lang="tr-TR" dirty="0" smtClean="0"/>
              <a:t>. </a:t>
            </a:r>
            <a:r>
              <a:rPr lang="tr-TR" dirty="0" err="1" smtClean="0"/>
              <a:t>Torque</a:t>
            </a:r>
            <a:r>
              <a:rPr lang="tr-TR" dirty="0" smtClean="0"/>
              <a:t> of </a:t>
            </a:r>
          </a:p>
          <a:p>
            <a:pPr>
              <a:buNone/>
            </a:pPr>
            <a:r>
              <a:rPr lang="tr-TR" dirty="0" err="1" smtClean="0"/>
              <a:t>setup</a:t>
            </a:r>
            <a:r>
              <a:rPr lang="tr-TR" dirty="0" smtClean="0"/>
              <a:t> 140Nm)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Measurements</a:t>
            </a:r>
            <a:r>
              <a:rPr lang="tr-TR" dirty="0" smtClean="0"/>
              <a:t> set 3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00B050"/>
                </a:solidFill>
              </a:rPr>
              <a:t>Scenarios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smtClean="0"/>
              <a:t>: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tr-TR" dirty="0" smtClean="0">
                <a:solidFill>
                  <a:srgbClr val="00B050"/>
                </a:solidFill>
              </a:rPr>
              <a:t>		</a:t>
            </a:r>
            <a:r>
              <a:rPr lang="tr-TR" dirty="0" err="1" smtClean="0">
                <a:solidFill>
                  <a:srgbClr val="0070C0"/>
                </a:solidFill>
              </a:rPr>
              <a:t>starting</a:t>
            </a:r>
            <a:r>
              <a:rPr lang="tr-TR" dirty="0" smtClean="0">
                <a:solidFill>
                  <a:srgbClr val="0070C0"/>
                </a:solidFill>
              </a:rPr>
              <a:t> @ </a:t>
            </a:r>
            <a:r>
              <a:rPr lang="tr-TR" dirty="0" err="1" smtClean="0">
                <a:solidFill>
                  <a:srgbClr val="0070C0"/>
                </a:solidFill>
              </a:rPr>
              <a:t>constant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speed</a:t>
            </a:r>
            <a:r>
              <a:rPr lang="tr-TR" dirty="0" smtClean="0">
                <a:solidFill>
                  <a:srgbClr val="0070C0"/>
                </a:solidFill>
              </a:rPr>
              <a:t>,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3 </a:t>
            </a:r>
            <a:r>
              <a:rPr lang="tr-TR" dirty="0" err="1" smtClean="0">
                <a:solidFill>
                  <a:srgbClr val="FF0000"/>
                </a:solidFill>
              </a:rPr>
              <a:t>sec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later</a:t>
            </a:r>
            <a:r>
              <a:rPr lang="tr-TR" dirty="0" smtClean="0">
                <a:solidFill>
                  <a:srgbClr val="FF0000"/>
                </a:solidFill>
              </a:rPr>
              <a:t> 2Nm 	</a:t>
            </a:r>
            <a:r>
              <a:rPr lang="tr-TR" dirty="0" err="1" smtClean="0">
                <a:solidFill>
                  <a:srgbClr val="FF0000"/>
                </a:solidFill>
              </a:rPr>
              <a:t>torque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pulse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			</a:t>
            </a:r>
            <a:r>
              <a:rPr lang="tr-TR" dirty="0" smtClean="0">
                <a:solidFill>
                  <a:srgbClr val="0070C0"/>
                </a:solidFill>
              </a:rPr>
              <a:t>@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constant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speed</a:t>
            </a:r>
            <a:r>
              <a:rPr lang="tr-TR" dirty="0" smtClean="0">
                <a:solidFill>
                  <a:srgbClr val="0070C0"/>
                </a:solidFill>
              </a:rPr>
              <a:t>,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periodic</a:t>
            </a:r>
            <a:r>
              <a:rPr lang="tr-TR" dirty="0" smtClean="0">
                <a:solidFill>
                  <a:srgbClr val="FF0000"/>
                </a:solidFill>
              </a:rPr>
              <a:t> 2Nm 			</a:t>
            </a:r>
            <a:r>
              <a:rPr lang="tr-TR" dirty="0" err="1" smtClean="0">
                <a:solidFill>
                  <a:srgbClr val="FF0000"/>
                </a:solidFill>
              </a:rPr>
              <a:t>torque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pulses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0070C0"/>
                </a:solidFill>
              </a:rPr>
              <a:t>@ </a:t>
            </a:r>
            <a:r>
              <a:rPr lang="tr-TR" dirty="0" err="1" smtClean="0">
                <a:solidFill>
                  <a:srgbClr val="0070C0"/>
                </a:solidFill>
              </a:rPr>
              <a:t>constant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speed</a:t>
            </a:r>
            <a:r>
              <a:rPr lang="tr-TR" dirty="0" smtClean="0">
                <a:solidFill>
                  <a:srgbClr val="0070C0"/>
                </a:solidFill>
              </a:rPr>
              <a:t>,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mechanical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disturbance</a:t>
            </a:r>
            <a:r>
              <a:rPr lang="tr-TR" dirty="0" smtClean="0">
                <a:solidFill>
                  <a:srgbClr val="FF0000"/>
                </a:solidFill>
              </a:rPr>
              <a:t> on </a:t>
            </a:r>
            <a:r>
              <a:rPr lang="tr-TR" dirty="0" err="1" smtClean="0">
                <a:solidFill>
                  <a:srgbClr val="FF0000"/>
                </a:solidFill>
              </a:rPr>
              <a:t>the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shaft</a:t>
            </a:r>
            <a:r>
              <a:rPr lang="tr-TR" dirty="0" smtClean="0">
                <a:solidFill>
                  <a:srgbClr val="FF0000"/>
                </a:solidFill>
              </a:rPr>
              <a:t> (</a:t>
            </a:r>
            <a:r>
              <a:rPr lang="tr-TR" dirty="0" err="1" smtClean="0">
                <a:solidFill>
                  <a:srgbClr val="FF0000"/>
                </a:solidFill>
              </a:rPr>
              <a:t>with</a:t>
            </a:r>
            <a:r>
              <a:rPr lang="tr-TR" dirty="0" smtClean="0">
                <a:solidFill>
                  <a:srgbClr val="FF0000"/>
                </a:solidFill>
              </a:rPr>
              <a:t> a </a:t>
            </a:r>
            <a:r>
              <a:rPr lang="tr-TR" dirty="0" err="1" smtClean="0">
                <a:solidFill>
                  <a:srgbClr val="FF0000"/>
                </a:solidFill>
              </a:rPr>
              <a:t>rigid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object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</a:p>
          <a:p>
            <a:r>
              <a:rPr lang="tr-TR" dirty="0" smtClean="0">
                <a:solidFill>
                  <a:srgbClr val="0070C0"/>
                </a:solidFill>
              </a:rPr>
              <a:t>@ </a:t>
            </a:r>
            <a:r>
              <a:rPr lang="tr-TR" dirty="0" err="1" smtClean="0">
                <a:solidFill>
                  <a:srgbClr val="0070C0"/>
                </a:solidFill>
              </a:rPr>
              <a:t>constant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torque</a:t>
            </a:r>
            <a:r>
              <a:rPr lang="tr-TR" dirty="0" smtClean="0">
                <a:solidFill>
                  <a:srgbClr val="0070C0"/>
                </a:solidFill>
              </a:rPr>
              <a:t>,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10 </a:t>
            </a:r>
            <a:r>
              <a:rPr lang="tr-TR" dirty="0" err="1" smtClean="0">
                <a:solidFill>
                  <a:srgbClr val="FF0000"/>
                </a:solidFill>
              </a:rPr>
              <a:t>rpm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speed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changes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126</Words>
  <Application>Microsoft Office PowerPoint</Application>
  <PresentationFormat>Ekran Gösterisi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2244 Arçelik-ODTU  Industrial Servo Drive – Autotuning </vt:lpstr>
      <vt:lpstr>Previously on meetings</vt:lpstr>
      <vt:lpstr>Project Map</vt:lpstr>
      <vt:lpstr>Review Article</vt:lpstr>
      <vt:lpstr>Experimental Setup - RÜZGEM</vt:lpstr>
      <vt:lpstr>User interface on RÜZGEM setup</vt:lpstr>
      <vt:lpstr>Measurements set 1</vt:lpstr>
      <vt:lpstr>Measurements set 2</vt:lpstr>
      <vt:lpstr>Measurements set 3</vt:lpstr>
      <vt:lpstr>Example of 600rpm@Zero torque starting, after 3 sec, 2Nm torque pulse </vt:lpstr>
      <vt:lpstr>Slayt 11</vt:lpstr>
      <vt:lpstr>Example of constant 600rpm, 2Nm sequential torque pulses</vt:lpstr>
      <vt:lpstr>Measurements in excel table</vt:lpstr>
      <vt:lpstr>Next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2244 Arçelik-ODTU  Industrial Servo Drive – Autotuning </dc:title>
  <dc:creator>User</dc:creator>
  <cp:lastModifiedBy>User</cp:lastModifiedBy>
  <cp:revision>65</cp:revision>
  <dcterms:created xsi:type="dcterms:W3CDTF">2020-03-19T17:28:40Z</dcterms:created>
  <dcterms:modified xsi:type="dcterms:W3CDTF">2020-04-17T11:10:38Z</dcterms:modified>
</cp:coreProperties>
</file>