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70" r:id="rId13"/>
    <p:sldId id="265" r:id="rId14"/>
    <p:sldId id="266" r:id="rId15"/>
    <p:sldId id="271" r:id="rId16"/>
    <p:sldId id="267" r:id="rId1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Economic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092" autoAdjust="0"/>
  </p:normalViewPr>
  <p:slideViewPr>
    <p:cSldViewPr snapToGrid="0">
      <p:cViewPr>
        <p:scale>
          <a:sx n="100" d="100"/>
          <a:sy n="100" d="100"/>
        </p:scale>
        <p:origin x="974" y="-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A6DC4-5382-4764-9B95-D1A9B763EF8F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810E6-4DD2-4C11-A5BB-7695AA8B70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92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9606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Темою </a:t>
            </a:r>
            <a:r>
              <a:rPr lang="ru-RU" dirty="0" err="1" smtClean="0"/>
              <a:t>моєї</a:t>
            </a:r>
            <a:r>
              <a:rPr lang="ru-RU" dirty="0" smtClean="0"/>
              <a:t> </a:t>
            </a:r>
            <a:r>
              <a:rPr lang="ru-RU" dirty="0" err="1" smtClean="0"/>
              <a:t>кваліфікаційної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є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 </a:t>
            </a:r>
            <a:r>
              <a:rPr lang="ru-RU" dirty="0" err="1" smtClean="0"/>
              <a:t>балансування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для </a:t>
            </a:r>
            <a:r>
              <a:rPr lang="ru-RU" dirty="0" err="1" smtClean="0"/>
              <a:t>підвищення</a:t>
            </a:r>
            <a:r>
              <a:rPr lang="ru-RU" dirty="0" smtClean="0"/>
              <a:t> </a:t>
            </a:r>
            <a:r>
              <a:rPr lang="ru-RU" dirty="0" err="1" smtClean="0"/>
              <a:t>продуктивності</a:t>
            </a:r>
            <a:r>
              <a:rPr lang="ru-RU" dirty="0" smtClean="0"/>
              <a:t> </a:t>
            </a:r>
            <a:r>
              <a:rPr lang="ru-RU" dirty="0" err="1" smtClean="0"/>
              <a:t>програмних</a:t>
            </a:r>
            <a:r>
              <a:rPr lang="ru-RU" dirty="0" smtClean="0"/>
              <a:t> систем на .NET </a:t>
            </a:r>
            <a:r>
              <a:rPr lang="ru-RU" dirty="0" err="1" smtClean="0"/>
              <a:t>Core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26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слайді</a:t>
            </a:r>
            <a:r>
              <a:rPr lang="ru-RU" dirty="0" smtClean="0"/>
              <a:t> представлено формулу, за </a:t>
            </a:r>
            <a:r>
              <a:rPr lang="ru-RU" dirty="0" err="1" smtClean="0"/>
              <a:t>якою</a:t>
            </a:r>
            <a:r>
              <a:rPr lang="ru-RU" dirty="0" smtClean="0"/>
              <a:t> </a:t>
            </a:r>
            <a:r>
              <a:rPr lang="ru-RU" dirty="0" err="1" smtClean="0"/>
              <a:t>обчислюється</a:t>
            </a:r>
            <a:r>
              <a:rPr lang="ru-RU" dirty="0" smtClean="0"/>
              <a:t> рейтинг кожного сервера для </a:t>
            </a:r>
            <a:r>
              <a:rPr lang="ru-RU" dirty="0" err="1" smtClean="0"/>
              <a:t>прийняття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 про </a:t>
            </a:r>
            <a:r>
              <a:rPr lang="ru-RU" dirty="0" err="1" smtClean="0"/>
              <a:t>маршрутизацію</a:t>
            </a:r>
            <a:r>
              <a:rPr lang="ru-RU" dirty="0" smtClean="0"/>
              <a:t> </a:t>
            </a:r>
            <a:r>
              <a:rPr lang="ru-RU" dirty="0" err="1" smtClean="0"/>
              <a:t>запиту</a:t>
            </a:r>
            <a:r>
              <a:rPr lang="ru-RU" dirty="0" smtClean="0"/>
              <a:t>. </a:t>
            </a:r>
            <a:r>
              <a:rPr lang="ru-RU" dirty="0" err="1" smtClean="0"/>
              <a:t>Ідея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врахувати</a:t>
            </a:r>
            <a:r>
              <a:rPr lang="ru-RU" dirty="0" smtClean="0"/>
              <a:t> </a:t>
            </a:r>
            <a:r>
              <a:rPr lang="ru-RU" dirty="0" err="1" smtClean="0"/>
              <a:t>одразу</a:t>
            </a: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факторів</a:t>
            </a:r>
            <a:r>
              <a:rPr lang="ru-RU" dirty="0" smtClean="0"/>
              <a:t> — </a:t>
            </a:r>
            <a:r>
              <a:rPr lang="ru-RU" dirty="0" err="1" smtClean="0"/>
              <a:t>поточне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,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en-GB" dirty="0" smtClean="0"/>
              <a:t>CPU, </a:t>
            </a:r>
            <a:r>
              <a:rPr lang="ru-RU" dirty="0" err="1" smtClean="0"/>
              <a:t>історію</a:t>
            </a:r>
            <a:r>
              <a:rPr lang="ru-RU" dirty="0" smtClean="0"/>
              <a:t>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 та </a:t>
            </a:r>
            <a:r>
              <a:rPr lang="ru-RU" dirty="0" err="1" smtClean="0"/>
              <a:t>швидкодію</a:t>
            </a:r>
            <a:r>
              <a:rPr lang="ru-RU" dirty="0" smtClean="0"/>
              <a:t> сервера.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логарифмуються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зменшити</a:t>
            </a:r>
            <a:r>
              <a:rPr lang="ru-RU" dirty="0" smtClean="0"/>
              <a:t> </a:t>
            </a:r>
            <a:r>
              <a:rPr lang="ru-RU" dirty="0" err="1" smtClean="0"/>
              <a:t>вплив</a:t>
            </a:r>
            <a:r>
              <a:rPr lang="ru-RU" dirty="0" smtClean="0"/>
              <a:t> </a:t>
            </a:r>
            <a:r>
              <a:rPr lang="ru-RU" dirty="0" err="1" smtClean="0"/>
              <a:t>одиничних</a:t>
            </a:r>
            <a:r>
              <a:rPr lang="ru-RU" dirty="0" smtClean="0"/>
              <a:t> </a:t>
            </a:r>
            <a:r>
              <a:rPr lang="ru-RU" dirty="0" err="1" smtClean="0"/>
              <a:t>стрибків</a:t>
            </a:r>
            <a:r>
              <a:rPr lang="ru-RU" dirty="0" smtClean="0"/>
              <a:t> і </a:t>
            </a:r>
            <a:r>
              <a:rPr lang="ru-RU" dirty="0" err="1" smtClean="0"/>
              <a:t>зробити</a:t>
            </a:r>
            <a:r>
              <a:rPr lang="ru-RU" dirty="0" smtClean="0"/>
              <a:t> систему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стабільною</a:t>
            </a:r>
            <a:r>
              <a:rPr lang="ru-RU" dirty="0" smtClean="0"/>
              <a:t> до </a:t>
            </a:r>
            <a:r>
              <a:rPr lang="ru-RU" dirty="0" err="1" smtClean="0"/>
              <a:t>пікових</a:t>
            </a:r>
            <a:r>
              <a:rPr lang="ru-RU" dirty="0" smtClean="0"/>
              <a:t> </a:t>
            </a:r>
            <a:r>
              <a:rPr lang="ru-RU" dirty="0" err="1" smtClean="0"/>
              <a:t>навантажень</a:t>
            </a:r>
            <a:r>
              <a:rPr lang="ru-RU" dirty="0" smtClean="0"/>
              <a:t>. </a:t>
            </a:r>
            <a:r>
              <a:rPr lang="ru-RU" dirty="0" err="1" smtClean="0"/>
              <a:t>Знаменник</a:t>
            </a:r>
            <a:r>
              <a:rPr lang="ru-RU" dirty="0" smtClean="0"/>
              <a:t> </a:t>
            </a:r>
            <a:r>
              <a:rPr lang="ru-RU" dirty="0" err="1" smtClean="0"/>
              <a:t>формули</a:t>
            </a:r>
            <a:r>
              <a:rPr lang="ru-RU" dirty="0" smtClean="0"/>
              <a:t> </a:t>
            </a:r>
            <a:r>
              <a:rPr lang="ru-RU" dirty="0" err="1" smtClean="0"/>
              <a:t>виступає</a:t>
            </a:r>
            <a:r>
              <a:rPr lang="ru-RU" dirty="0" smtClean="0"/>
              <a:t> як </a:t>
            </a:r>
            <a:r>
              <a:rPr lang="ru-RU" dirty="0" err="1" smtClean="0"/>
              <a:t>ваговий</a:t>
            </a:r>
            <a:r>
              <a:rPr lang="ru-RU" dirty="0" smtClean="0"/>
              <a:t> </a:t>
            </a:r>
            <a:r>
              <a:rPr lang="ru-RU" dirty="0" err="1" smtClean="0"/>
              <a:t>коефіцієнт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враховує</a:t>
            </a:r>
            <a:r>
              <a:rPr lang="ru-RU" dirty="0" smtClean="0"/>
              <a:t> </a:t>
            </a:r>
            <a:r>
              <a:rPr lang="ru-RU" dirty="0" err="1" smtClean="0"/>
              <a:t>обчислювальні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й </a:t>
            </a:r>
            <a:r>
              <a:rPr lang="ru-RU" dirty="0" err="1" smtClean="0"/>
              <a:t>поточний</a:t>
            </a:r>
            <a:r>
              <a:rPr lang="ru-RU" dirty="0" smtClean="0"/>
              <a:t> стан.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Чим </a:t>
            </a:r>
            <a:r>
              <a:rPr lang="ru-RU" dirty="0" err="1" smtClean="0"/>
              <a:t>менше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результату, </a:t>
            </a:r>
            <a:r>
              <a:rPr lang="ru-RU" dirty="0" err="1" smtClean="0"/>
              <a:t>тим</a:t>
            </a:r>
            <a:r>
              <a:rPr lang="ru-RU" dirty="0" smtClean="0"/>
              <a:t> </a:t>
            </a:r>
            <a:r>
              <a:rPr lang="ru-RU" dirty="0" err="1" smtClean="0"/>
              <a:t>кращим</a:t>
            </a:r>
            <a:r>
              <a:rPr lang="ru-RU" dirty="0" smtClean="0"/>
              <a:t> </a:t>
            </a:r>
            <a:r>
              <a:rPr lang="ru-RU" dirty="0" err="1" smtClean="0"/>
              <a:t>вважається</a:t>
            </a:r>
            <a:r>
              <a:rPr lang="ru-RU" dirty="0" smtClean="0"/>
              <a:t> сервер для </a:t>
            </a:r>
            <a:r>
              <a:rPr lang="ru-RU" dirty="0" err="1" smtClean="0"/>
              <a:t>наступного</a:t>
            </a:r>
            <a:r>
              <a:rPr lang="ru-RU" dirty="0" smtClean="0"/>
              <a:t> </a:t>
            </a:r>
            <a:r>
              <a:rPr lang="ru-RU" dirty="0" err="1" smtClean="0"/>
              <a:t>запиту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балансувальнику</a:t>
            </a:r>
            <a:r>
              <a:rPr lang="ru-RU" dirty="0" smtClean="0"/>
              <a:t> </a:t>
            </a:r>
            <a:r>
              <a:rPr lang="ru-RU" dirty="0" err="1" smtClean="0"/>
              <a:t>адаптуватися</a:t>
            </a:r>
            <a:r>
              <a:rPr lang="ru-RU" dirty="0" smtClean="0"/>
              <a:t> в реальному </a:t>
            </a:r>
            <a:r>
              <a:rPr lang="ru-RU" dirty="0" err="1" smtClean="0"/>
              <a:t>часі</a:t>
            </a:r>
            <a:r>
              <a:rPr lang="ru-RU" dirty="0" smtClean="0"/>
              <a:t> й </a:t>
            </a:r>
            <a:r>
              <a:rPr lang="ru-RU" dirty="0" err="1" smtClean="0"/>
              <a:t>динамічно</a:t>
            </a:r>
            <a:r>
              <a:rPr lang="ru-RU" dirty="0" smtClean="0"/>
              <a:t> </a:t>
            </a:r>
            <a:r>
              <a:rPr lang="ru-RU" dirty="0" err="1" smtClean="0"/>
              <a:t>реагувати</a:t>
            </a:r>
            <a:r>
              <a:rPr lang="ru-RU" dirty="0" smtClean="0"/>
              <a:t> на </a:t>
            </a:r>
            <a:r>
              <a:rPr lang="ru-RU" dirty="0" err="1" smtClean="0"/>
              <a:t>зміну</a:t>
            </a:r>
            <a:r>
              <a:rPr lang="ru-RU" dirty="0" smtClean="0"/>
              <a:t> </a:t>
            </a:r>
            <a:r>
              <a:rPr lang="ru-RU" dirty="0" err="1" smtClean="0"/>
              <a:t>ситуації</a:t>
            </a:r>
            <a:r>
              <a:rPr lang="ru-RU" dirty="0" smtClean="0"/>
              <a:t> в </a:t>
            </a:r>
            <a:r>
              <a:rPr lang="ru-RU" dirty="0" err="1" smtClean="0"/>
              <a:t>системі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85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Далі</a:t>
            </a:r>
            <a:r>
              <a:rPr lang="ru-RU" dirty="0" smtClean="0"/>
              <a:t> </a:t>
            </a:r>
            <a:r>
              <a:rPr lang="ru-RU" dirty="0" err="1" smtClean="0"/>
              <a:t>перейдемо</a:t>
            </a:r>
            <a:r>
              <a:rPr lang="ru-RU" dirty="0" smtClean="0"/>
              <a:t> до </a:t>
            </a:r>
            <a:r>
              <a:rPr lang="ru-RU" dirty="0" err="1" smtClean="0"/>
              <a:t>експерименту</a:t>
            </a:r>
            <a:r>
              <a:rPr lang="ru-RU" dirty="0" smtClean="0"/>
              <a:t>, для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налаштовано</a:t>
            </a:r>
            <a:r>
              <a:rPr lang="ru-RU" dirty="0" smtClean="0"/>
              <a:t> систему </a:t>
            </a:r>
            <a:r>
              <a:rPr lang="ru-RU" dirty="0" err="1" smtClean="0"/>
              <a:t>збору</a:t>
            </a:r>
            <a:r>
              <a:rPr lang="ru-RU" dirty="0" smtClean="0"/>
              <a:t> метрик,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в адаптивному </a:t>
            </a:r>
            <a:r>
              <a:rPr lang="ru-RU" dirty="0" err="1" smtClean="0"/>
              <a:t>алгоритмі</a:t>
            </a:r>
            <a:r>
              <a:rPr lang="ru-RU" dirty="0" smtClean="0"/>
              <a:t>. </a:t>
            </a:r>
            <a:r>
              <a:rPr lang="ru-RU" dirty="0" err="1" smtClean="0"/>
              <a:t>Кожен</a:t>
            </a:r>
            <a:r>
              <a:rPr lang="ru-RU" dirty="0" smtClean="0"/>
              <a:t> сервер </a:t>
            </a:r>
            <a:r>
              <a:rPr lang="ru-RU" dirty="0" err="1" smtClean="0"/>
              <a:t>передає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про </a:t>
            </a:r>
            <a:r>
              <a:rPr lang="ru-RU" dirty="0" err="1" smtClean="0"/>
              <a:t>своє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: </a:t>
            </a:r>
            <a:r>
              <a:rPr lang="ru-RU" dirty="0" err="1" smtClean="0"/>
              <a:t>завантаженість</a:t>
            </a:r>
            <a:r>
              <a:rPr lang="ru-RU" dirty="0" smtClean="0"/>
              <a:t> </a:t>
            </a:r>
            <a:r>
              <a:rPr lang="en-GB" dirty="0" smtClean="0"/>
              <a:t>CPU,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активних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, </a:t>
            </a:r>
            <a:r>
              <a:rPr lang="ru-RU" dirty="0" err="1" smtClean="0"/>
              <a:t>середній</a:t>
            </a:r>
            <a:r>
              <a:rPr lang="ru-RU" dirty="0" smtClean="0"/>
              <a:t> час </a:t>
            </a:r>
            <a:r>
              <a:rPr lang="ru-RU" dirty="0" err="1" smtClean="0"/>
              <a:t>відповіді</a:t>
            </a:r>
            <a:r>
              <a:rPr lang="ru-RU" dirty="0" smtClean="0"/>
              <a:t> та частоту </a:t>
            </a:r>
            <a:r>
              <a:rPr lang="ru-RU" dirty="0" err="1" smtClean="0"/>
              <a:t>помилок</a:t>
            </a:r>
            <a:r>
              <a:rPr lang="ru-RU" dirty="0" smtClean="0"/>
              <a:t>. </a:t>
            </a:r>
            <a:r>
              <a:rPr lang="ru-RU" dirty="0" err="1" smtClean="0"/>
              <a:t>Ці</a:t>
            </a:r>
            <a:r>
              <a:rPr lang="ru-RU" dirty="0" smtClean="0"/>
              <a:t> метрики </a:t>
            </a:r>
            <a:r>
              <a:rPr lang="ru-RU" dirty="0" err="1" smtClean="0"/>
              <a:t>оновлюються</a:t>
            </a:r>
            <a:r>
              <a:rPr lang="ru-RU" dirty="0" smtClean="0"/>
              <a:t> автоматично та </a:t>
            </a:r>
            <a:r>
              <a:rPr lang="ru-RU" dirty="0" err="1" smtClean="0"/>
              <a:t>доступні</a:t>
            </a:r>
            <a:r>
              <a:rPr lang="ru-RU" dirty="0" smtClean="0"/>
              <a:t> </a:t>
            </a:r>
            <a:r>
              <a:rPr lang="ru-RU" dirty="0" err="1" smtClean="0"/>
              <a:t>балансувальнику</a:t>
            </a:r>
            <a:r>
              <a:rPr lang="ru-RU" dirty="0" smtClean="0"/>
              <a:t> через </a:t>
            </a:r>
            <a:r>
              <a:rPr lang="ru-RU" dirty="0" err="1" smtClean="0"/>
              <a:t>сумісний</a:t>
            </a:r>
            <a:r>
              <a:rPr lang="ru-RU" dirty="0" smtClean="0"/>
              <a:t> </a:t>
            </a:r>
            <a:r>
              <a:rPr lang="ru-RU" dirty="0" err="1" smtClean="0"/>
              <a:t>інтерфейс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</a:t>
            </a:r>
            <a:r>
              <a:rPr lang="ru-RU" dirty="0" err="1" smtClean="0"/>
              <a:t>слайді</a:t>
            </a:r>
            <a:r>
              <a:rPr lang="ru-RU" dirty="0" smtClean="0"/>
              <a:t> </a:t>
            </a:r>
            <a:r>
              <a:rPr lang="ru-RU" dirty="0" err="1" smtClean="0"/>
              <a:t>також</a:t>
            </a:r>
            <a:r>
              <a:rPr lang="ru-RU" dirty="0" smtClean="0"/>
              <a:t> показано запуск </a:t>
            </a:r>
            <a:r>
              <a:rPr lang="ru-RU" dirty="0" err="1" smtClean="0"/>
              <a:t>трьох</a:t>
            </a:r>
            <a:r>
              <a:rPr lang="ru-RU" dirty="0" smtClean="0"/>
              <a:t> </a:t>
            </a:r>
            <a:r>
              <a:rPr lang="ru-RU" dirty="0" err="1" smtClean="0"/>
              <a:t>імітаційних</a:t>
            </a:r>
            <a:r>
              <a:rPr lang="ru-RU" dirty="0" smtClean="0"/>
              <a:t> </a:t>
            </a:r>
            <a:r>
              <a:rPr lang="ru-RU" dirty="0" err="1" smtClean="0"/>
              <a:t>серверів</a:t>
            </a:r>
            <a:r>
              <a:rPr lang="ru-RU" dirty="0" smtClean="0"/>
              <a:t> — </a:t>
            </a:r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працює</a:t>
            </a:r>
            <a:r>
              <a:rPr lang="ru-RU" dirty="0" smtClean="0"/>
              <a:t> як </a:t>
            </a:r>
            <a:r>
              <a:rPr lang="ru-RU" dirty="0" err="1" smtClean="0"/>
              <a:t>окрема</a:t>
            </a:r>
            <a:r>
              <a:rPr lang="ru-RU" dirty="0" smtClean="0"/>
              <a:t> служба,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емулювати</a:t>
            </a:r>
            <a:r>
              <a:rPr lang="ru-RU" dirty="0" smtClean="0"/>
              <a:t> </a:t>
            </a:r>
            <a:r>
              <a:rPr lang="ru-RU" dirty="0" err="1" smtClean="0"/>
              <a:t>реальне</a:t>
            </a:r>
            <a:r>
              <a:rPr lang="ru-RU" dirty="0" smtClean="0"/>
              <a:t> </a:t>
            </a:r>
            <a:r>
              <a:rPr lang="ru-RU" dirty="0" err="1" smtClean="0"/>
              <a:t>розподілене</a:t>
            </a:r>
            <a:r>
              <a:rPr lang="ru-RU" dirty="0" smtClean="0"/>
              <a:t> </a:t>
            </a:r>
            <a:r>
              <a:rPr lang="ru-RU" dirty="0" err="1" smtClean="0"/>
              <a:t>середовище</a:t>
            </a:r>
            <a:r>
              <a:rPr lang="ru-RU" dirty="0" smtClean="0"/>
              <a:t>. </a:t>
            </a:r>
            <a:r>
              <a:rPr lang="ru-RU" dirty="0" err="1" smtClean="0"/>
              <a:t>Завдяки</a:t>
            </a:r>
            <a:r>
              <a:rPr lang="ru-RU" dirty="0" smtClean="0"/>
              <a:t> </a:t>
            </a:r>
            <a:r>
              <a:rPr lang="ru-RU" dirty="0" err="1" smtClean="0"/>
              <a:t>цьому</a:t>
            </a:r>
            <a:r>
              <a:rPr lang="ru-RU" dirty="0" smtClean="0"/>
              <a:t> система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оцінювати</a:t>
            </a:r>
            <a:r>
              <a:rPr lang="ru-RU" dirty="0" smtClean="0"/>
              <a:t> стан кожного </a:t>
            </a:r>
            <a:r>
              <a:rPr lang="ru-RU" dirty="0" err="1" smtClean="0"/>
              <a:t>вузла</a:t>
            </a:r>
            <a:r>
              <a:rPr lang="ru-RU" dirty="0" smtClean="0"/>
              <a:t> </a:t>
            </a:r>
            <a:r>
              <a:rPr lang="ru-RU" dirty="0" err="1" smtClean="0"/>
              <a:t>окремо</a:t>
            </a:r>
            <a:r>
              <a:rPr lang="ru-RU" dirty="0" smtClean="0"/>
              <a:t> й </a:t>
            </a:r>
            <a:r>
              <a:rPr lang="ru-RU" dirty="0" err="1" smtClean="0"/>
              <a:t>приймати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 в реальному </a:t>
            </a:r>
            <a:r>
              <a:rPr lang="ru-RU" dirty="0" err="1" smtClean="0"/>
              <a:t>часі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умови</a:t>
            </a:r>
            <a:r>
              <a:rPr lang="ru-RU" dirty="0" smtClean="0"/>
              <a:t>, </a:t>
            </a:r>
            <a:r>
              <a:rPr lang="ru-RU" dirty="0" err="1" smtClean="0"/>
              <a:t>наближені</a:t>
            </a:r>
            <a:r>
              <a:rPr lang="ru-RU" dirty="0" smtClean="0"/>
              <a:t> до </a:t>
            </a:r>
            <a:r>
              <a:rPr lang="en-GB" dirty="0" smtClean="0"/>
              <a:t>production-</a:t>
            </a:r>
            <a:r>
              <a:rPr lang="ru-RU" dirty="0" err="1" smtClean="0"/>
              <a:t>навантаження</a:t>
            </a:r>
            <a:r>
              <a:rPr lang="ru-RU" dirty="0" smtClean="0"/>
              <a:t>, але в </a:t>
            </a:r>
            <a:r>
              <a:rPr lang="ru-RU" dirty="0" err="1" smtClean="0"/>
              <a:t>контрольованому</a:t>
            </a:r>
            <a:r>
              <a:rPr lang="ru-RU" dirty="0" smtClean="0"/>
              <a:t> </a:t>
            </a:r>
            <a:r>
              <a:rPr lang="ru-RU" dirty="0" err="1" smtClean="0"/>
              <a:t>середовищі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08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</a:t>
            </a:r>
            <a:r>
              <a:rPr lang="ru-RU" dirty="0" err="1" smtClean="0"/>
              <a:t>цьому</a:t>
            </a:r>
            <a:r>
              <a:rPr lang="ru-RU" dirty="0" smtClean="0"/>
              <a:t> </a:t>
            </a:r>
            <a:r>
              <a:rPr lang="ru-RU" dirty="0" err="1" smtClean="0"/>
              <a:t>етапі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здійснено</a:t>
            </a:r>
            <a:r>
              <a:rPr lang="ru-RU" dirty="0" smtClean="0"/>
              <a:t> </a:t>
            </a:r>
            <a:r>
              <a:rPr lang="ru-RU" dirty="0" err="1" smtClean="0"/>
              <a:t>безпосередній</a:t>
            </a:r>
            <a:r>
              <a:rPr lang="ru-RU" dirty="0" smtClean="0"/>
              <a:t> запуск </a:t>
            </a:r>
            <a:r>
              <a:rPr lang="ru-RU" dirty="0" err="1" smtClean="0"/>
              <a:t>експерименту</a:t>
            </a:r>
            <a:r>
              <a:rPr lang="ru-RU" dirty="0" smtClean="0"/>
              <a:t>. Як </a:t>
            </a:r>
            <a:r>
              <a:rPr lang="ru-RU" dirty="0" err="1" smtClean="0"/>
              <a:t>бачимо</a:t>
            </a:r>
            <a:r>
              <a:rPr lang="ru-RU" dirty="0" smtClean="0"/>
              <a:t> на </a:t>
            </a:r>
            <a:r>
              <a:rPr lang="ru-RU" dirty="0" err="1" smtClean="0"/>
              <a:t>першому</a:t>
            </a:r>
            <a:r>
              <a:rPr lang="ru-RU" dirty="0" smtClean="0"/>
              <a:t> </a:t>
            </a:r>
            <a:r>
              <a:rPr lang="ru-RU" dirty="0" err="1" smtClean="0"/>
              <a:t>скріншоті</a:t>
            </a:r>
            <a:r>
              <a:rPr lang="ru-RU" dirty="0" smtClean="0"/>
              <a:t>, </a:t>
            </a:r>
            <a:r>
              <a:rPr lang="ru-RU" dirty="0" err="1" smtClean="0"/>
              <a:t>тестове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</a:t>
            </a:r>
            <a:r>
              <a:rPr lang="ru-RU" dirty="0" err="1" smtClean="0"/>
              <a:t>генерується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інструмента</a:t>
            </a:r>
            <a:r>
              <a:rPr lang="ru-RU" dirty="0" smtClean="0"/>
              <a:t> </a:t>
            </a:r>
            <a:r>
              <a:rPr lang="en-GB" dirty="0" smtClean="0"/>
              <a:t>K6,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імітує</a:t>
            </a:r>
            <a:r>
              <a:rPr lang="ru-RU" dirty="0" smtClean="0"/>
              <a:t> </a:t>
            </a:r>
            <a:r>
              <a:rPr lang="ru-RU" dirty="0" err="1" smtClean="0"/>
              <a:t>велику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одночасних</a:t>
            </a:r>
            <a:r>
              <a:rPr lang="ru-RU" dirty="0" smtClean="0"/>
              <a:t> </a:t>
            </a:r>
            <a:r>
              <a:rPr lang="en-GB" dirty="0" smtClean="0"/>
              <a:t>HTTP-</a:t>
            </a:r>
            <a:r>
              <a:rPr lang="ru-RU" dirty="0" err="1" smtClean="0"/>
              <a:t>запитів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створити</a:t>
            </a:r>
            <a:r>
              <a:rPr lang="ru-RU" dirty="0" smtClean="0"/>
              <a:t> </a:t>
            </a:r>
            <a:r>
              <a:rPr lang="ru-RU" dirty="0" err="1" smtClean="0"/>
              <a:t>реалістичні</a:t>
            </a:r>
            <a:r>
              <a:rPr lang="ru-RU" dirty="0" smtClean="0"/>
              <a:t> </a:t>
            </a:r>
            <a:r>
              <a:rPr lang="ru-RU" dirty="0" err="1" smtClean="0"/>
              <a:t>сценарії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навантаженням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другому </a:t>
            </a:r>
            <a:r>
              <a:rPr lang="ru-RU" dirty="0" err="1" smtClean="0"/>
              <a:t>зображенні</a:t>
            </a:r>
            <a:r>
              <a:rPr lang="ru-RU" dirty="0" smtClean="0"/>
              <a:t> представлено </a:t>
            </a:r>
            <a:r>
              <a:rPr lang="ru-RU" dirty="0" err="1" smtClean="0"/>
              <a:t>консольний</a:t>
            </a:r>
            <a:r>
              <a:rPr lang="ru-RU" dirty="0" smtClean="0"/>
              <a:t> </a:t>
            </a:r>
            <a:r>
              <a:rPr lang="ru-RU" dirty="0" err="1" smtClean="0"/>
              <a:t>вивід</a:t>
            </a:r>
            <a:r>
              <a:rPr lang="ru-RU" dirty="0" smtClean="0"/>
              <a:t> </a:t>
            </a:r>
            <a:r>
              <a:rPr lang="ru-RU" dirty="0" err="1" smtClean="0"/>
              <a:t>сервісу</a:t>
            </a:r>
            <a:r>
              <a:rPr lang="ru-RU" dirty="0" smtClean="0"/>
              <a:t> </a:t>
            </a:r>
            <a:r>
              <a:rPr lang="en-GB" dirty="0" err="1" smtClean="0"/>
              <a:t>DistLoad</a:t>
            </a:r>
            <a:r>
              <a:rPr lang="en-GB" dirty="0" smtClean="0"/>
              <a:t>, </a:t>
            </a:r>
            <a:r>
              <a:rPr lang="ru-RU" dirty="0" smtClean="0"/>
              <a:t>де в </a:t>
            </a:r>
            <a:r>
              <a:rPr lang="ru-RU" dirty="0" err="1" smtClean="0"/>
              <a:t>режимі</a:t>
            </a:r>
            <a:r>
              <a:rPr lang="ru-RU" dirty="0" smtClean="0"/>
              <a:t> реального часу </a:t>
            </a:r>
            <a:r>
              <a:rPr lang="ru-RU" dirty="0" err="1" smtClean="0"/>
              <a:t>фіксується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сервер </a:t>
            </a:r>
            <a:r>
              <a:rPr lang="ru-RU" dirty="0" err="1" smtClean="0"/>
              <a:t>обрав</a:t>
            </a:r>
            <a:r>
              <a:rPr lang="ru-RU" dirty="0" smtClean="0"/>
              <a:t> </a:t>
            </a:r>
            <a:r>
              <a:rPr lang="ru-RU" dirty="0" err="1" smtClean="0"/>
              <a:t>балансувальник</a:t>
            </a:r>
            <a:r>
              <a:rPr lang="ru-RU" dirty="0" smtClean="0"/>
              <a:t> для кожного </a:t>
            </a:r>
            <a:r>
              <a:rPr lang="ru-RU" dirty="0" err="1" smtClean="0"/>
              <a:t>запиту</a:t>
            </a:r>
            <a:r>
              <a:rPr lang="ru-RU" dirty="0" smtClean="0"/>
              <a:t>.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виводяться</a:t>
            </a:r>
            <a:r>
              <a:rPr lang="ru-RU" dirty="0" smtClean="0"/>
              <a:t> </a:t>
            </a:r>
            <a:r>
              <a:rPr lang="ru-RU" dirty="0" err="1" smtClean="0"/>
              <a:t>актуальні</a:t>
            </a:r>
            <a:r>
              <a:rPr lang="ru-RU" dirty="0" smtClean="0"/>
              <a:t> метрики стану кожного </a:t>
            </a:r>
            <a:r>
              <a:rPr lang="ru-RU" dirty="0" err="1" smtClean="0"/>
              <a:t>вузла</a:t>
            </a:r>
            <a:r>
              <a:rPr lang="ru-RU" dirty="0" smtClean="0"/>
              <a:t>: </a:t>
            </a:r>
            <a:r>
              <a:rPr lang="ru-RU" dirty="0" err="1" smtClean="0"/>
              <a:t>завантаження</a:t>
            </a:r>
            <a:r>
              <a:rPr lang="ru-RU" dirty="0" smtClean="0"/>
              <a:t> </a:t>
            </a:r>
            <a:r>
              <a:rPr lang="en-GB" dirty="0" smtClean="0"/>
              <a:t>CPU,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активних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 і </a:t>
            </a:r>
            <a:r>
              <a:rPr lang="ru-RU" dirty="0" err="1" smtClean="0"/>
              <a:t>середній</a:t>
            </a:r>
            <a:r>
              <a:rPr lang="ru-RU" dirty="0" smtClean="0"/>
              <a:t> час </a:t>
            </a:r>
            <a:r>
              <a:rPr lang="ru-RU" dirty="0" err="1" smtClean="0"/>
              <a:t>відповіді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 smtClean="0"/>
              <a:t>змогу</a:t>
            </a:r>
            <a:r>
              <a:rPr lang="ru-RU" dirty="0" smtClean="0"/>
              <a:t> </a:t>
            </a:r>
            <a:r>
              <a:rPr lang="ru-RU" dirty="0" err="1" smtClean="0"/>
              <a:t>візуально</a:t>
            </a:r>
            <a:r>
              <a:rPr lang="ru-RU" dirty="0" smtClean="0"/>
              <a:t> </a:t>
            </a:r>
            <a:r>
              <a:rPr lang="ru-RU" dirty="0" err="1" smtClean="0"/>
              <a:t>оцінити</a:t>
            </a:r>
            <a:r>
              <a:rPr lang="ru-RU" dirty="0" smtClean="0"/>
              <a:t>, як </a:t>
            </a:r>
            <a:r>
              <a:rPr lang="ru-RU" dirty="0" err="1" smtClean="0"/>
              <a:t>адаптивний</a:t>
            </a:r>
            <a:r>
              <a:rPr lang="ru-RU" dirty="0" smtClean="0"/>
              <a:t> алгоритм </a:t>
            </a:r>
            <a:r>
              <a:rPr lang="ru-RU" dirty="0" err="1" smtClean="0"/>
              <a:t>реагує</a:t>
            </a:r>
            <a:r>
              <a:rPr lang="ru-RU" dirty="0" smtClean="0"/>
              <a:t> на </a:t>
            </a:r>
            <a:r>
              <a:rPr lang="ru-RU" dirty="0" err="1" smtClean="0"/>
              <a:t>зміну</a:t>
            </a:r>
            <a:r>
              <a:rPr lang="ru-RU" dirty="0" smtClean="0"/>
              <a:t> </a:t>
            </a:r>
            <a:r>
              <a:rPr lang="ru-RU" dirty="0" err="1" smtClean="0"/>
              <a:t>ситуації</a:t>
            </a:r>
            <a:r>
              <a:rPr lang="ru-RU" dirty="0" smtClean="0"/>
              <a:t> в </a:t>
            </a:r>
            <a:r>
              <a:rPr lang="ru-RU" dirty="0" err="1" smtClean="0"/>
              <a:t>системі</a:t>
            </a:r>
            <a:r>
              <a:rPr lang="ru-RU" dirty="0" smtClean="0"/>
              <a:t>, та </a:t>
            </a:r>
            <a:r>
              <a:rPr lang="ru-RU" dirty="0" err="1" smtClean="0"/>
              <a:t>підтверджує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працездатність</a:t>
            </a:r>
            <a:r>
              <a:rPr lang="ru-RU" dirty="0" smtClean="0"/>
              <a:t> у </a:t>
            </a:r>
            <a:r>
              <a:rPr lang="ru-RU" dirty="0" err="1" smtClean="0"/>
              <a:t>динамічних</a:t>
            </a:r>
            <a:r>
              <a:rPr lang="ru-RU" dirty="0" smtClean="0"/>
              <a:t> </a:t>
            </a:r>
            <a:r>
              <a:rPr lang="ru-RU" dirty="0" err="1" smtClean="0"/>
              <a:t>умовах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93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Далі</a:t>
            </a:r>
            <a:r>
              <a:rPr lang="ru-RU" dirty="0" smtClean="0"/>
              <a:t> представлено </a:t>
            </a:r>
            <a:r>
              <a:rPr lang="ru-RU" dirty="0" err="1" smtClean="0"/>
              <a:t>результати</a:t>
            </a:r>
            <a:r>
              <a:rPr lang="ru-RU" dirty="0" smtClean="0"/>
              <a:t> </a:t>
            </a:r>
            <a:r>
              <a:rPr lang="ru-RU" dirty="0" err="1" smtClean="0"/>
              <a:t>проведених</a:t>
            </a:r>
            <a:r>
              <a:rPr lang="ru-RU" dirty="0" smtClean="0"/>
              <a:t> </a:t>
            </a:r>
            <a:r>
              <a:rPr lang="ru-RU" dirty="0" err="1" smtClean="0"/>
              <a:t>ітерацій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 адаптивного алгоритму. У </a:t>
            </a:r>
            <a:r>
              <a:rPr lang="ru-RU" dirty="0" err="1" smtClean="0"/>
              <a:t>таблиці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видно, як </a:t>
            </a:r>
            <a:r>
              <a:rPr lang="ru-RU" dirty="0" err="1" smtClean="0"/>
              <a:t>змінюється</a:t>
            </a:r>
            <a:r>
              <a:rPr lang="ru-RU" dirty="0" smtClean="0"/>
              <a:t> </a:t>
            </a:r>
            <a:r>
              <a:rPr lang="ru-RU" dirty="0" err="1" smtClean="0"/>
              <a:t>розподіл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серверами з кожною новою </a:t>
            </a:r>
            <a:r>
              <a:rPr lang="ru-RU" dirty="0" err="1" smtClean="0"/>
              <a:t>ітерацією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ru-RU" dirty="0" err="1" smtClean="0"/>
              <a:t>вже</a:t>
            </a:r>
            <a:r>
              <a:rPr lang="ru-RU" dirty="0" smtClean="0"/>
              <a:t> з </a:t>
            </a:r>
            <a:r>
              <a:rPr lang="ru-RU" dirty="0" err="1" smtClean="0"/>
              <a:t>першої</a:t>
            </a:r>
            <a:r>
              <a:rPr lang="ru-RU" dirty="0" smtClean="0"/>
              <a:t> </a:t>
            </a:r>
            <a:r>
              <a:rPr lang="ru-RU" dirty="0" err="1" smtClean="0"/>
              <a:t>ітерації</a:t>
            </a:r>
            <a:r>
              <a:rPr lang="ru-RU" dirty="0" smtClean="0"/>
              <a:t> алгоритм </a:t>
            </a:r>
            <a:r>
              <a:rPr lang="ru-RU" dirty="0" err="1" smtClean="0"/>
              <a:t>виявляє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en-GB" dirty="0" smtClean="0"/>
              <a:t>Server1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кращі</a:t>
            </a:r>
            <a:r>
              <a:rPr lang="ru-RU" dirty="0" smtClean="0"/>
              <a:t> </a:t>
            </a:r>
            <a:r>
              <a:rPr lang="ru-RU" dirty="0" err="1" smtClean="0"/>
              <a:t>показники</a:t>
            </a:r>
            <a:r>
              <a:rPr lang="ru-RU" dirty="0" smtClean="0"/>
              <a:t>, тому </a:t>
            </a:r>
            <a:r>
              <a:rPr lang="ru-RU" dirty="0" err="1" smtClean="0"/>
              <a:t>отримує</a:t>
            </a:r>
            <a:r>
              <a:rPr lang="ru-RU" dirty="0" smtClean="0"/>
              <a:t> </a:t>
            </a:r>
            <a:r>
              <a:rPr lang="ru-RU" dirty="0" err="1" smtClean="0"/>
              <a:t>найбільшу</a:t>
            </a:r>
            <a:r>
              <a:rPr lang="ru-RU" dirty="0" smtClean="0"/>
              <a:t> </a:t>
            </a:r>
            <a:r>
              <a:rPr lang="ru-RU" dirty="0" err="1" smtClean="0"/>
              <a:t>частину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 — 179 </a:t>
            </a:r>
            <a:r>
              <a:rPr lang="ru-RU" dirty="0" err="1" smtClean="0"/>
              <a:t>проти</a:t>
            </a:r>
            <a:r>
              <a:rPr lang="ru-RU" dirty="0" smtClean="0"/>
              <a:t> 53 і 33 на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вузлах</a:t>
            </a:r>
            <a:r>
              <a:rPr lang="ru-RU" dirty="0" smtClean="0"/>
              <a:t>. До </a:t>
            </a:r>
            <a:r>
              <a:rPr lang="ru-RU" dirty="0" err="1" smtClean="0"/>
              <a:t>сьомої</a:t>
            </a:r>
            <a:r>
              <a:rPr lang="ru-RU" dirty="0" smtClean="0"/>
              <a:t> </a:t>
            </a:r>
            <a:r>
              <a:rPr lang="ru-RU" dirty="0" err="1" smtClean="0"/>
              <a:t>ітерації</a:t>
            </a:r>
            <a:r>
              <a:rPr lang="ru-RU" dirty="0" smtClean="0"/>
              <a:t> </a:t>
            </a:r>
            <a:r>
              <a:rPr lang="ru-RU" dirty="0" err="1" smtClean="0"/>
              <a:t>ця</a:t>
            </a:r>
            <a:r>
              <a:rPr lang="ru-RU" dirty="0" smtClean="0"/>
              <a:t> </a:t>
            </a:r>
            <a:r>
              <a:rPr lang="ru-RU" dirty="0" err="1" smtClean="0"/>
              <a:t>перевага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зростає</a:t>
            </a:r>
            <a:r>
              <a:rPr lang="ru-RU" dirty="0" smtClean="0"/>
              <a:t> — </a:t>
            </a:r>
            <a:r>
              <a:rPr lang="en-GB" dirty="0" smtClean="0"/>
              <a:t>Server1 </a:t>
            </a:r>
            <a:r>
              <a:rPr lang="ru-RU" dirty="0" err="1" smtClean="0"/>
              <a:t>отримує</a:t>
            </a:r>
            <a:r>
              <a:rPr lang="ru-RU" dirty="0" smtClean="0"/>
              <a:t> 259 </a:t>
            </a:r>
            <a:r>
              <a:rPr lang="ru-RU" dirty="0" err="1" smtClean="0"/>
              <a:t>запитів</a:t>
            </a:r>
            <a:r>
              <a:rPr lang="ru-RU" dirty="0" smtClean="0"/>
              <a:t>, </a:t>
            </a:r>
            <a:r>
              <a:rPr lang="ru-RU" dirty="0" err="1" smtClean="0"/>
              <a:t>тоді</a:t>
            </a:r>
            <a:r>
              <a:rPr lang="ru-RU" dirty="0" smtClean="0"/>
              <a:t> як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залишаються</a:t>
            </a:r>
            <a:r>
              <a:rPr lang="ru-RU" dirty="0" smtClean="0"/>
              <a:t> </a:t>
            </a:r>
            <a:r>
              <a:rPr lang="ru-RU" dirty="0" err="1" smtClean="0"/>
              <a:t>менш</a:t>
            </a:r>
            <a:r>
              <a:rPr lang="ru-RU" dirty="0" smtClean="0"/>
              <a:t> </a:t>
            </a:r>
            <a:r>
              <a:rPr lang="ru-RU" dirty="0" err="1" smtClean="0"/>
              <a:t>навантаженими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Підтвердити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en-GB" dirty="0" smtClean="0"/>
              <a:t>Server1 </a:t>
            </a:r>
            <a:r>
              <a:rPr lang="ru-RU" dirty="0" smtClean="0"/>
              <a:t>на момент </a:t>
            </a:r>
            <a:r>
              <a:rPr lang="ru-RU" dirty="0" err="1" smtClean="0"/>
              <a:t>ітерації</a:t>
            </a:r>
            <a:r>
              <a:rPr lang="ru-RU" dirty="0" smtClean="0"/>
              <a:t> </a:t>
            </a:r>
            <a:r>
              <a:rPr lang="ru-RU" dirty="0" err="1" smtClean="0"/>
              <a:t>мав</a:t>
            </a:r>
            <a:r>
              <a:rPr lang="ru-RU" dirty="0" smtClean="0"/>
              <a:t> </a:t>
            </a:r>
            <a:r>
              <a:rPr lang="ru-RU" dirty="0" err="1" smtClean="0"/>
              <a:t>кращі</a:t>
            </a:r>
            <a:r>
              <a:rPr lang="ru-RU" dirty="0" smtClean="0"/>
              <a:t> характеристики, </a:t>
            </a:r>
            <a:r>
              <a:rPr lang="ru-RU" dirty="0" err="1" smtClean="0"/>
              <a:t>можна</a:t>
            </a:r>
            <a:r>
              <a:rPr lang="ru-RU" dirty="0" smtClean="0"/>
              <a:t> на другому </a:t>
            </a:r>
            <a:r>
              <a:rPr lang="ru-RU" dirty="0" err="1" smtClean="0"/>
              <a:t>скріншоті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консольний</a:t>
            </a:r>
            <a:r>
              <a:rPr lang="ru-RU" dirty="0" smtClean="0"/>
              <a:t> </a:t>
            </a:r>
            <a:r>
              <a:rPr lang="ru-RU" dirty="0" err="1" smtClean="0"/>
              <a:t>вивід</a:t>
            </a:r>
            <a:r>
              <a:rPr lang="ru-RU" dirty="0" smtClean="0"/>
              <a:t> </a:t>
            </a:r>
            <a:r>
              <a:rPr lang="en-GB" dirty="0" err="1" smtClean="0"/>
              <a:t>DistLoad</a:t>
            </a:r>
            <a:r>
              <a:rPr lang="en-GB" dirty="0" smtClean="0"/>
              <a:t>, </a:t>
            </a:r>
            <a:r>
              <a:rPr lang="ru-RU" dirty="0" smtClean="0"/>
              <a:t>де в реальному </a:t>
            </a:r>
            <a:r>
              <a:rPr lang="ru-RU" dirty="0" err="1" smtClean="0"/>
              <a:t>часі</a:t>
            </a:r>
            <a:r>
              <a:rPr lang="ru-RU" dirty="0" smtClean="0"/>
              <a:t> видно </a:t>
            </a:r>
            <a:r>
              <a:rPr lang="ru-RU" dirty="0" err="1" smtClean="0"/>
              <a:t>поточні</a:t>
            </a:r>
            <a:r>
              <a:rPr lang="ru-RU" dirty="0" smtClean="0"/>
              <a:t> метрики кожного сервера. У </a:t>
            </a:r>
            <a:r>
              <a:rPr lang="ru-RU" dirty="0" err="1" smtClean="0"/>
              <a:t>ньому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простежується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en-GB" dirty="0" smtClean="0"/>
              <a:t>CPU-</a:t>
            </a:r>
            <a:r>
              <a:rPr lang="ru-RU" dirty="0" err="1" smtClean="0"/>
              <a:t>навантаження</a:t>
            </a:r>
            <a:r>
              <a:rPr lang="ru-RU" dirty="0" smtClean="0"/>
              <a:t> та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активних</a:t>
            </a:r>
            <a:r>
              <a:rPr lang="ru-RU" dirty="0" smtClean="0"/>
              <a:t> </a:t>
            </a:r>
            <a:r>
              <a:rPr lang="ru-RU" dirty="0" err="1" smtClean="0"/>
              <a:t>з’єднань</a:t>
            </a:r>
            <a:r>
              <a:rPr lang="ru-RU" dirty="0" smtClean="0"/>
              <a:t> на </a:t>
            </a:r>
            <a:r>
              <a:rPr lang="en-GB" dirty="0" smtClean="0"/>
              <a:t>Server1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нижчими</a:t>
            </a:r>
            <a:r>
              <a:rPr lang="ru-RU" dirty="0" smtClean="0"/>
              <a:t>, а час </a:t>
            </a:r>
            <a:r>
              <a:rPr lang="ru-RU" dirty="0" err="1" smtClean="0"/>
              <a:t>відповіді</a:t>
            </a:r>
            <a:r>
              <a:rPr lang="ru-RU" dirty="0" smtClean="0"/>
              <a:t> </a:t>
            </a:r>
            <a:r>
              <a:rPr lang="ru-RU" dirty="0" err="1" smtClean="0"/>
              <a:t>стабільнішим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й стало основою для </a:t>
            </a:r>
            <a:r>
              <a:rPr lang="ru-RU" dirty="0" err="1" smtClean="0"/>
              <a:t>вибору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вузла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Таким чином,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висновок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система </a:t>
            </a:r>
            <a:r>
              <a:rPr lang="ru-RU" dirty="0" err="1" smtClean="0"/>
              <a:t>коректно</a:t>
            </a:r>
            <a:r>
              <a:rPr lang="ru-RU" dirty="0" smtClean="0"/>
              <a:t> </a:t>
            </a:r>
            <a:r>
              <a:rPr lang="ru-RU" dirty="0" err="1" smtClean="0"/>
              <a:t>реагує</a:t>
            </a:r>
            <a:r>
              <a:rPr lang="ru-RU" dirty="0" smtClean="0"/>
              <a:t> на </a:t>
            </a:r>
            <a:r>
              <a:rPr lang="ru-RU" dirty="0" err="1" smtClean="0"/>
              <a:t>зміни</a:t>
            </a:r>
            <a:r>
              <a:rPr lang="ru-RU" dirty="0" smtClean="0"/>
              <a:t> в </a:t>
            </a:r>
            <a:r>
              <a:rPr lang="ru-RU" dirty="0" err="1" smtClean="0"/>
              <a:t>навантаженні</a:t>
            </a:r>
            <a:r>
              <a:rPr lang="ru-RU" dirty="0" smtClean="0"/>
              <a:t> та </a:t>
            </a:r>
            <a:r>
              <a:rPr lang="ru-RU" dirty="0" err="1" smtClean="0"/>
              <a:t>ефективно</a:t>
            </a:r>
            <a:r>
              <a:rPr lang="ru-RU" dirty="0" smtClean="0"/>
              <a:t> </a:t>
            </a:r>
            <a:r>
              <a:rPr lang="ru-RU" dirty="0" err="1" smtClean="0"/>
              <a:t>адаптує</a:t>
            </a:r>
            <a:r>
              <a:rPr lang="ru-RU" dirty="0" smtClean="0"/>
              <a:t> </a:t>
            </a:r>
            <a:r>
              <a:rPr lang="ru-RU" dirty="0" err="1" smtClean="0"/>
              <a:t>розподіл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6631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Отже</a:t>
            </a:r>
            <a:r>
              <a:rPr lang="ru-RU" dirty="0" smtClean="0"/>
              <a:t>, як </a:t>
            </a:r>
            <a:r>
              <a:rPr lang="ru-RU" dirty="0" err="1" smtClean="0"/>
              <a:t>було</a:t>
            </a:r>
            <a:r>
              <a:rPr lang="ru-RU" dirty="0" smtClean="0"/>
              <a:t> видно на </a:t>
            </a:r>
            <a:r>
              <a:rPr lang="ru-RU" dirty="0" err="1" smtClean="0"/>
              <a:t>попередньому</a:t>
            </a:r>
            <a:r>
              <a:rPr lang="ru-RU" dirty="0" smtClean="0"/>
              <a:t> </a:t>
            </a:r>
            <a:r>
              <a:rPr lang="ru-RU" dirty="0" err="1" smtClean="0"/>
              <a:t>слайді</a:t>
            </a:r>
            <a:r>
              <a:rPr lang="ru-RU" dirty="0" smtClean="0"/>
              <a:t>, алгоритм </a:t>
            </a:r>
            <a:r>
              <a:rPr lang="ru-RU" dirty="0" err="1" smtClean="0"/>
              <a:t>демонструє</a:t>
            </a:r>
            <a:r>
              <a:rPr lang="ru-RU" dirty="0" smtClean="0"/>
              <a:t> </a:t>
            </a:r>
            <a:r>
              <a:rPr lang="ru-RU" dirty="0" err="1" smtClean="0"/>
              <a:t>стабільну</a:t>
            </a:r>
            <a:r>
              <a:rPr lang="ru-RU" dirty="0" smtClean="0"/>
              <a:t> </a:t>
            </a:r>
            <a:r>
              <a:rPr lang="ru-RU" dirty="0" err="1" smtClean="0"/>
              <a:t>поведінку</a:t>
            </a:r>
            <a:r>
              <a:rPr lang="ru-RU" dirty="0" smtClean="0"/>
              <a:t> при </a:t>
            </a:r>
            <a:r>
              <a:rPr lang="ru-RU" dirty="0" err="1" smtClean="0"/>
              <a:t>зміні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на </a:t>
            </a:r>
            <a:r>
              <a:rPr lang="ru-RU" dirty="0" err="1" smtClean="0"/>
              <a:t>сервери</a:t>
            </a:r>
            <a:r>
              <a:rPr lang="ru-RU" dirty="0" smtClean="0"/>
              <a:t>. </a:t>
            </a:r>
            <a:r>
              <a:rPr lang="ru-RU" dirty="0" err="1" smtClean="0"/>
              <a:t>Незважаючи</a:t>
            </a:r>
            <a:r>
              <a:rPr lang="ru-RU" dirty="0" smtClean="0"/>
              <a:t> на </a:t>
            </a:r>
            <a:r>
              <a:rPr lang="ru-RU" dirty="0" err="1" smtClean="0"/>
              <a:t>поступове</a:t>
            </a:r>
            <a:r>
              <a:rPr lang="ru-RU" dirty="0" smtClean="0"/>
              <a:t> </a:t>
            </a:r>
            <a:r>
              <a:rPr lang="ru-RU" dirty="0" err="1" smtClean="0"/>
              <a:t>зростання</a:t>
            </a:r>
            <a:r>
              <a:rPr lang="ru-RU" dirty="0" smtClean="0"/>
              <a:t> </a:t>
            </a:r>
            <a:r>
              <a:rPr lang="ru-RU" dirty="0" err="1" smtClean="0"/>
              <a:t>активності</a:t>
            </a:r>
            <a:r>
              <a:rPr lang="ru-RU" dirty="0" smtClean="0"/>
              <a:t> на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вузлах</a:t>
            </a:r>
            <a:r>
              <a:rPr lang="ru-RU" dirty="0" smtClean="0"/>
              <a:t>,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 </a:t>
            </a:r>
            <a:r>
              <a:rPr lang="ru-RU" dirty="0" err="1" smtClean="0"/>
              <a:t>надсилається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на той сервер, </a:t>
            </a:r>
            <a:r>
              <a:rPr lang="ru-RU" dirty="0" err="1" smtClean="0"/>
              <a:t>що</a:t>
            </a:r>
            <a:r>
              <a:rPr lang="ru-RU" dirty="0" smtClean="0"/>
              <a:t> в </a:t>
            </a:r>
            <a:r>
              <a:rPr lang="ru-RU" dirty="0" err="1" smtClean="0"/>
              <a:t>конкретний</a:t>
            </a:r>
            <a:r>
              <a:rPr lang="ru-RU" dirty="0" smtClean="0"/>
              <a:t> момент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найкращі</a:t>
            </a:r>
            <a:r>
              <a:rPr lang="ru-RU" dirty="0" smtClean="0"/>
              <a:t> </a:t>
            </a:r>
            <a:r>
              <a:rPr lang="ru-RU" dirty="0" err="1" smtClean="0"/>
              <a:t>показники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Важливо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система не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реагує</a:t>
            </a:r>
            <a:r>
              <a:rPr lang="ru-RU" dirty="0" smtClean="0"/>
              <a:t> на </a:t>
            </a:r>
            <a:r>
              <a:rPr lang="ru-RU" dirty="0" err="1" smtClean="0"/>
              <a:t>поточний</a:t>
            </a:r>
            <a:r>
              <a:rPr lang="ru-RU" dirty="0" smtClean="0"/>
              <a:t> стан, а й регулярно </a:t>
            </a:r>
            <a:r>
              <a:rPr lang="ru-RU" dirty="0" err="1" smtClean="0"/>
              <a:t>переоцінює</a:t>
            </a:r>
            <a:r>
              <a:rPr lang="ru-RU" dirty="0" smtClean="0"/>
              <a:t> </a:t>
            </a:r>
            <a:r>
              <a:rPr lang="ru-RU" dirty="0" err="1" smtClean="0"/>
              <a:t>ситуацію</a:t>
            </a:r>
            <a:r>
              <a:rPr lang="ru-RU" dirty="0" smtClean="0"/>
              <a:t>, не </a:t>
            </a:r>
            <a:r>
              <a:rPr lang="ru-RU" dirty="0" err="1" smtClean="0"/>
              <a:t>допускаючи</a:t>
            </a:r>
            <a:r>
              <a:rPr lang="ru-RU" dirty="0" smtClean="0"/>
              <a:t> </a:t>
            </a:r>
            <a:r>
              <a:rPr lang="ru-RU" dirty="0" err="1" smtClean="0"/>
              <a:t>накопичення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на </a:t>
            </a:r>
            <a:r>
              <a:rPr lang="ru-RU" dirty="0" err="1" smtClean="0"/>
              <a:t>слабших</a:t>
            </a:r>
            <a:r>
              <a:rPr lang="ru-RU" dirty="0" smtClean="0"/>
              <a:t> </a:t>
            </a:r>
            <a:r>
              <a:rPr lang="ru-RU" dirty="0" err="1" smtClean="0"/>
              <a:t>вузлах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 smtClean="0"/>
              <a:t>плавну</a:t>
            </a:r>
            <a:r>
              <a:rPr lang="ru-RU" dirty="0" smtClean="0"/>
              <a:t> і </a:t>
            </a:r>
            <a:r>
              <a:rPr lang="ru-RU" dirty="0" err="1" smtClean="0"/>
              <a:t>надійну</a:t>
            </a:r>
            <a:r>
              <a:rPr lang="ru-RU" dirty="0" smtClean="0"/>
              <a:t> роботу </a:t>
            </a:r>
            <a:r>
              <a:rPr lang="ru-RU" dirty="0" err="1" smtClean="0"/>
              <a:t>всієї</a:t>
            </a:r>
            <a:r>
              <a:rPr lang="ru-RU" dirty="0" smtClean="0"/>
              <a:t> </a:t>
            </a:r>
            <a:r>
              <a:rPr lang="ru-RU" dirty="0" err="1" smtClean="0"/>
              <a:t>архітектури</a:t>
            </a:r>
            <a:r>
              <a:rPr lang="ru-RU" dirty="0" smtClean="0"/>
              <a:t> без </a:t>
            </a:r>
            <a:r>
              <a:rPr lang="ru-RU" dirty="0" err="1" smtClean="0"/>
              <a:t>різких</a:t>
            </a:r>
            <a:r>
              <a:rPr lang="ru-RU" dirty="0" smtClean="0"/>
              <a:t> </a:t>
            </a:r>
            <a:r>
              <a:rPr lang="ru-RU" dirty="0" err="1" smtClean="0"/>
              <a:t>провалів</a:t>
            </a:r>
            <a:r>
              <a:rPr lang="ru-RU" dirty="0" smtClean="0"/>
              <a:t> у </a:t>
            </a:r>
            <a:r>
              <a:rPr lang="ru-RU" dirty="0" err="1" smtClean="0"/>
              <a:t>продуктивності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72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результати</a:t>
            </a:r>
            <a:r>
              <a:rPr lang="ru-RU" dirty="0" smtClean="0"/>
              <a:t>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представлені</a:t>
            </a:r>
            <a:r>
              <a:rPr lang="ru-RU" dirty="0" smtClean="0"/>
              <a:t> на </a:t>
            </a:r>
            <a:r>
              <a:rPr lang="ru-RU" dirty="0" err="1" smtClean="0"/>
              <a:t>конференції</a:t>
            </a:r>
            <a:r>
              <a:rPr lang="ru-RU" dirty="0" smtClean="0"/>
              <a:t> «</a:t>
            </a:r>
            <a:r>
              <a:rPr lang="ru-RU" dirty="0" err="1" smtClean="0"/>
              <a:t>Сучасні</a:t>
            </a:r>
            <a:r>
              <a:rPr lang="ru-RU" dirty="0" smtClean="0"/>
              <a:t> </a:t>
            </a:r>
            <a:r>
              <a:rPr lang="ru-RU" dirty="0" err="1" smtClean="0"/>
              <a:t>інформаційні</a:t>
            </a:r>
            <a:r>
              <a:rPr lang="ru-RU" dirty="0" smtClean="0"/>
              <a:t> </a:t>
            </a:r>
            <a:r>
              <a:rPr lang="ru-RU" dirty="0" err="1" smtClean="0"/>
              <a:t>технології</a:t>
            </a:r>
            <a:r>
              <a:rPr lang="ru-RU" dirty="0" smtClean="0"/>
              <a:t> та </a:t>
            </a:r>
            <a:r>
              <a:rPr lang="ru-RU" dirty="0" err="1" smtClean="0"/>
              <a:t>системи</a:t>
            </a:r>
            <a:r>
              <a:rPr lang="ru-RU" dirty="0" smtClean="0"/>
              <a:t> штучного </a:t>
            </a:r>
            <a:r>
              <a:rPr lang="ru-RU" dirty="0" err="1" smtClean="0"/>
              <a:t>інтелекту</a:t>
            </a:r>
            <a:r>
              <a:rPr lang="ru-RU" dirty="0" smtClean="0"/>
              <a:t>». Участь дозволила </a:t>
            </a:r>
            <a:r>
              <a:rPr lang="ru-RU" dirty="0" err="1" smtClean="0"/>
              <a:t>продемонструвати</a:t>
            </a:r>
            <a:r>
              <a:rPr lang="ru-RU" dirty="0" smtClean="0"/>
              <a:t> </a:t>
            </a:r>
            <a:r>
              <a:rPr lang="ru-RU" dirty="0" err="1" smtClean="0"/>
              <a:t>розроблену</a:t>
            </a:r>
            <a:r>
              <a:rPr lang="ru-RU" dirty="0" smtClean="0"/>
              <a:t> систему та </a:t>
            </a:r>
            <a:r>
              <a:rPr lang="ru-RU" dirty="0" err="1" smtClean="0"/>
              <a:t>поділитися</a:t>
            </a:r>
            <a:r>
              <a:rPr lang="ru-RU" dirty="0" smtClean="0"/>
              <a:t> результатами </a:t>
            </a:r>
            <a:r>
              <a:rPr lang="ru-RU" dirty="0" err="1" smtClean="0"/>
              <a:t>експериментів</a:t>
            </a:r>
            <a:r>
              <a:rPr lang="ru-RU" dirty="0" smtClean="0"/>
              <a:t>. На </a:t>
            </a:r>
            <a:r>
              <a:rPr lang="ru-RU" dirty="0" err="1" smtClean="0"/>
              <a:t>слайді</a:t>
            </a:r>
            <a:r>
              <a:rPr lang="ru-RU" dirty="0" smtClean="0"/>
              <a:t> представлено </a:t>
            </a:r>
            <a:r>
              <a:rPr lang="ru-RU" dirty="0" err="1" smtClean="0"/>
              <a:t>отриманий</a:t>
            </a:r>
            <a:r>
              <a:rPr lang="ru-RU" dirty="0" smtClean="0"/>
              <a:t> мною </a:t>
            </a:r>
            <a:r>
              <a:rPr lang="ru-RU" dirty="0" err="1" smtClean="0"/>
              <a:t>сертифікат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647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</a:t>
            </a:r>
            <a:r>
              <a:rPr lang="ru-RU" dirty="0" err="1" smtClean="0"/>
              <a:t>завершення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сказати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ця</a:t>
            </a:r>
            <a:r>
              <a:rPr lang="ru-RU" dirty="0" smtClean="0"/>
              <a:t> робота </a:t>
            </a:r>
            <a:r>
              <a:rPr lang="ru-RU" dirty="0" err="1" smtClean="0"/>
              <a:t>поєднала</a:t>
            </a:r>
            <a:r>
              <a:rPr lang="ru-RU" dirty="0" smtClean="0"/>
              <a:t> як </a:t>
            </a:r>
            <a:r>
              <a:rPr lang="ru-RU" dirty="0" err="1" smtClean="0"/>
              <a:t>теоретичний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r>
              <a:rPr lang="ru-RU" dirty="0" smtClean="0"/>
              <a:t> </a:t>
            </a:r>
            <a:r>
              <a:rPr lang="ru-RU" dirty="0" err="1" smtClean="0"/>
              <a:t>існуючих</a:t>
            </a:r>
            <a:r>
              <a:rPr lang="ru-RU" dirty="0" smtClean="0"/>
              <a:t> </a:t>
            </a:r>
            <a:r>
              <a:rPr lang="ru-RU" dirty="0" err="1" smtClean="0"/>
              <a:t>рішень</a:t>
            </a:r>
            <a:r>
              <a:rPr lang="ru-RU" dirty="0" smtClean="0"/>
              <a:t>, так і </a:t>
            </a:r>
            <a:r>
              <a:rPr lang="ru-RU" dirty="0" err="1" smtClean="0"/>
              <a:t>практичну</a:t>
            </a:r>
            <a:r>
              <a:rPr lang="ru-RU" dirty="0" smtClean="0"/>
              <a:t> </a:t>
            </a:r>
            <a:r>
              <a:rPr lang="ru-RU" dirty="0" err="1" smtClean="0"/>
              <a:t>реалізацію</a:t>
            </a:r>
            <a:r>
              <a:rPr lang="ru-RU" dirty="0" smtClean="0"/>
              <a:t> </a:t>
            </a:r>
            <a:r>
              <a:rPr lang="ru-RU" dirty="0" err="1" smtClean="0"/>
              <a:t>власного</a:t>
            </a:r>
            <a:r>
              <a:rPr lang="ru-RU" dirty="0" smtClean="0"/>
              <a:t> </a:t>
            </a:r>
            <a:r>
              <a:rPr lang="ru-RU" dirty="0" err="1" smtClean="0"/>
              <a:t>підходу</a:t>
            </a:r>
            <a:r>
              <a:rPr lang="ru-RU" dirty="0" smtClean="0"/>
              <a:t> до </a:t>
            </a:r>
            <a:r>
              <a:rPr lang="ru-RU" dirty="0" err="1" smtClean="0"/>
              <a:t>балансування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. В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вдалося</a:t>
            </a:r>
            <a:r>
              <a:rPr lang="ru-RU" dirty="0" smtClean="0"/>
              <a:t> не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відтворити</a:t>
            </a:r>
            <a:r>
              <a:rPr lang="ru-RU" dirty="0" smtClean="0"/>
              <a:t> </a:t>
            </a:r>
            <a:r>
              <a:rPr lang="ru-RU" dirty="0" err="1" smtClean="0"/>
              <a:t>класичні</a:t>
            </a:r>
            <a:r>
              <a:rPr lang="ru-RU" dirty="0" smtClean="0"/>
              <a:t> </a:t>
            </a:r>
            <a:r>
              <a:rPr lang="ru-RU" dirty="0" err="1" smtClean="0"/>
              <a:t>алгоритми</a:t>
            </a:r>
            <a:r>
              <a:rPr lang="ru-RU" dirty="0" smtClean="0"/>
              <a:t>, а й </a:t>
            </a:r>
            <a:r>
              <a:rPr lang="ru-RU" dirty="0" err="1" smtClean="0"/>
              <a:t>створити</a:t>
            </a:r>
            <a:r>
              <a:rPr lang="ru-RU" dirty="0" smtClean="0"/>
              <a:t> систему, яка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тестувати</a:t>
            </a:r>
            <a:r>
              <a:rPr lang="ru-RU" dirty="0" smtClean="0"/>
              <a:t>, </a:t>
            </a:r>
            <a:r>
              <a:rPr lang="ru-RU" dirty="0" err="1" smtClean="0"/>
              <a:t>порівнювати</a:t>
            </a:r>
            <a:r>
              <a:rPr lang="ru-RU" dirty="0" smtClean="0"/>
              <a:t> та </a:t>
            </a:r>
            <a:r>
              <a:rPr lang="ru-RU" dirty="0" err="1" smtClean="0"/>
              <a:t>адаптувати</a:t>
            </a:r>
            <a:r>
              <a:rPr lang="ru-RU" dirty="0" smtClean="0"/>
              <a:t> до </a:t>
            </a:r>
            <a:r>
              <a:rPr lang="ru-RU" dirty="0" err="1" smtClean="0"/>
              <a:t>реальних</a:t>
            </a:r>
            <a:r>
              <a:rPr lang="ru-RU" dirty="0" smtClean="0"/>
              <a:t> умов.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Особливу</a:t>
            </a:r>
            <a:r>
              <a:rPr lang="ru-RU" dirty="0" smtClean="0"/>
              <a:t> </a:t>
            </a:r>
            <a:r>
              <a:rPr lang="ru-RU" dirty="0" err="1" smtClean="0"/>
              <a:t>увагу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приділено</a:t>
            </a:r>
            <a:r>
              <a:rPr lang="ru-RU" dirty="0" smtClean="0"/>
              <a:t> тому, як система </a:t>
            </a:r>
            <a:r>
              <a:rPr lang="ru-RU" dirty="0" err="1" smtClean="0"/>
              <a:t>реагує</a:t>
            </a:r>
            <a:r>
              <a:rPr lang="ru-RU" dirty="0" smtClean="0"/>
              <a:t> на </a:t>
            </a:r>
            <a:r>
              <a:rPr lang="ru-RU" dirty="0" err="1" smtClean="0"/>
              <a:t>зміну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в </a:t>
            </a:r>
            <a:r>
              <a:rPr lang="ru-RU" dirty="0" err="1" smtClean="0"/>
              <a:t>динаміці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є </a:t>
            </a:r>
            <a:r>
              <a:rPr lang="ru-RU" dirty="0" err="1" smtClean="0"/>
              <a:t>критичним</a:t>
            </a:r>
            <a:r>
              <a:rPr lang="ru-RU" dirty="0" smtClean="0"/>
              <a:t> у </a:t>
            </a:r>
            <a:r>
              <a:rPr lang="ru-RU" dirty="0" err="1" smtClean="0"/>
              <a:t>сучасних</a:t>
            </a:r>
            <a:r>
              <a:rPr lang="ru-RU" dirty="0" smtClean="0"/>
              <a:t> веб-</a:t>
            </a:r>
            <a:r>
              <a:rPr lang="ru-RU" dirty="0" err="1" smtClean="0"/>
              <a:t>застосунках</a:t>
            </a:r>
            <a:r>
              <a:rPr lang="ru-RU" dirty="0" smtClean="0"/>
              <a:t>. </a:t>
            </a:r>
            <a:r>
              <a:rPr lang="ru-RU" dirty="0" err="1" smtClean="0"/>
              <a:t>Отримані</a:t>
            </a:r>
            <a:r>
              <a:rPr lang="ru-RU" dirty="0" smtClean="0"/>
              <a:t> </a:t>
            </a:r>
            <a:r>
              <a:rPr lang="ru-RU" dirty="0" err="1" smtClean="0"/>
              <a:t>результати</a:t>
            </a:r>
            <a:r>
              <a:rPr lang="ru-RU" dirty="0" smtClean="0"/>
              <a:t> </a:t>
            </a:r>
            <a:r>
              <a:rPr lang="ru-RU" dirty="0" err="1" smtClean="0"/>
              <a:t>демонструють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адаптивних</a:t>
            </a:r>
            <a:r>
              <a:rPr lang="ru-RU" dirty="0" smtClean="0"/>
              <a:t> </a:t>
            </a:r>
            <a:r>
              <a:rPr lang="ru-RU" dirty="0" err="1" smtClean="0"/>
              <a:t>механізмів</a:t>
            </a:r>
            <a:r>
              <a:rPr lang="ru-RU" dirty="0" smtClean="0"/>
              <a:t> </a:t>
            </a:r>
            <a:r>
              <a:rPr lang="ru-RU" dirty="0" err="1" smtClean="0"/>
              <a:t>розподілу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не просто </a:t>
            </a:r>
            <a:r>
              <a:rPr lang="ru-RU" dirty="0" err="1" smtClean="0"/>
              <a:t>теоретичний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, а </a:t>
            </a:r>
            <a:r>
              <a:rPr lang="ru-RU" dirty="0" err="1" smtClean="0"/>
              <a:t>практичний</a:t>
            </a:r>
            <a:r>
              <a:rPr lang="ru-RU" dirty="0" smtClean="0"/>
              <a:t> </a:t>
            </a:r>
            <a:r>
              <a:rPr lang="ru-RU" dirty="0" err="1" smtClean="0"/>
              <a:t>інструмент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суттєво</a:t>
            </a:r>
            <a:r>
              <a:rPr lang="ru-RU" dirty="0" smtClean="0"/>
              <a:t> </a:t>
            </a:r>
            <a:r>
              <a:rPr lang="ru-RU" dirty="0" err="1" smtClean="0"/>
              <a:t>підвищити</a:t>
            </a:r>
            <a:r>
              <a:rPr lang="ru-RU" dirty="0" smtClean="0"/>
              <a:t> </a:t>
            </a:r>
            <a:r>
              <a:rPr lang="ru-RU" dirty="0" err="1" smtClean="0"/>
              <a:t>надійність</a:t>
            </a:r>
            <a:r>
              <a:rPr lang="ru-RU" dirty="0" smtClean="0"/>
              <a:t> і </a:t>
            </a:r>
            <a:r>
              <a:rPr lang="ru-RU" dirty="0" err="1" smtClean="0"/>
              <a:t>продуктивність</a:t>
            </a:r>
            <a:r>
              <a:rPr lang="ru-RU" dirty="0" smtClean="0"/>
              <a:t> </a:t>
            </a:r>
            <a:r>
              <a:rPr lang="ru-RU" dirty="0" err="1" smtClean="0"/>
              <a:t>серверних</a:t>
            </a:r>
            <a:r>
              <a:rPr lang="ru-RU" smtClean="0"/>
              <a:t> систем.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146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Сучасні</a:t>
            </a:r>
            <a:r>
              <a:rPr lang="ru-RU" dirty="0" smtClean="0"/>
              <a:t> веб-</a:t>
            </a:r>
            <a:r>
              <a:rPr lang="ru-RU" dirty="0" err="1" smtClean="0"/>
              <a:t>застосунки</a:t>
            </a:r>
            <a:r>
              <a:rPr lang="ru-RU" dirty="0" smtClean="0"/>
              <a:t> </a:t>
            </a:r>
            <a:r>
              <a:rPr lang="ru-RU" dirty="0" err="1" smtClean="0"/>
              <a:t>працюють</a:t>
            </a:r>
            <a:r>
              <a:rPr lang="ru-RU" dirty="0" smtClean="0"/>
              <a:t> в </a:t>
            </a:r>
            <a:r>
              <a:rPr lang="ru-RU" dirty="0" err="1" smtClean="0"/>
              <a:t>умовах</a:t>
            </a:r>
            <a:r>
              <a:rPr lang="ru-RU" dirty="0" smtClean="0"/>
              <a:t> </a:t>
            </a:r>
            <a:r>
              <a:rPr lang="ru-RU" dirty="0" err="1" smtClean="0"/>
              <a:t>постійного</a:t>
            </a:r>
            <a:r>
              <a:rPr lang="ru-RU" dirty="0" smtClean="0"/>
              <a:t> </a:t>
            </a:r>
            <a:r>
              <a:rPr lang="ru-RU" dirty="0" err="1" smtClean="0"/>
              <a:t>зростання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користувачів</a:t>
            </a:r>
            <a:r>
              <a:rPr lang="ru-RU" dirty="0" smtClean="0"/>
              <a:t> і </a:t>
            </a:r>
            <a:r>
              <a:rPr lang="ru-RU" dirty="0" err="1" smtClean="0"/>
              <a:t>динамічних</a:t>
            </a:r>
            <a:r>
              <a:rPr lang="ru-RU" dirty="0" smtClean="0"/>
              <a:t> </a:t>
            </a:r>
            <a:r>
              <a:rPr lang="ru-RU" dirty="0" err="1" smtClean="0"/>
              <a:t>змін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. У таких </a:t>
            </a:r>
            <a:r>
              <a:rPr lang="ru-RU" dirty="0" err="1" smtClean="0"/>
              <a:t>умовах</a:t>
            </a:r>
            <a:r>
              <a:rPr lang="ru-RU" dirty="0" smtClean="0"/>
              <a:t> </a:t>
            </a:r>
            <a:r>
              <a:rPr lang="ru-RU" dirty="0" err="1" smtClean="0"/>
              <a:t>надзвичайно</a:t>
            </a:r>
            <a:r>
              <a:rPr lang="ru-RU" dirty="0" smtClean="0"/>
              <a:t> </a:t>
            </a:r>
            <a:r>
              <a:rPr lang="ru-RU" dirty="0" err="1" smtClean="0"/>
              <a:t>важливою</a:t>
            </a:r>
            <a:r>
              <a:rPr lang="ru-RU" dirty="0" smtClean="0"/>
              <a:t> </a:t>
            </a:r>
            <a:r>
              <a:rPr lang="ru-RU" dirty="0" err="1" smtClean="0"/>
              <a:t>стає</a:t>
            </a:r>
            <a:r>
              <a:rPr lang="ru-RU" dirty="0" smtClean="0"/>
              <a:t> </a:t>
            </a:r>
            <a:r>
              <a:rPr lang="ru-RU" dirty="0" err="1" smtClean="0"/>
              <a:t>здатність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швидко</a:t>
            </a:r>
            <a:r>
              <a:rPr lang="ru-RU" dirty="0" smtClean="0"/>
              <a:t> </a:t>
            </a:r>
            <a:r>
              <a:rPr lang="ru-RU" dirty="0" err="1" smtClean="0"/>
              <a:t>адаптуватися</a:t>
            </a:r>
            <a:r>
              <a:rPr lang="ru-RU" dirty="0" smtClean="0"/>
              <a:t> без </a:t>
            </a:r>
            <a:r>
              <a:rPr lang="ru-RU" dirty="0" err="1" smtClean="0"/>
              <a:t>втрати</a:t>
            </a:r>
            <a:r>
              <a:rPr lang="ru-RU" dirty="0" smtClean="0"/>
              <a:t> </a:t>
            </a:r>
            <a:r>
              <a:rPr lang="ru-RU" dirty="0" err="1" smtClean="0"/>
              <a:t>стабільності</a:t>
            </a:r>
            <a:r>
              <a:rPr lang="ru-RU" dirty="0" smtClean="0"/>
              <a:t> та </a:t>
            </a:r>
            <a:r>
              <a:rPr lang="ru-RU" dirty="0" err="1" smtClean="0"/>
              <a:t>швидкодії</a:t>
            </a:r>
            <a:r>
              <a:rPr lang="ru-RU" dirty="0" smtClean="0"/>
              <a:t>. </a:t>
            </a:r>
            <a:r>
              <a:rPr lang="ru-RU" dirty="0" err="1" smtClean="0"/>
              <a:t>Більшість</a:t>
            </a:r>
            <a:r>
              <a:rPr lang="ru-RU" dirty="0" smtClean="0"/>
              <a:t> </a:t>
            </a:r>
            <a:r>
              <a:rPr lang="ru-RU" dirty="0" err="1" smtClean="0"/>
              <a:t>готових</a:t>
            </a:r>
            <a:r>
              <a:rPr lang="ru-RU" dirty="0" smtClean="0"/>
              <a:t> </a:t>
            </a:r>
            <a:r>
              <a:rPr lang="ru-RU" dirty="0" err="1" smtClean="0"/>
              <a:t>рішень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надто</a:t>
            </a:r>
            <a:r>
              <a:rPr lang="ru-RU" dirty="0" smtClean="0"/>
              <a:t> </a:t>
            </a:r>
            <a:r>
              <a:rPr lang="ru-RU" dirty="0" err="1" smtClean="0"/>
              <a:t>складні</a:t>
            </a:r>
            <a:r>
              <a:rPr lang="ru-RU" dirty="0" smtClean="0"/>
              <a:t> у </a:t>
            </a:r>
            <a:r>
              <a:rPr lang="ru-RU" dirty="0" err="1" smtClean="0"/>
              <a:t>впровадженні</a:t>
            </a:r>
            <a:r>
              <a:rPr lang="ru-RU" dirty="0" smtClean="0"/>
              <a:t>, </a:t>
            </a:r>
            <a:r>
              <a:rPr lang="ru-RU" dirty="0" err="1" smtClean="0"/>
              <a:t>або</a:t>
            </a:r>
            <a:r>
              <a:rPr lang="ru-RU" dirty="0" smtClean="0"/>
              <a:t> не </a:t>
            </a:r>
            <a:r>
              <a:rPr lang="ru-RU" dirty="0" err="1" smtClean="0"/>
              <a:t>дають</a:t>
            </a:r>
            <a:r>
              <a:rPr lang="ru-RU" dirty="0" smtClean="0"/>
              <a:t> </a:t>
            </a:r>
            <a:r>
              <a:rPr lang="ru-RU" dirty="0" err="1" smtClean="0"/>
              <a:t>змоги</a:t>
            </a:r>
            <a:r>
              <a:rPr lang="ru-RU" dirty="0" smtClean="0"/>
              <a:t> </a:t>
            </a:r>
            <a:r>
              <a:rPr lang="ru-RU" dirty="0" err="1" smtClean="0"/>
              <a:t>гнучко</a:t>
            </a:r>
            <a:r>
              <a:rPr lang="ru-RU" dirty="0" smtClean="0"/>
              <a:t> </a:t>
            </a:r>
            <a:r>
              <a:rPr lang="ru-RU" dirty="0" err="1" smtClean="0"/>
              <a:t>тестувати</a:t>
            </a:r>
            <a:r>
              <a:rPr lang="ru-RU" dirty="0" smtClean="0"/>
              <a:t> </a:t>
            </a:r>
            <a:r>
              <a:rPr lang="ru-RU" dirty="0" err="1" smtClean="0"/>
              <a:t>конкретні</a:t>
            </a:r>
            <a:r>
              <a:rPr lang="ru-RU" dirty="0" smtClean="0"/>
              <a:t> </a:t>
            </a:r>
            <a:r>
              <a:rPr lang="ru-RU" dirty="0" err="1" smtClean="0"/>
              <a:t>сценарії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потреби </a:t>
            </a:r>
            <a:r>
              <a:rPr lang="ru-RU" dirty="0" err="1" smtClean="0"/>
              <a:t>власного</a:t>
            </a:r>
            <a:r>
              <a:rPr lang="ru-RU" dirty="0" smtClean="0"/>
              <a:t> </a:t>
            </a:r>
            <a:r>
              <a:rPr lang="ru-RU" dirty="0" err="1" smtClean="0"/>
              <a:t>застосунку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Тому в межах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розглядається</a:t>
            </a:r>
            <a:r>
              <a:rPr lang="ru-RU" dirty="0" smtClean="0"/>
              <a:t>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ru-RU" dirty="0" err="1" smtClean="0"/>
              <a:t>невеликої</a:t>
            </a:r>
            <a:r>
              <a:rPr lang="ru-RU" dirty="0" smtClean="0"/>
              <a:t>, але </a:t>
            </a:r>
            <a:r>
              <a:rPr lang="ru-RU" dirty="0" err="1" smtClean="0"/>
              <a:t>функціональної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, яка б дозволила не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балансувати</a:t>
            </a:r>
            <a:r>
              <a:rPr lang="ru-RU" dirty="0" smtClean="0"/>
              <a:t> </a:t>
            </a:r>
            <a:r>
              <a:rPr lang="ru-RU" dirty="0" err="1" smtClean="0"/>
              <a:t>трафік</a:t>
            </a:r>
            <a:r>
              <a:rPr lang="ru-RU" dirty="0" smtClean="0"/>
              <a:t> у </a:t>
            </a:r>
            <a:r>
              <a:rPr lang="ru-RU" dirty="0" err="1" smtClean="0"/>
              <a:t>режимі</a:t>
            </a:r>
            <a:r>
              <a:rPr lang="ru-RU" dirty="0" smtClean="0"/>
              <a:t> реального часу, а й </a:t>
            </a:r>
            <a:r>
              <a:rPr lang="ru-RU" dirty="0" err="1" smtClean="0"/>
              <a:t>досліджувати</a:t>
            </a:r>
            <a:r>
              <a:rPr lang="ru-RU" dirty="0" smtClean="0"/>
              <a:t> </a:t>
            </a:r>
            <a:r>
              <a:rPr lang="ru-RU" dirty="0" err="1" smtClean="0"/>
              <a:t>ефективність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ru-RU" dirty="0" smtClean="0"/>
              <a:t> </a:t>
            </a:r>
            <a:r>
              <a:rPr lang="ru-RU" dirty="0" err="1" smtClean="0"/>
              <a:t>підходів</a:t>
            </a:r>
            <a:r>
              <a:rPr lang="ru-RU" dirty="0" smtClean="0"/>
              <a:t> на </a:t>
            </a:r>
            <a:r>
              <a:rPr lang="ru-RU" dirty="0" err="1" smtClean="0"/>
              <a:t>практиці</a:t>
            </a:r>
            <a:r>
              <a:rPr lang="ru-RU" dirty="0" smtClean="0"/>
              <a:t>. </a:t>
            </a:r>
            <a:r>
              <a:rPr lang="ru-RU" dirty="0" err="1" smtClean="0"/>
              <a:t>Основний</a:t>
            </a:r>
            <a:r>
              <a:rPr lang="ru-RU" dirty="0" smtClean="0"/>
              <a:t> акцент </a:t>
            </a:r>
            <a:r>
              <a:rPr lang="ru-RU" dirty="0" err="1" smtClean="0"/>
              <a:t>зроблено</a:t>
            </a:r>
            <a:r>
              <a:rPr lang="ru-RU" dirty="0" smtClean="0"/>
              <a:t> на </a:t>
            </a:r>
            <a:r>
              <a:rPr lang="ru-RU" dirty="0" err="1" smtClean="0"/>
              <a:t>поєднанні</a:t>
            </a:r>
            <a:r>
              <a:rPr lang="ru-RU" dirty="0" smtClean="0"/>
              <a:t> </a:t>
            </a:r>
            <a:r>
              <a:rPr lang="ru-RU" dirty="0" err="1" smtClean="0"/>
              <a:t>простоти</a:t>
            </a:r>
            <a:r>
              <a:rPr lang="ru-RU" dirty="0" smtClean="0"/>
              <a:t> </a:t>
            </a:r>
            <a:r>
              <a:rPr lang="ru-RU" dirty="0" err="1" smtClean="0"/>
              <a:t>інтеграції</a:t>
            </a:r>
            <a:r>
              <a:rPr lang="ru-RU" dirty="0" smtClean="0"/>
              <a:t> з </a:t>
            </a:r>
            <a:r>
              <a:rPr lang="ru-RU" dirty="0" err="1" smtClean="0"/>
              <a:t>можливістю</a:t>
            </a:r>
            <a:r>
              <a:rPr lang="ru-RU" dirty="0" smtClean="0"/>
              <a:t> </a:t>
            </a:r>
            <a:r>
              <a:rPr lang="ru-RU" dirty="0" err="1" smtClean="0"/>
              <a:t>адаптивної</a:t>
            </a:r>
            <a:r>
              <a:rPr lang="ru-RU" dirty="0" smtClean="0"/>
              <a:t> </a:t>
            </a:r>
            <a:r>
              <a:rPr lang="ru-RU" dirty="0" err="1" smtClean="0"/>
              <a:t>реакції</a:t>
            </a:r>
            <a:r>
              <a:rPr lang="ru-RU" dirty="0" smtClean="0"/>
              <a:t> на </a:t>
            </a:r>
            <a:r>
              <a:rPr lang="ru-RU" dirty="0" err="1" smtClean="0"/>
              <a:t>зміну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5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звернено</a:t>
            </a:r>
            <a:r>
              <a:rPr lang="ru-RU" dirty="0" smtClean="0"/>
              <a:t> </a:t>
            </a:r>
            <a:r>
              <a:rPr lang="ru-RU" dirty="0" err="1" smtClean="0"/>
              <a:t>увагу</a:t>
            </a:r>
            <a:r>
              <a:rPr lang="ru-RU" dirty="0" smtClean="0"/>
              <a:t> на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існуючі</a:t>
            </a:r>
            <a:r>
              <a:rPr lang="ru-RU" dirty="0" smtClean="0"/>
              <a:t> </a:t>
            </a:r>
            <a:r>
              <a:rPr lang="ru-RU" dirty="0" err="1" smtClean="0"/>
              <a:t>інструменти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частково</a:t>
            </a:r>
            <a:r>
              <a:rPr lang="ru-RU" dirty="0" smtClean="0"/>
              <a:t> </a:t>
            </a:r>
            <a:r>
              <a:rPr lang="ru-RU" dirty="0" err="1" smtClean="0"/>
              <a:t>вирішують</a:t>
            </a:r>
            <a:r>
              <a:rPr lang="ru-RU" dirty="0" smtClean="0"/>
              <a:t> </a:t>
            </a:r>
            <a:r>
              <a:rPr lang="ru-RU" dirty="0" err="1" smtClean="0"/>
              <a:t>подібні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. </a:t>
            </a:r>
            <a:r>
              <a:rPr lang="ru-RU" dirty="0" err="1" smtClean="0"/>
              <a:t>Зокрема</a:t>
            </a:r>
            <a:r>
              <a:rPr lang="ru-RU" dirty="0" smtClean="0"/>
              <a:t>, </a:t>
            </a:r>
            <a:r>
              <a:rPr lang="en-GB" dirty="0" smtClean="0"/>
              <a:t>YARP </a:t>
            </a:r>
            <a:r>
              <a:rPr lang="ru-RU" dirty="0" smtClean="0"/>
              <a:t>та </a:t>
            </a:r>
            <a:r>
              <a:rPr lang="en-GB" dirty="0" smtClean="0"/>
              <a:t>Ocelot — </a:t>
            </a:r>
            <a:r>
              <a:rPr lang="ru-RU" dirty="0" err="1" smtClean="0"/>
              <a:t>це</a:t>
            </a:r>
            <a:r>
              <a:rPr lang="ru-RU" dirty="0" smtClean="0"/>
              <a:t> два </a:t>
            </a:r>
            <a:r>
              <a:rPr lang="ru-RU" dirty="0" err="1" smtClean="0"/>
              <a:t>найбільш</a:t>
            </a:r>
            <a:r>
              <a:rPr lang="ru-RU" dirty="0" smtClean="0"/>
              <a:t> </a:t>
            </a:r>
            <a:r>
              <a:rPr lang="ru-RU" dirty="0" err="1" smtClean="0"/>
              <a:t>відомі</a:t>
            </a:r>
            <a:r>
              <a:rPr lang="ru-RU" dirty="0" smtClean="0"/>
              <a:t> </a:t>
            </a:r>
            <a:r>
              <a:rPr lang="en-GB" dirty="0" smtClean="0"/>
              <a:t>open-source </a:t>
            </a:r>
            <a:r>
              <a:rPr lang="ru-RU" dirty="0" err="1" smtClean="0"/>
              <a:t>рішення</a:t>
            </a:r>
            <a:r>
              <a:rPr lang="ru-RU" dirty="0" smtClean="0"/>
              <a:t> в </a:t>
            </a:r>
            <a:r>
              <a:rPr lang="ru-RU" dirty="0" err="1" smtClean="0"/>
              <a:t>екосистемі</a:t>
            </a:r>
            <a:r>
              <a:rPr lang="ru-RU" dirty="0" smtClean="0"/>
              <a:t> .</a:t>
            </a:r>
            <a:r>
              <a:rPr lang="en-GB" dirty="0" smtClean="0"/>
              <a:t>NET,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дозволяють</a:t>
            </a:r>
            <a:r>
              <a:rPr lang="ru-RU" dirty="0" smtClean="0"/>
              <a:t> </a:t>
            </a:r>
            <a:r>
              <a:rPr lang="ru-RU" dirty="0" err="1" smtClean="0"/>
              <a:t>організовувати</a:t>
            </a:r>
            <a:r>
              <a:rPr lang="ru-RU" dirty="0" smtClean="0"/>
              <a:t> </a:t>
            </a:r>
            <a:r>
              <a:rPr lang="ru-RU" dirty="0" err="1" smtClean="0"/>
              <a:t>проксіювання</a:t>
            </a:r>
            <a:r>
              <a:rPr lang="ru-RU" dirty="0" smtClean="0"/>
              <a:t> та </a:t>
            </a:r>
            <a:r>
              <a:rPr lang="ru-RU" dirty="0" err="1" smtClean="0"/>
              <a:t>балансування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 вони </a:t>
            </a:r>
            <a:r>
              <a:rPr lang="ru-RU" dirty="0" err="1" smtClean="0"/>
              <a:t>орієнтовані</a:t>
            </a:r>
            <a:r>
              <a:rPr lang="ru-RU" dirty="0" smtClean="0"/>
              <a:t> </a:t>
            </a:r>
            <a:r>
              <a:rPr lang="ru-RU" dirty="0" err="1" smtClean="0"/>
              <a:t>переважно</a:t>
            </a:r>
            <a:r>
              <a:rPr lang="ru-RU" dirty="0" smtClean="0"/>
              <a:t> на </a:t>
            </a:r>
            <a:r>
              <a:rPr lang="en-GB" dirty="0" smtClean="0"/>
              <a:t>production-</a:t>
            </a:r>
            <a:r>
              <a:rPr lang="ru-RU" dirty="0" err="1" smtClean="0"/>
              <a:t>застосування</a:t>
            </a:r>
            <a:r>
              <a:rPr lang="ru-RU" dirty="0" smtClean="0"/>
              <a:t>, а не на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експерименти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помітно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більшість</a:t>
            </a:r>
            <a:r>
              <a:rPr lang="ru-RU" dirty="0" smtClean="0"/>
              <a:t> </a:t>
            </a:r>
            <a:r>
              <a:rPr lang="ru-RU" dirty="0" err="1" smtClean="0"/>
              <a:t>доступних</a:t>
            </a:r>
            <a:r>
              <a:rPr lang="ru-RU" dirty="0" smtClean="0"/>
              <a:t> </a:t>
            </a:r>
            <a:r>
              <a:rPr lang="ru-RU" dirty="0" err="1" smtClean="0"/>
              <a:t>рішень</a:t>
            </a:r>
            <a:r>
              <a:rPr lang="ru-RU" dirty="0" smtClean="0"/>
              <a:t> </a:t>
            </a:r>
            <a:r>
              <a:rPr lang="ru-RU" dirty="0" err="1" smtClean="0"/>
              <a:t>реалізують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базову</a:t>
            </a:r>
            <a:r>
              <a:rPr lang="ru-RU" dirty="0" smtClean="0"/>
              <a:t> </a:t>
            </a:r>
            <a:r>
              <a:rPr lang="ru-RU" dirty="0" err="1" smtClean="0"/>
              <a:t>логіку</a:t>
            </a:r>
            <a:r>
              <a:rPr lang="ru-RU" dirty="0" smtClean="0"/>
              <a:t> </a:t>
            </a:r>
            <a:r>
              <a:rPr lang="ru-RU" dirty="0" err="1" smtClean="0"/>
              <a:t>розподілу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та не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вбудованих</a:t>
            </a:r>
            <a:r>
              <a:rPr lang="ru-RU" dirty="0" smtClean="0"/>
              <a:t> </a:t>
            </a:r>
            <a:r>
              <a:rPr lang="ru-RU" dirty="0" err="1" smtClean="0"/>
              <a:t>засобів</a:t>
            </a:r>
            <a:r>
              <a:rPr lang="ru-RU" dirty="0" smtClean="0"/>
              <a:t> для </a:t>
            </a:r>
            <a:r>
              <a:rPr lang="ru-RU" dirty="0" err="1" smtClean="0"/>
              <a:t>аналізу</a:t>
            </a:r>
            <a:r>
              <a:rPr lang="ru-RU" dirty="0" smtClean="0"/>
              <a:t>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 err="1" smtClean="0"/>
              <a:t>адаптації</a:t>
            </a:r>
            <a:r>
              <a:rPr lang="ru-RU" dirty="0" smtClean="0"/>
              <a:t> до </a:t>
            </a:r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в реальному </a:t>
            </a:r>
            <a:r>
              <a:rPr lang="ru-RU" dirty="0" err="1" smtClean="0"/>
              <a:t>часі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створює</a:t>
            </a:r>
            <a:r>
              <a:rPr lang="ru-RU" dirty="0" smtClean="0"/>
              <a:t> </a:t>
            </a:r>
            <a:r>
              <a:rPr lang="ru-RU" dirty="0" err="1" smtClean="0"/>
              <a:t>певну</a:t>
            </a:r>
            <a:r>
              <a:rPr lang="ru-RU" dirty="0" smtClean="0"/>
              <a:t> </a:t>
            </a:r>
            <a:r>
              <a:rPr lang="ru-RU" dirty="0" err="1" smtClean="0"/>
              <a:t>нішу</a:t>
            </a:r>
            <a:r>
              <a:rPr lang="ru-RU" dirty="0" smtClean="0"/>
              <a:t>, яку й покликана </a:t>
            </a:r>
            <a:r>
              <a:rPr lang="ru-RU" dirty="0" err="1" smtClean="0"/>
              <a:t>заповнити</a:t>
            </a:r>
            <a:r>
              <a:rPr lang="ru-RU" dirty="0" smtClean="0"/>
              <a:t> </a:t>
            </a:r>
            <a:r>
              <a:rPr lang="ru-RU" dirty="0" err="1" smtClean="0"/>
              <a:t>розроблена</a:t>
            </a:r>
            <a:r>
              <a:rPr lang="ru-RU" dirty="0" smtClean="0"/>
              <a:t> в межах </a:t>
            </a:r>
            <a:r>
              <a:rPr lang="ru-RU" dirty="0" err="1" smtClean="0"/>
              <a:t>дослідження</a:t>
            </a:r>
            <a:r>
              <a:rPr lang="ru-RU" dirty="0" smtClean="0"/>
              <a:t> система — </a:t>
            </a:r>
            <a:r>
              <a:rPr lang="ru-RU" dirty="0" err="1" smtClean="0"/>
              <a:t>гнучка</a:t>
            </a:r>
            <a:r>
              <a:rPr lang="ru-RU" dirty="0" smtClean="0"/>
              <a:t>, легка і </a:t>
            </a:r>
            <a:r>
              <a:rPr lang="ru-RU" dirty="0" err="1" smtClean="0"/>
              <a:t>орієнтована</a:t>
            </a:r>
            <a:r>
              <a:rPr lang="ru-RU" dirty="0" smtClean="0"/>
              <a:t> </a:t>
            </a:r>
            <a:r>
              <a:rPr lang="ru-RU" dirty="0" err="1" smtClean="0"/>
              <a:t>саме</a:t>
            </a:r>
            <a:r>
              <a:rPr lang="ru-RU" dirty="0" smtClean="0"/>
              <a:t> на </a:t>
            </a:r>
            <a:r>
              <a:rPr lang="ru-RU" dirty="0" err="1" smtClean="0"/>
              <a:t>експерименти</a:t>
            </a:r>
            <a:r>
              <a:rPr lang="ru-RU" dirty="0" smtClean="0"/>
              <a:t> з алгоритмами.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1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Під</a:t>
            </a:r>
            <a:r>
              <a:rPr lang="ru-RU" dirty="0" smtClean="0"/>
              <a:t> час постановки </a:t>
            </a:r>
            <a:r>
              <a:rPr lang="ru-RU" dirty="0" err="1" smtClean="0"/>
              <a:t>задачі</a:t>
            </a:r>
            <a:r>
              <a:rPr lang="ru-RU" dirty="0" smtClean="0"/>
              <a:t> </a:t>
            </a:r>
            <a:r>
              <a:rPr lang="ru-RU" dirty="0" err="1" smtClean="0"/>
              <a:t>були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сформульовані</a:t>
            </a:r>
            <a:r>
              <a:rPr lang="ru-RU" dirty="0" smtClean="0"/>
              <a:t> </a:t>
            </a:r>
            <a:r>
              <a:rPr lang="ru-RU" dirty="0" err="1" smtClean="0"/>
              <a:t>проблеми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потребують</a:t>
            </a:r>
            <a:r>
              <a:rPr lang="ru-RU" dirty="0" smtClean="0"/>
              <a:t> </a:t>
            </a:r>
            <a:r>
              <a:rPr lang="ru-RU" dirty="0" err="1" smtClean="0"/>
              <a:t>вирішення</a:t>
            </a:r>
            <a:r>
              <a:rPr lang="ru-RU" dirty="0" smtClean="0"/>
              <a:t>. Головна з них — </a:t>
            </a:r>
            <a:r>
              <a:rPr lang="ru-RU" dirty="0" err="1" smtClean="0"/>
              <a:t>відсутність</a:t>
            </a:r>
            <a:r>
              <a:rPr lang="ru-RU" dirty="0" smtClean="0"/>
              <a:t> у .NET-</a:t>
            </a:r>
            <a:r>
              <a:rPr lang="ru-RU" dirty="0" err="1" smtClean="0"/>
              <a:t>середовищі</a:t>
            </a:r>
            <a:r>
              <a:rPr lang="ru-RU" dirty="0" smtClean="0"/>
              <a:t> простого </a:t>
            </a:r>
            <a:r>
              <a:rPr lang="ru-RU" dirty="0" err="1" smtClean="0"/>
              <a:t>інструменту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як </a:t>
            </a:r>
            <a:r>
              <a:rPr lang="ru-RU" dirty="0" err="1" smtClean="0"/>
              <a:t>ефективно</a:t>
            </a:r>
            <a:r>
              <a:rPr lang="ru-RU" dirty="0" smtClean="0"/>
              <a:t> </a:t>
            </a:r>
            <a:r>
              <a:rPr lang="ru-RU" dirty="0" err="1" smtClean="0"/>
              <a:t>балансувати</a:t>
            </a:r>
            <a:r>
              <a:rPr lang="ru-RU" dirty="0" smtClean="0"/>
              <a:t> </a:t>
            </a:r>
            <a:r>
              <a:rPr lang="ru-RU" dirty="0" err="1" smtClean="0"/>
              <a:t>запити</a:t>
            </a:r>
            <a:r>
              <a:rPr lang="ru-RU" dirty="0" smtClean="0"/>
              <a:t>, так і </a:t>
            </a:r>
            <a:r>
              <a:rPr lang="ru-RU" dirty="0" err="1" smtClean="0"/>
              <a:t>проводити</a:t>
            </a:r>
            <a:r>
              <a:rPr lang="ru-RU" dirty="0" smtClean="0"/>
              <a:t> </a:t>
            </a:r>
            <a:r>
              <a:rPr lang="ru-RU" dirty="0" err="1" smtClean="0"/>
              <a:t>експерименти</a:t>
            </a:r>
            <a:r>
              <a:rPr lang="ru-RU" dirty="0" smtClean="0"/>
              <a:t> з </a:t>
            </a:r>
            <a:r>
              <a:rPr lang="ru-RU" dirty="0" err="1" smtClean="0"/>
              <a:t>різними</a:t>
            </a:r>
            <a:r>
              <a:rPr lang="ru-RU" dirty="0" smtClean="0"/>
              <a:t> </a:t>
            </a:r>
            <a:r>
              <a:rPr lang="ru-RU" dirty="0" err="1" smtClean="0"/>
              <a:t>підходами</a:t>
            </a:r>
            <a:r>
              <a:rPr lang="ru-RU" dirty="0" smtClean="0"/>
              <a:t>. </a:t>
            </a:r>
            <a:r>
              <a:rPr lang="ru-RU" dirty="0" err="1" smtClean="0"/>
              <a:t>Існуючі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, </a:t>
            </a:r>
            <a:r>
              <a:rPr lang="ru-RU" dirty="0" err="1" smtClean="0"/>
              <a:t>хоча</a:t>
            </a:r>
            <a:r>
              <a:rPr lang="ru-RU" dirty="0" smtClean="0"/>
              <a:t> й </a:t>
            </a:r>
            <a:r>
              <a:rPr lang="ru-RU" dirty="0" err="1" smtClean="0"/>
              <a:t>потужні</a:t>
            </a:r>
            <a:r>
              <a:rPr lang="ru-RU" dirty="0" smtClean="0"/>
              <a:t>, не </a:t>
            </a:r>
            <a:r>
              <a:rPr lang="ru-RU" dirty="0" err="1" smtClean="0"/>
              <a:t>призначені</a:t>
            </a:r>
            <a:r>
              <a:rPr lang="ru-RU" dirty="0" smtClean="0"/>
              <a:t> для </a:t>
            </a:r>
            <a:r>
              <a:rPr lang="ru-RU" dirty="0" err="1" smtClean="0"/>
              <a:t>швидкої</a:t>
            </a:r>
            <a:r>
              <a:rPr lang="ru-RU" dirty="0" smtClean="0"/>
              <a:t> </a:t>
            </a:r>
            <a:r>
              <a:rPr lang="ru-RU" dirty="0" err="1" smtClean="0"/>
              <a:t>інтеграції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гнучкого</a:t>
            </a:r>
            <a:r>
              <a:rPr lang="ru-RU" dirty="0" smtClean="0"/>
              <a:t>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 у </a:t>
            </a:r>
            <a:r>
              <a:rPr lang="ru-RU" dirty="0" err="1" smtClean="0"/>
              <a:t>реальних</a:t>
            </a:r>
            <a:r>
              <a:rPr lang="ru-RU" dirty="0" smtClean="0"/>
              <a:t> </a:t>
            </a:r>
            <a:r>
              <a:rPr lang="ru-RU" dirty="0" err="1" smtClean="0"/>
              <a:t>умовах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Тому </a:t>
            </a:r>
            <a:r>
              <a:rPr lang="ru-RU" dirty="0" err="1" smtClean="0"/>
              <a:t>основна</a:t>
            </a:r>
            <a:r>
              <a:rPr lang="ru-RU" dirty="0" smtClean="0"/>
              <a:t> мета </a:t>
            </a:r>
            <a:r>
              <a:rPr lang="ru-RU" dirty="0" err="1" smtClean="0"/>
              <a:t>полягала</a:t>
            </a:r>
            <a:r>
              <a:rPr lang="ru-RU" dirty="0" smtClean="0"/>
              <a:t> не </a:t>
            </a:r>
            <a:r>
              <a:rPr lang="ru-RU" dirty="0" err="1" smtClean="0"/>
              <a:t>лише</a:t>
            </a:r>
            <a:r>
              <a:rPr lang="ru-RU" dirty="0" smtClean="0"/>
              <a:t> в </a:t>
            </a:r>
            <a:r>
              <a:rPr lang="ru-RU" dirty="0" err="1" smtClean="0"/>
              <a:t>реалізації</a:t>
            </a:r>
            <a:r>
              <a:rPr lang="ru-RU" dirty="0" smtClean="0"/>
              <a:t> готового </a:t>
            </a:r>
            <a:r>
              <a:rPr lang="ru-RU" dirty="0" err="1" smtClean="0"/>
              <a:t>балансувальника</a:t>
            </a:r>
            <a:r>
              <a:rPr lang="ru-RU" dirty="0" smtClean="0"/>
              <a:t>, а й у </a:t>
            </a:r>
            <a:r>
              <a:rPr lang="ru-RU" dirty="0" err="1" smtClean="0"/>
              <a:t>створенні</a:t>
            </a:r>
            <a:r>
              <a:rPr lang="ru-RU" dirty="0" smtClean="0"/>
              <a:t> </a:t>
            </a:r>
            <a:r>
              <a:rPr lang="ru-RU" dirty="0" err="1" smtClean="0"/>
              <a:t>платформи</a:t>
            </a:r>
            <a:r>
              <a:rPr lang="ru-RU" dirty="0" smtClean="0"/>
              <a:t> для </a:t>
            </a:r>
            <a:r>
              <a:rPr lang="ru-RU" dirty="0" err="1" smtClean="0"/>
              <a:t>дослідження</a:t>
            </a:r>
            <a:r>
              <a:rPr lang="ru-RU" dirty="0" smtClean="0"/>
              <a:t> —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інструменту</a:t>
            </a:r>
            <a:r>
              <a:rPr lang="ru-RU" dirty="0" smtClean="0"/>
              <a:t>, з </a:t>
            </a:r>
            <a:r>
              <a:rPr lang="ru-RU" dirty="0" err="1" smtClean="0"/>
              <a:t>яким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експериментувати</a:t>
            </a:r>
            <a:r>
              <a:rPr lang="ru-RU" dirty="0" smtClean="0"/>
              <a:t>, </a:t>
            </a:r>
            <a:r>
              <a:rPr lang="ru-RU" dirty="0" err="1" smtClean="0"/>
              <a:t>переключатися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підходами</a:t>
            </a:r>
            <a:r>
              <a:rPr lang="ru-RU" dirty="0" smtClean="0"/>
              <a:t> та </a:t>
            </a:r>
            <a:r>
              <a:rPr lang="ru-RU" dirty="0" err="1" smtClean="0"/>
              <a:t>спостерігати</a:t>
            </a:r>
            <a:r>
              <a:rPr lang="ru-RU" dirty="0" smtClean="0"/>
              <a:t>, як </a:t>
            </a:r>
            <a:r>
              <a:rPr lang="ru-RU" dirty="0" err="1" smtClean="0"/>
              <a:t>змінюється</a:t>
            </a:r>
            <a:r>
              <a:rPr lang="ru-RU" dirty="0" smtClean="0"/>
              <a:t> </a:t>
            </a:r>
            <a:r>
              <a:rPr lang="ru-RU" dirty="0" err="1" smtClean="0"/>
              <a:t>поведінка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. </a:t>
            </a:r>
            <a:r>
              <a:rPr lang="ru-RU" dirty="0" err="1" smtClean="0"/>
              <a:t>Окрему</a:t>
            </a:r>
            <a:r>
              <a:rPr lang="ru-RU" dirty="0" smtClean="0"/>
              <a:t> </a:t>
            </a:r>
            <a:r>
              <a:rPr lang="ru-RU" dirty="0" err="1" smtClean="0"/>
              <a:t>увагу</a:t>
            </a:r>
            <a:r>
              <a:rPr lang="ru-RU" dirty="0" smtClean="0"/>
              <a:t> </a:t>
            </a:r>
            <a:r>
              <a:rPr lang="ru-RU" dirty="0" err="1" smtClean="0"/>
              <a:t>приділено</a:t>
            </a:r>
            <a:r>
              <a:rPr lang="ru-RU" dirty="0" smtClean="0"/>
              <a:t> </a:t>
            </a:r>
            <a:r>
              <a:rPr lang="ru-RU" dirty="0" err="1" smtClean="0"/>
              <a:t>адаптивності</a:t>
            </a:r>
            <a:r>
              <a:rPr lang="ru-RU" dirty="0" smtClean="0"/>
              <a:t> — система повинна </a:t>
            </a:r>
            <a:r>
              <a:rPr lang="ru-RU" dirty="0" err="1" smtClean="0"/>
              <a:t>реагувати</a:t>
            </a:r>
            <a:r>
              <a:rPr lang="ru-RU" dirty="0" smtClean="0"/>
              <a:t> на </a:t>
            </a:r>
            <a:r>
              <a:rPr lang="ru-RU" dirty="0" err="1" smtClean="0"/>
              <a:t>зміни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в </a:t>
            </a:r>
            <a:r>
              <a:rPr lang="ru-RU" dirty="0" err="1" smtClean="0"/>
              <a:t>режимі</a:t>
            </a:r>
            <a:r>
              <a:rPr lang="ru-RU" dirty="0" smtClean="0"/>
              <a:t> реального часу та автоматично </a:t>
            </a:r>
            <a:r>
              <a:rPr lang="ru-RU" dirty="0" err="1" smtClean="0"/>
              <a:t>коригувати</a:t>
            </a:r>
            <a:r>
              <a:rPr lang="ru-RU" dirty="0" smtClean="0"/>
              <a:t> </a:t>
            </a:r>
            <a:r>
              <a:rPr lang="ru-RU" dirty="0" err="1" smtClean="0"/>
              <a:t>свої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80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застосовано</a:t>
            </a:r>
            <a:r>
              <a:rPr lang="ru-RU" dirty="0" smtClean="0"/>
              <a:t> </a:t>
            </a:r>
            <a:r>
              <a:rPr lang="ru-RU" dirty="0" err="1" smtClean="0"/>
              <a:t>декілька</a:t>
            </a:r>
            <a:r>
              <a:rPr lang="ru-RU" dirty="0" smtClean="0"/>
              <a:t> </a:t>
            </a:r>
            <a:r>
              <a:rPr lang="ru-RU" dirty="0" err="1" smtClean="0"/>
              <a:t>взаємопов’язаних</a:t>
            </a:r>
            <a:r>
              <a:rPr lang="ru-RU" dirty="0" smtClean="0"/>
              <a:t> </a:t>
            </a:r>
            <a:r>
              <a:rPr lang="ru-RU" dirty="0" err="1" smtClean="0"/>
              <a:t>підходів</a:t>
            </a:r>
            <a:r>
              <a:rPr lang="ru-RU" dirty="0" smtClean="0"/>
              <a:t>. </a:t>
            </a:r>
            <a:r>
              <a:rPr lang="ru-RU" dirty="0" err="1" smtClean="0"/>
              <a:t>Насамперед</a:t>
            </a:r>
            <a:r>
              <a:rPr lang="ru-RU" dirty="0" smtClean="0"/>
              <a:t>, я не </a:t>
            </a:r>
            <a:r>
              <a:rPr lang="ru-RU" dirty="0" err="1" smtClean="0"/>
              <a:t>обмежувався</a:t>
            </a:r>
            <a:r>
              <a:rPr lang="ru-RU" dirty="0" smtClean="0"/>
              <a:t> </a:t>
            </a:r>
            <a:r>
              <a:rPr lang="ru-RU" dirty="0" err="1" smtClean="0"/>
              <a:t>теоретичним</a:t>
            </a:r>
            <a:r>
              <a:rPr lang="ru-RU" dirty="0" smtClean="0"/>
              <a:t> </a:t>
            </a:r>
            <a:r>
              <a:rPr lang="ru-RU" dirty="0" err="1" smtClean="0"/>
              <a:t>описом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 — </a:t>
            </a:r>
            <a:r>
              <a:rPr lang="ru-RU" dirty="0" err="1" smtClean="0"/>
              <a:t>кожен</a:t>
            </a:r>
            <a:r>
              <a:rPr lang="ru-RU" dirty="0" smtClean="0"/>
              <a:t> з них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реалізовано</a:t>
            </a:r>
            <a:r>
              <a:rPr lang="ru-RU" dirty="0" smtClean="0"/>
              <a:t> і протестовано в </a:t>
            </a:r>
            <a:r>
              <a:rPr lang="ru-RU" dirty="0" err="1" smtClean="0"/>
              <a:t>однакових</a:t>
            </a:r>
            <a:r>
              <a:rPr lang="ru-RU" dirty="0" smtClean="0"/>
              <a:t> </a:t>
            </a:r>
            <a:r>
              <a:rPr lang="ru-RU" dirty="0" err="1" smtClean="0"/>
              <a:t>умовах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</a:t>
            </a:r>
            <a:r>
              <a:rPr lang="ru-RU" dirty="0" err="1" smtClean="0"/>
              <a:t>цього</a:t>
            </a:r>
            <a:r>
              <a:rPr lang="ru-RU" dirty="0" smtClean="0"/>
              <a:t> </a:t>
            </a:r>
            <a:r>
              <a:rPr lang="ru-RU" dirty="0" err="1" smtClean="0"/>
              <a:t>проводився</a:t>
            </a:r>
            <a:r>
              <a:rPr lang="ru-RU" dirty="0" smtClean="0"/>
              <a:t> </a:t>
            </a:r>
            <a:r>
              <a:rPr lang="ru-RU" dirty="0" err="1" smtClean="0"/>
              <a:t>порівняльний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r>
              <a:rPr lang="ru-RU" dirty="0" smtClean="0"/>
              <a:t> за </a:t>
            </a:r>
            <a:r>
              <a:rPr lang="ru-RU" dirty="0" err="1" smtClean="0"/>
              <a:t>ключовими</a:t>
            </a:r>
            <a:r>
              <a:rPr lang="ru-RU" dirty="0" smtClean="0"/>
              <a:t> метриками, такими як </a:t>
            </a:r>
            <a:r>
              <a:rPr lang="ru-RU" dirty="0" err="1" smtClean="0"/>
              <a:t>середня</a:t>
            </a:r>
            <a:r>
              <a:rPr lang="ru-RU" dirty="0" smtClean="0"/>
              <a:t> </a:t>
            </a:r>
            <a:r>
              <a:rPr lang="ru-RU" dirty="0" err="1" smtClean="0"/>
              <a:t>затримка</a:t>
            </a:r>
            <a:r>
              <a:rPr lang="ru-RU" dirty="0" smtClean="0"/>
              <a:t> </a:t>
            </a:r>
            <a:r>
              <a:rPr lang="ru-RU" dirty="0" err="1" smtClean="0"/>
              <a:t>відповіді</a:t>
            </a:r>
            <a:r>
              <a:rPr lang="ru-RU" dirty="0" smtClean="0"/>
              <a:t>,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помилок</a:t>
            </a:r>
            <a:r>
              <a:rPr lang="ru-RU" dirty="0" smtClean="0"/>
              <a:t> і </a:t>
            </a:r>
            <a:r>
              <a:rPr lang="ru-RU" dirty="0" err="1" smtClean="0"/>
              <a:t>рівномірність</a:t>
            </a:r>
            <a:r>
              <a:rPr lang="ru-RU" dirty="0" smtClean="0"/>
              <a:t> </a:t>
            </a:r>
            <a:r>
              <a:rPr lang="ru-RU" dirty="0" err="1" smtClean="0"/>
              <a:t>розподілу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.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зробити</a:t>
            </a:r>
            <a:r>
              <a:rPr lang="ru-RU" dirty="0" smtClean="0"/>
              <a:t> </a:t>
            </a:r>
            <a:r>
              <a:rPr lang="ru-RU" dirty="0" err="1" smtClean="0"/>
              <a:t>оцінку</a:t>
            </a:r>
            <a:r>
              <a:rPr lang="ru-RU" dirty="0" smtClean="0"/>
              <a:t> максимально </a:t>
            </a:r>
            <a:r>
              <a:rPr lang="ru-RU" dirty="0" err="1" smtClean="0"/>
              <a:t>об’єктивною</a:t>
            </a:r>
            <a:r>
              <a:rPr lang="ru-RU" dirty="0" smtClean="0"/>
              <a:t>,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використане</a:t>
            </a:r>
            <a:r>
              <a:rPr lang="ru-RU" dirty="0" smtClean="0"/>
              <a:t> </a:t>
            </a:r>
            <a:r>
              <a:rPr lang="ru-RU" dirty="0" err="1" smtClean="0"/>
              <a:t>емпіричне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 —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створювалось</a:t>
            </a:r>
            <a:r>
              <a:rPr lang="ru-RU" dirty="0" smtClean="0"/>
              <a:t> </a:t>
            </a:r>
            <a:r>
              <a:rPr lang="ru-RU" dirty="0" err="1" smtClean="0"/>
              <a:t>реальне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за </a:t>
            </a:r>
            <a:r>
              <a:rPr lang="ru-RU" dirty="0" err="1" smtClean="0"/>
              <a:t>допомогою</a:t>
            </a:r>
            <a:r>
              <a:rPr lang="ru-RU" dirty="0" smtClean="0"/>
              <a:t> </a:t>
            </a:r>
            <a:r>
              <a:rPr lang="ru-RU" dirty="0" err="1" smtClean="0"/>
              <a:t>інструмента</a:t>
            </a:r>
            <a:r>
              <a:rPr lang="ru-RU" dirty="0" smtClean="0"/>
              <a:t> </a:t>
            </a:r>
            <a:r>
              <a:rPr lang="en-GB" dirty="0" smtClean="0"/>
              <a:t>k6.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640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межах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реалізовано</a:t>
            </a:r>
            <a:r>
              <a:rPr lang="ru-RU" dirty="0" smtClean="0"/>
              <a:t> та протестовано </a:t>
            </a:r>
            <a:r>
              <a:rPr lang="ru-RU" dirty="0" err="1" smtClean="0"/>
              <a:t>чотири</a:t>
            </a:r>
            <a:r>
              <a:rPr lang="ru-RU" dirty="0" smtClean="0"/>
              <a:t> </a:t>
            </a:r>
            <a:r>
              <a:rPr lang="ru-RU" dirty="0" err="1" smtClean="0"/>
              <a:t>основні</a:t>
            </a:r>
            <a:r>
              <a:rPr lang="ru-RU" dirty="0" smtClean="0"/>
              <a:t> </a:t>
            </a:r>
            <a:r>
              <a:rPr lang="ru-RU" dirty="0" err="1" smtClean="0"/>
              <a:t>алгоритми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охоплюють</a:t>
            </a:r>
            <a:r>
              <a:rPr lang="ru-RU" dirty="0" smtClean="0"/>
              <a:t> як </a:t>
            </a:r>
            <a:r>
              <a:rPr lang="ru-RU" dirty="0" err="1" smtClean="0"/>
              <a:t>базові</a:t>
            </a:r>
            <a:r>
              <a:rPr lang="ru-RU" dirty="0" smtClean="0"/>
              <a:t>, так і </a:t>
            </a:r>
            <a:r>
              <a:rPr lang="ru-RU" dirty="0" err="1" smtClean="0"/>
              <a:t>адаптивні</a:t>
            </a:r>
            <a:r>
              <a:rPr lang="ru-RU" dirty="0" smtClean="0"/>
              <a:t> </a:t>
            </a:r>
            <a:r>
              <a:rPr lang="ru-RU" dirty="0" err="1" smtClean="0"/>
              <a:t>підходи</a:t>
            </a:r>
            <a:r>
              <a:rPr lang="ru-RU" dirty="0" smtClean="0"/>
              <a:t> до </a:t>
            </a:r>
            <a:r>
              <a:rPr lang="ru-RU" dirty="0" err="1" smtClean="0"/>
              <a:t>балансування</a:t>
            </a:r>
            <a:r>
              <a:rPr lang="ru-RU" dirty="0" smtClean="0"/>
              <a:t>. </a:t>
            </a:r>
            <a:r>
              <a:rPr lang="ru-RU" dirty="0" err="1" smtClean="0"/>
              <a:t>Перші</a:t>
            </a:r>
            <a:r>
              <a:rPr lang="ru-RU" dirty="0" smtClean="0"/>
              <a:t> два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класичні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не </a:t>
            </a:r>
            <a:r>
              <a:rPr lang="ru-RU" dirty="0" err="1" smtClean="0"/>
              <a:t>враховують</a:t>
            </a:r>
            <a:r>
              <a:rPr lang="ru-RU" dirty="0" smtClean="0"/>
              <a:t> </a:t>
            </a:r>
            <a:r>
              <a:rPr lang="ru-RU" dirty="0" err="1" smtClean="0"/>
              <a:t>поточний</a:t>
            </a:r>
            <a:r>
              <a:rPr lang="ru-RU" dirty="0" smtClean="0"/>
              <a:t> стан </a:t>
            </a:r>
            <a:r>
              <a:rPr lang="ru-RU" dirty="0" err="1" smtClean="0"/>
              <a:t>серверів</a:t>
            </a:r>
            <a:r>
              <a:rPr lang="ru-RU" dirty="0" smtClean="0"/>
              <a:t>: вони добре </a:t>
            </a:r>
            <a:r>
              <a:rPr lang="ru-RU" dirty="0" err="1" smtClean="0"/>
              <a:t>працюють</a:t>
            </a:r>
            <a:r>
              <a:rPr lang="ru-RU" dirty="0" smtClean="0"/>
              <a:t> у </a:t>
            </a:r>
            <a:r>
              <a:rPr lang="ru-RU" dirty="0" err="1" smtClean="0"/>
              <a:t>стабільному</a:t>
            </a:r>
            <a:r>
              <a:rPr lang="ru-RU" dirty="0" smtClean="0"/>
              <a:t> </a:t>
            </a:r>
            <a:r>
              <a:rPr lang="ru-RU" dirty="0" err="1" smtClean="0"/>
              <a:t>середовищі</a:t>
            </a:r>
            <a:r>
              <a:rPr lang="ru-RU" dirty="0" smtClean="0"/>
              <a:t>, але не </a:t>
            </a:r>
            <a:r>
              <a:rPr lang="ru-RU" dirty="0" err="1" smtClean="0"/>
              <a:t>здатні</a:t>
            </a:r>
            <a:r>
              <a:rPr lang="ru-RU" dirty="0" smtClean="0"/>
              <a:t> </a:t>
            </a:r>
            <a:r>
              <a:rPr lang="ru-RU" dirty="0" err="1" smtClean="0"/>
              <a:t>ефективно</a:t>
            </a:r>
            <a:r>
              <a:rPr lang="ru-RU" dirty="0" smtClean="0"/>
              <a:t> </a:t>
            </a:r>
            <a:r>
              <a:rPr lang="ru-RU" dirty="0" err="1" smtClean="0"/>
              <a:t>реагувати</a:t>
            </a:r>
            <a:r>
              <a:rPr lang="ru-RU" dirty="0" smtClean="0"/>
              <a:t> на </a:t>
            </a:r>
            <a:r>
              <a:rPr lang="ru-RU" dirty="0" err="1" smtClean="0"/>
              <a:t>зміну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Least Connections — </a:t>
            </a:r>
            <a:r>
              <a:rPr lang="ru-RU" dirty="0" smtClean="0"/>
              <a:t>уже </a:t>
            </a:r>
            <a:r>
              <a:rPr lang="ru-RU" dirty="0" err="1" smtClean="0"/>
              <a:t>динамічний</a:t>
            </a:r>
            <a:r>
              <a:rPr lang="ru-RU" dirty="0" smtClean="0"/>
              <a:t> </a:t>
            </a:r>
            <a:r>
              <a:rPr lang="ru-RU" dirty="0" err="1" smtClean="0"/>
              <a:t>варіант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оцінює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активних</a:t>
            </a:r>
            <a:r>
              <a:rPr lang="ru-RU" dirty="0" smtClean="0"/>
              <a:t> </a:t>
            </a:r>
            <a:r>
              <a:rPr lang="ru-RU" dirty="0" err="1" smtClean="0"/>
              <a:t>з’єднань</a:t>
            </a:r>
            <a:r>
              <a:rPr lang="ru-RU" dirty="0" smtClean="0"/>
              <a:t>, але все </a:t>
            </a:r>
            <a:r>
              <a:rPr lang="ru-RU" dirty="0" err="1" smtClean="0"/>
              <a:t>ще</a:t>
            </a:r>
            <a:r>
              <a:rPr lang="ru-RU" dirty="0" smtClean="0"/>
              <a:t> не </a:t>
            </a:r>
            <a:r>
              <a:rPr lang="ru-RU" dirty="0" err="1" smtClean="0"/>
              <a:t>враховує</a:t>
            </a:r>
            <a:r>
              <a:rPr lang="ru-RU" dirty="0" smtClean="0"/>
              <a:t> </a:t>
            </a:r>
            <a:r>
              <a:rPr lang="ru-RU" dirty="0" err="1" smtClean="0"/>
              <a:t>глибші</a:t>
            </a:r>
            <a:r>
              <a:rPr lang="ru-RU" dirty="0" smtClean="0"/>
              <a:t> метрики, </a:t>
            </a:r>
            <a:r>
              <a:rPr lang="ru-RU" dirty="0" err="1" smtClean="0"/>
              <a:t>такі</a:t>
            </a:r>
            <a:r>
              <a:rPr lang="ru-RU" dirty="0" smtClean="0"/>
              <a:t> як </a:t>
            </a:r>
            <a:r>
              <a:rPr lang="ru-RU" dirty="0" err="1" smtClean="0"/>
              <a:t>завантаження</a:t>
            </a:r>
            <a:r>
              <a:rPr lang="ru-RU" dirty="0" smtClean="0"/>
              <a:t> </a:t>
            </a:r>
            <a:r>
              <a:rPr lang="en-GB" dirty="0" smtClean="0"/>
              <a:t>CPU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швидкість</a:t>
            </a:r>
            <a:r>
              <a:rPr lang="ru-RU" dirty="0" smtClean="0"/>
              <a:t> </a:t>
            </a:r>
            <a:r>
              <a:rPr lang="ru-RU" dirty="0" err="1" smtClean="0"/>
              <a:t>обробки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Найбільший</a:t>
            </a:r>
            <a:r>
              <a:rPr lang="ru-RU" dirty="0" smtClean="0"/>
              <a:t> </a:t>
            </a:r>
            <a:r>
              <a:rPr lang="ru-RU" dirty="0" err="1" smtClean="0"/>
              <a:t>інтерес</a:t>
            </a:r>
            <a:r>
              <a:rPr lang="ru-RU" dirty="0" smtClean="0"/>
              <a:t> у межах </a:t>
            </a:r>
            <a:r>
              <a:rPr lang="ru-RU" dirty="0" err="1" smtClean="0"/>
              <a:t>дослідження</a:t>
            </a:r>
            <a:r>
              <a:rPr lang="ru-RU" dirty="0" smtClean="0"/>
              <a:t> </a:t>
            </a:r>
            <a:r>
              <a:rPr lang="ru-RU" dirty="0" err="1" smtClean="0"/>
              <a:t>викликав</a:t>
            </a:r>
            <a:r>
              <a:rPr lang="ru-RU" dirty="0" smtClean="0"/>
              <a:t> </a:t>
            </a:r>
            <a:r>
              <a:rPr lang="ru-RU" dirty="0" err="1" smtClean="0"/>
              <a:t>адаптивний</a:t>
            </a:r>
            <a:r>
              <a:rPr lang="ru-RU" dirty="0" smtClean="0"/>
              <a:t> алгоритм,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базується</a:t>
            </a:r>
            <a:r>
              <a:rPr lang="ru-RU" dirty="0" smtClean="0"/>
              <a:t> на </a:t>
            </a:r>
            <a:r>
              <a:rPr lang="ru-RU" dirty="0" err="1" smtClean="0"/>
              <a:t>аналізі</a:t>
            </a:r>
            <a:r>
              <a:rPr lang="ru-RU" dirty="0" smtClean="0"/>
              <a:t> реального стану кожного сервера.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 smtClean="0"/>
              <a:t>обробляє</a:t>
            </a:r>
            <a:r>
              <a:rPr lang="ru-RU" dirty="0" smtClean="0"/>
              <a:t> метрики в реальному </a:t>
            </a:r>
            <a:r>
              <a:rPr lang="ru-RU" dirty="0" err="1" smtClean="0"/>
              <a:t>часі</a:t>
            </a:r>
            <a:r>
              <a:rPr lang="ru-RU" dirty="0" smtClean="0"/>
              <a:t> й </a:t>
            </a:r>
            <a:r>
              <a:rPr lang="ru-RU" dirty="0" err="1" smtClean="0"/>
              <a:t>приймає</a:t>
            </a:r>
            <a:r>
              <a:rPr lang="ru-RU" dirty="0" smtClean="0"/>
              <a:t> </a:t>
            </a:r>
            <a:r>
              <a:rPr lang="ru-RU" dirty="0" err="1" smtClean="0"/>
              <a:t>рішення</a:t>
            </a:r>
            <a:r>
              <a:rPr lang="ru-RU" dirty="0" smtClean="0"/>
              <a:t>, </a:t>
            </a:r>
            <a:r>
              <a:rPr lang="ru-RU" dirty="0" err="1" smtClean="0"/>
              <a:t>спираючись</a:t>
            </a:r>
            <a:r>
              <a:rPr lang="ru-RU" dirty="0" smtClean="0"/>
              <a:t> на </a:t>
            </a:r>
            <a:r>
              <a:rPr lang="ru-RU" dirty="0" err="1" smtClean="0"/>
              <a:t>декілька</a:t>
            </a:r>
            <a:r>
              <a:rPr lang="ru-RU" dirty="0" smtClean="0"/>
              <a:t> </a:t>
            </a:r>
            <a:r>
              <a:rPr lang="ru-RU" dirty="0" err="1" smtClean="0"/>
              <a:t>параметрів</a:t>
            </a:r>
            <a:r>
              <a:rPr lang="ru-RU" dirty="0" smtClean="0"/>
              <a:t> </a:t>
            </a:r>
            <a:r>
              <a:rPr lang="ru-RU" dirty="0" err="1" smtClean="0"/>
              <a:t>одночасно</a:t>
            </a:r>
            <a:r>
              <a:rPr lang="ru-RU" dirty="0" smtClean="0"/>
              <a:t>.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точне</a:t>
            </a:r>
            <a:r>
              <a:rPr lang="ru-RU" dirty="0" smtClean="0"/>
              <a:t> та </a:t>
            </a:r>
            <a:r>
              <a:rPr lang="ru-RU" dirty="0" err="1" smtClean="0"/>
              <a:t>гнучке</a:t>
            </a:r>
            <a:r>
              <a:rPr lang="ru-RU" dirty="0" smtClean="0"/>
              <a:t> </a:t>
            </a:r>
            <a:r>
              <a:rPr lang="ru-RU" dirty="0" err="1" smtClean="0"/>
              <a:t>розподілення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рисунку, </a:t>
            </a:r>
            <a:r>
              <a:rPr lang="ru-RU" dirty="0" err="1" smtClean="0"/>
              <a:t>що</a:t>
            </a:r>
            <a:r>
              <a:rPr lang="ru-RU" dirty="0" smtClean="0"/>
              <a:t> представлений на </a:t>
            </a:r>
            <a:r>
              <a:rPr lang="ru-RU" dirty="0" err="1" smtClean="0"/>
              <a:t>слайді</a:t>
            </a:r>
            <a:r>
              <a:rPr lang="ru-RU" dirty="0" smtClean="0"/>
              <a:t>, </a:t>
            </a:r>
            <a:r>
              <a:rPr lang="ru-RU" dirty="0" err="1" smtClean="0"/>
              <a:t>візуалізовано</a:t>
            </a:r>
            <a:r>
              <a:rPr lang="ru-RU" dirty="0" smtClean="0"/>
              <a:t> </a:t>
            </a:r>
            <a:r>
              <a:rPr lang="ru-RU" dirty="0" err="1" smtClean="0"/>
              <a:t>загальний</a:t>
            </a:r>
            <a:r>
              <a:rPr lang="ru-RU" dirty="0" smtClean="0"/>
              <a:t> принцип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адаптивного </a:t>
            </a:r>
            <a:r>
              <a:rPr lang="ru-RU" dirty="0" err="1" smtClean="0"/>
              <a:t>підходу</a:t>
            </a:r>
            <a:r>
              <a:rPr lang="ru-RU" dirty="0" smtClean="0"/>
              <a:t>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82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Далі</a:t>
            </a:r>
            <a:r>
              <a:rPr lang="ru-RU" dirty="0" smtClean="0"/>
              <a:t> на </a:t>
            </a:r>
            <a:r>
              <a:rPr lang="ru-RU" dirty="0" err="1" smtClean="0"/>
              <a:t>слайді</a:t>
            </a:r>
            <a:r>
              <a:rPr lang="ru-RU" dirty="0" smtClean="0"/>
              <a:t> представлено </a:t>
            </a:r>
            <a:r>
              <a:rPr lang="ru-RU" dirty="0" err="1" smtClean="0"/>
              <a:t>загальну</a:t>
            </a:r>
            <a:r>
              <a:rPr lang="ru-RU" dirty="0" smtClean="0"/>
              <a:t> </a:t>
            </a:r>
            <a:r>
              <a:rPr lang="ru-RU" dirty="0" err="1" smtClean="0"/>
              <a:t>архітектуру</a:t>
            </a:r>
            <a:r>
              <a:rPr lang="ru-RU" dirty="0" smtClean="0"/>
              <a:t> </a:t>
            </a:r>
            <a:r>
              <a:rPr lang="ru-RU" dirty="0" err="1" smtClean="0"/>
              <a:t>реалізованої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. Вона </a:t>
            </a:r>
            <a:r>
              <a:rPr lang="ru-RU" dirty="0" err="1" smtClean="0"/>
              <a:t>складається</a:t>
            </a:r>
            <a:r>
              <a:rPr lang="ru-RU" dirty="0" smtClean="0"/>
              <a:t> з </a:t>
            </a:r>
            <a:r>
              <a:rPr lang="ru-RU" dirty="0" err="1" smtClean="0"/>
              <a:t>окремого</a:t>
            </a:r>
            <a:r>
              <a:rPr lang="ru-RU" dirty="0" smtClean="0"/>
              <a:t> компонента </a:t>
            </a:r>
            <a:r>
              <a:rPr lang="en-GB" dirty="0" err="1" smtClean="0"/>
              <a:t>DistLoad</a:t>
            </a:r>
            <a:r>
              <a:rPr lang="en-GB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виконує</a:t>
            </a:r>
            <a:r>
              <a:rPr lang="ru-RU" dirty="0" smtClean="0"/>
              <a:t> роль </a:t>
            </a:r>
            <a:r>
              <a:rPr lang="ru-RU" dirty="0" err="1" smtClean="0"/>
              <a:t>балансувальника</a:t>
            </a:r>
            <a:r>
              <a:rPr lang="ru-RU" dirty="0" smtClean="0"/>
              <a:t>, та </a:t>
            </a:r>
            <a:r>
              <a:rPr lang="ru-RU" dirty="0" err="1" smtClean="0"/>
              <a:t>трьох</a:t>
            </a:r>
            <a:r>
              <a:rPr lang="ru-RU" dirty="0" smtClean="0"/>
              <a:t> </a:t>
            </a:r>
            <a:r>
              <a:rPr lang="ru-RU" dirty="0" err="1" smtClean="0"/>
              <a:t>серверів</a:t>
            </a:r>
            <a:r>
              <a:rPr lang="ru-RU" dirty="0" smtClean="0"/>
              <a:t> — </a:t>
            </a:r>
            <a:r>
              <a:rPr lang="en-GB" dirty="0" smtClean="0"/>
              <a:t>Server1, Server2, Server3,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обробляють</a:t>
            </a:r>
            <a:r>
              <a:rPr lang="ru-RU" dirty="0" smtClean="0"/>
              <a:t> </a:t>
            </a:r>
            <a:r>
              <a:rPr lang="ru-RU" dirty="0" err="1" smtClean="0"/>
              <a:t>запити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Усі</a:t>
            </a:r>
            <a:r>
              <a:rPr lang="ru-RU" dirty="0" smtClean="0"/>
              <a:t> </a:t>
            </a:r>
            <a:r>
              <a:rPr lang="ru-RU" dirty="0" err="1" smtClean="0"/>
              <a:t>взаємодії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en-GB" dirty="0" err="1" smtClean="0"/>
              <a:t>DistLoad</a:t>
            </a:r>
            <a:r>
              <a:rPr lang="en-GB" dirty="0" smtClean="0"/>
              <a:t> </a:t>
            </a:r>
            <a:r>
              <a:rPr lang="ru-RU" dirty="0" smtClean="0"/>
              <a:t>і серверами </a:t>
            </a:r>
            <a:r>
              <a:rPr lang="ru-RU" dirty="0" err="1" smtClean="0"/>
              <a:t>відбуваються</a:t>
            </a:r>
            <a:r>
              <a:rPr lang="ru-RU" dirty="0" smtClean="0"/>
              <a:t> через </a:t>
            </a:r>
            <a:r>
              <a:rPr lang="en-GB" dirty="0" smtClean="0"/>
              <a:t>HTTP-</a:t>
            </a:r>
            <a:r>
              <a:rPr lang="ru-RU" dirty="0" smtClean="0"/>
              <a:t>протокол,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робить</a:t>
            </a:r>
            <a:r>
              <a:rPr lang="ru-RU" dirty="0" smtClean="0"/>
              <a:t> систему простою в </a:t>
            </a:r>
            <a:r>
              <a:rPr lang="ru-RU" dirty="0" err="1" smtClean="0"/>
              <a:t>налаштуванні</a:t>
            </a:r>
            <a:r>
              <a:rPr lang="ru-RU" dirty="0" smtClean="0"/>
              <a:t> та </a:t>
            </a:r>
            <a:r>
              <a:rPr lang="ru-RU" dirty="0" err="1" smtClean="0"/>
              <a:t>розширенні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</a:t>
            </a:r>
            <a:r>
              <a:rPr lang="ru-RU" dirty="0" err="1" smtClean="0"/>
              <a:t>другій</a:t>
            </a:r>
            <a:r>
              <a:rPr lang="ru-RU" dirty="0" smtClean="0"/>
              <a:t> </a:t>
            </a:r>
            <a:r>
              <a:rPr lang="ru-RU" dirty="0" err="1" smtClean="0"/>
              <a:t>схемі</a:t>
            </a:r>
            <a:r>
              <a:rPr lang="ru-RU" dirty="0" smtClean="0"/>
              <a:t> показано </a:t>
            </a:r>
            <a:r>
              <a:rPr lang="ru-RU" dirty="0" err="1" smtClean="0"/>
              <a:t>базовий</a:t>
            </a:r>
            <a:r>
              <a:rPr lang="ru-RU" dirty="0" smtClean="0"/>
              <a:t> </a:t>
            </a:r>
            <a:r>
              <a:rPr lang="ru-RU" dirty="0" err="1" smtClean="0"/>
              <a:t>потік</a:t>
            </a:r>
            <a:r>
              <a:rPr lang="ru-RU" dirty="0" smtClean="0"/>
              <a:t>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запиту</a:t>
            </a:r>
            <a:r>
              <a:rPr lang="ru-RU" dirty="0" smtClean="0"/>
              <a:t>: </a:t>
            </a:r>
            <a:r>
              <a:rPr lang="ru-RU" dirty="0" err="1" smtClean="0"/>
              <a:t>він</a:t>
            </a:r>
            <a:r>
              <a:rPr lang="ru-RU" dirty="0" smtClean="0"/>
              <a:t> проходить через </a:t>
            </a:r>
            <a:r>
              <a:rPr lang="en-GB" dirty="0" smtClean="0"/>
              <a:t>middleware, </a:t>
            </a:r>
            <a:r>
              <a:rPr lang="ru-RU" dirty="0" err="1" smtClean="0"/>
              <a:t>виконується</a:t>
            </a:r>
            <a:r>
              <a:rPr lang="ru-RU" dirty="0" smtClean="0"/>
              <a:t> </a:t>
            </a:r>
            <a:r>
              <a:rPr lang="ru-RU" dirty="0" err="1" smtClean="0"/>
              <a:t>вибір</a:t>
            </a:r>
            <a:r>
              <a:rPr lang="ru-RU" dirty="0" smtClean="0"/>
              <a:t> сервера на </a:t>
            </a:r>
            <a:r>
              <a:rPr lang="ru-RU" dirty="0" err="1" smtClean="0"/>
              <a:t>основі</a:t>
            </a:r>
            <a:r>
              <a:rPr lang="ru-RU" dirty="0" smtClean="0"/>
              <a:t> метрик, </a:t>
            </a:r>
            <a:r>
              <a:rPr lang="ru-RU" dirty="0" err="1" smtClean="0"/>
              <a:t>після</a:t>
            </a:r>
            <a:r>
              <a:rPr lang="ru-RU" dirty="0" smtClean="0"/>
              <a:t> </a:t>
            </a:r>
            <a:r>
              <a:rPr lang="ru-RU" dirty="0" err="1" smtClean="0"/>
              <a:t>чого</a:t>
            </a:r>
            <a:r>
              <a:rPr lang="ru-RU" dirty="0" smtClean="0"/>
              <a:t> запит </a:t>
            </a:r>
            <a:r>
              <a:rPr lang="ru-RU" dirty="0" err="1" smtClean="0"/>
              <a:t>надсилається</a:t>
            </a:r>
            <a:r>
              <a:rPr lang="ru-RU" dirty="0" smtClean="0"/>
              <a:t> на </a:t>
            </a:r>
            <a:r>
              <a:rPr lang="ru-RU" dirty="0" err="1" smtClean="0"/>
              <a:t>відповідний</a:t>
            </a:r>
            <a:r>
              <a:rPr lang="ru-RU" dirty="0" smtClean="0"/>
              <a:t> </a:t>
            </a:r>
            <a:r>
              <a:rPr lang="ru-RU" dirty="0" err="1" smtClean="0"/>
              <a:t>вузол</a:t>
            </a:r>
            <a:r>
              <a:rPr lang="ru-RU" dirty="0" smtClean="0"/>
              <a:t>. </a:t>
            </a:r>
            <a:r>
              <a:rPr lang="ru-RU" dirty="0" err="1" smtClean="0"/>
              <a:t>Така</a:t>
            </a:r>
            <a:r>
              <a:rPr lang="ru-RU" dirty="0" smtClean="0"/>
              <a:t> структура </a:t>
            </a:r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 smtClean="0"/>
              <a:t>гнучкість</a:t>
            </a:r>
            <a:r>
              <a:rPr lang="ru-RU" dirty="0" smtClean="0"/>
              <a:t> і </a:t>
            </a:r>
            <a:r>
              <a:rPr lang="ru-RU" dirty="0" err="1" smtClean="0"/>
              <a:t>дає</a:t>
            </a:r>
            <a:r>
              <a:rPr lang="ru-RU" dirty="0" smtClean="0"/>
              <a:t> </a:t>
            </a:r>
            <a:r>
              <a:rPr lang="ru-RU" dirty="0" err="1" smtClean="0"/>
              <a:t>змогу</a:t>
            </a:r>
            <a:r>
              <a:rPr lang="ru-RU" dirty="0" smtClean="0"/>
              <a:t> легко </a:t>
            </a:r>
            <a:r>
              <a:rPr lang="ru-RU" dirty="0" err="1" smtClean="0"/>
              <a:t>експериментувати</a:t>
            </a:r>
            <a:r>
              <a:rPr lang="ru-RU" dirty="0" smtClean="0"/>
              <a:t> з </a:t>
            </a:r>
            <a:r>
              <a:rPr lang="ru-RU" dirty="0" err="1" smtClean="0"/>
              <a:t>різними</a:t>
            </a:r>
            <a:r>
              <a:rPr lang="ru-RU" dirty="0" smtClean="0"/>
              <a:t> алгоритмами.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327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Файлова</a:t>
            </a:r>
            <a:r>
              <a:rPr lang="ru-RU" dirty="0" smtClean="0"/>
              <a:t> система </a:t>
            </a:r>
            <a:r>
              <a:rPr lang="ru-RU" dirty="0" err="1" smtClean="0"/>
              <a:t>побудована</a:t>
            </a:r>
            <a:r>
              <a:rPr lang="ru-RU" dirty="0" smtClean="0"/>
              <a:t> таким чином, </a:t>
            </a:r>
            <a:r>
              <a:rPr lang="ru-RU" dirty="0" err="1" smtClean="0"/>
              <a:t>щоб</a:t>
            </a:r>
            <a:r>
              <a:rPr lang="ru-RU" dirty="0" smtClean="0"/>
              <a:t> </a:t>
            </a:r>
            <a:r>
              <a:rPr lang="ru-RU" dirty="0" err="1" smtClean="0"/>
              <a:t>кожен</a:t>
            </a:r>
            <a:r>
              <a:rPr lang="ru-RU" dirty="0" smtClean="0"/>
              <a:t> компонент </a:t>
            </a:r>
            <a:r>
              <a:rPr lang="ru-RU" dirty="0" err="1" smtClean="0"/>
              <a:t>виконував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визначену</a:t>
            </a:r>
            <a:r>
              <a:rPr lang="ru-RU" dirty="0" smtClean="0"/>
              <a:t> роль і </a:t>
            </a:r>
            <a:r>
              <a:rPr lang="ru-RU" dirty="0" err="1" smtClean="0"/>
              <a:t>міг</a:t>
            </a:r>
            <a:r>
              <a:rPr lang="ru-RU" dirty="0" smtClean="0"/>
              <a:t> </a:t>
            </a:r>
            <a:r>
              <a:rPr lang="ru-RU" dirty="0" err="1" smtClean="0"/>
              <a:t>розвиватися</a:t>
            </a:r>
            <a:r>
              <a:rPr lang="ru-RU" dirty="0" smtClean="0"/>
              <a:t> </a:t>
            </a:r>
            <a:r>
              <a:rPr lang="ru-RU" dirty="0" err="1" smtClean="0"/>
              <a:t>незалежно</a:t>
            </a:r>
            <a:r>
              <a:rPr lang="ru-RU" dirty="0" smtClean="0"/>
              <a:t>.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частина</a:t>
            </a:r>
            <a:r>
              <a:rPr lang="ru-RU" dirty="0" smtClean="0"/>
              <a:t> </a:t>
            </a:r>
            <a:r>
              <a:rPr lang="ru-RU" dirty="0" err="1" smtClean="0"/>
              <a:t>логіки</a:t>
            </a:r>
            <a:r>
              <a:rPr lang="ru-RU" dirty="0" smtClean="0"/>
              <a:t> </a:t>
            </a:r>
            <a:r>
              <a:rPr lang="ru-RU" dirty="0" err="1" smtClean="0"/>
              <a:t>знаходиться</a:t>
            </a:r>
            <a:r>
              <a:rPr lang="ru-RU" dirty="0" smtClean="0"/>
              <a:t> в </a:t>
            </a:r>
            <a:r>
              <a:rPr lang="ru-RU" dirty="0" err="1" smtClean="0"/>
              <a:t>проєкті</a:t>
            </a:r>
            <a:r>
              <a:rPr lang="ru-RU" dirty="0" smtClean="0"/>
              <a:t> </a:t>
            </a:r>
            <a:r>
              <a:rPr lang="ru-RU" dirty="0" err="1" smtClean="0"/>
              <a:t>DistLoad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відповідає</a:t>
            </a:r>
            <a:r>
              <a:rPr lang="ru-RU" dirty="0" smtClean="0"/>
              <a:t> за </a:t>
            </a:r>
            <a:r>
              <a:rPr lang="ru-RU" dirty="0" err="1" smtClean="0"/>
              <a:t>балансування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. </a:t>
            </a:r>
            <a:r>
              <a:rPr lang="ru-RU" dirty="0" err="1" smtClean="0"/>
              <a:t>Його</a:t>
            </a:r>
            <a:r>
              <a:rPr lang="ru-RU" dirty="0" smtClean="0"/>
              <a:t> структура </a:t>
            </a:r>
            <a:r>
              <a:rPr lang="ru-RU" dirty="0" err="1" smtClean="0"/>
              <a:t>поділена</a:t>
            </a:r>
            <a:r>
              <a:rPr lang="ru-RU" dirty="0" smtClean="0"/>
              <a:t> на </a:t>
            </a:r>
            <a:r>
              <a:rPr lang="ru-RU" dirty="0" err="1" smtClean="0"/>
              <a:t>окремі</a:t>
            </a:r>
            <a:r>
              <a:rPr lang="ru-RU" dirty="0" smtClean="0"/>
              <a:t> </a:t>
            </a:r>
            <a:r>
              <a:rPr lang="ru-RU" dirty="0" err="1" smtClean="0"/>
              <a:t>модулі</a:t>
            </a:r>
            <a:r>
              <a:rPr lang="ru-RU" dirty="0" smtClean="0"/>
              <a:t>: </a:t>
            </a:r>
            <a:r>
              <a:rPr lang="ru-RU" dirty="0" err="1" smtClean="0"/>
              <a:t>обробку</a:t>
            </a:r>
            <a:r>
              <a:rPr lang="ru-RU" dirty="0" smtClean="0"/>
              <a:t> </a:t>
            </a:r>
            <a:r>
              <a:rPr lang="ru-RU" dirty="0" err="1" smtClean="0"/>
              <a:t>запитів</a:t>
            </a:r>
            <a:r>
              <a:rPr lang="ru-RU" dirty="0" smtClean="0"/>
              <a:t>, </a:t>
            </a:r>
            <a:r>
              <a:rPr lang="ru-RU" dirty="0" err="1" smtClean="0"/>
              <a:t>реалізацію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, роботу з метриками, </a:t>
            </a:r>
            <a:r>
              <a:rPr lang="ru-RU" dirty="0" err="1" smtClean="0"/>
              <a:t>контракти</a:t>
            </a:r>
            <a:r>
              <a:rPr lang="ru-RU" dirty="0" smtClean="0"/>
              <a:t> для </a:t>
            </a:r>
            <a:r>
              <a:rPr lang="ru-RU" dirty="0" err="1" smtClean="0"/>
              <a:t>розширення</a:t>
            </a:r>
            <a:r>
              <a:rPr lang="ru-RU" dirty="0" smtClean="0"/>
              <a:t> та </a:t>
            </a:r>
            <a:r>
              <a:rPr lang="ru-RU" dirty="0" err="1" smtClean="0"/>
              <a:t>окремий</a:t>
            </a:r>
            <a:r>
              <a:rPr lang="ru-RU" dirty="0" smtClean="0"/>
              <a:t> блок для </a:t>
            </a:r>
            <a:r>
              <a:rPr lang="ru-RU" dirty="0" err="1" smtClean="0"/>
              <a:t>тестування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легко </a:t>
            </a:r>
            <a:r>
              <a:rPr lang="ru-RU" dirty="0" err="1" smtClean="0"/>
              <a:t>додавати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 </a:t>
            </a:r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</a:t>
            </a:r>
            <a:r>
              <a:rPr lang="ru-RU" dirty="0" err="1" smtClean="0"/>
              <a:t>логіку</a:t>
            </a:r>
            <a:r>
              <a:rPr lang="ru-RU" dirty="0" smtClean="0"/>
              <a:t> без </a:t>
            </a:r>
            <a:r>
              <a:rPr lang="ru-RU" dirty="0" err="1" smtClean="0"/>
              <a:t>ризику</a:t>
            </a:r>
            <a:r>
              <a:rPr lang="ru-RU" dirty="0" smtClean="0"/>
              <a:t> </a:t>
            </a:r>
            <a:r>
              <a:rPr lang="ru-RU" dirty="0" err="1" smtClean="0"/>
              <a:t>порушити</a:t>
            </a:r>
            <a:r>
              <a:rPr lang="ru-RU" dirty="0" smtClean="0"/>
              <a:t>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частини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Кожен</a:t>
            </a:r>
            <a:r>
              <a:rPr lang="ru-RU" dirty="0" smtClean="0"/>
              <a:t> сервер </a:t>
            </a:r>
            <a:r>
              <a:rPr lang="ru-RU" dirty="0" err="1" smtClean="0"/>
              <a:t>реалізований</a:t>
            </a:r>
            <a:r>
              <a:rPr lang="ru-RU" dirty="0" smtClean="0"/>
              <a:t> як </a:t>
            </a:r>
            <a:r>
              <a:rPr lang="ru-RU" dirty="0" err="1" smtClean="0"/>
              <a:t>окремий</a:t>
            </a:r>
            <a:r>
              <a:rPr lang="ru-RU" dirty="0" smtClean="0"/>
              <a:t> </a:t>
            </a:r>
            <a:r>
              <a:rPr lang="ru-RU" dirty="0" err="1" smtClean="0"/>
              <a:t>застосунок</a:t>
            </a:r>
            <a:r>
              <a:rPr lang="ru-RU" dirty="0" smtClean="0"/>
              <a:t> з </a:t>
            </a:r>
            <a:r>
              <a:rPr lang="ru-RU" dirty="0" err="1" smtClean="0"/>
              <a:t>уніфікованою</a:t>
            </a:r>
            <a:r>
              <a:rPr lang="ru-RU" dirty="0" smtClean="0"/>
              <a:t> структурою. Вони </a:t>
            </a:r>
            <a:r>
              <a:rPr lang="ru-RU" dirty="0" err="1" smtClean="0"/>
              <a:t>реагують</a:t>
            </a:r>
            <a:r>
              <a:rPr lang="ru-RU" dirty="0" smtClean="0"/>
              <a:t> на </a:t>
            </a:r>
            <a:r>
              <a:rPr lang="ru-RU" dirty="0" err="1" smtClean="0"/>
              <a:t>вхідні</a:t>
            </a:r>
            <a:r>
              <a:rPr lang="ru-RU" dirty="0" smtClean="0"/>
              <a:t> </a:t>
            </a:r>
            <a:r>
              <a:rPr lang="ru-RU" dirty="0" err="1" smtClean="0"/>
              <a:t>запити</a:t>
            </a:r>
            <a:r>
              <a:rPr lang="ru-RU" dirty="0" smtClean="0"/>
              <a:t>, </a:t>
            </a:r>
            <a:r>
              <a:rPr lang="ru-RU" dirty="0" err="1" smtClean="0"/>
              <a:t>імітують</a:t>
            </a:r>
            <a:r>
              <a:rPr lang="ru-RU" dirty="0" smtClean="0"/>
              <a:t> </a:t>
            </a:r>
            <a:r>
              <a:rPr lang="ru-RU" dirty="0" err="1" smtClean="0"/>
              <a:t>навантаження</a:t>
            </a:r>
            <a:r>
              <a:rPr lang="ru-RU" dirty="0" smtClean="0"/>
              <a:t> та </a:t>
            </a:r>
            <a:r>
              <a:rPr lang="ru-RU" dirty="0" err="1" smtClean="0"/>
              <a:t>передають</a:t>
            </a:r>
            <a:r>
              <a:rPr lang="ru-RU" dirty="0" smtClean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</a:t>
            </a:r>
            <a:r>
              <a:rPr lang="ru-RU" dirty="0" err="1" smtClean="0"/>
              <a:t>поточний</a:t>
            </a:r>
            <a:r>
              <a:rPr lang="ru-RU" dirty="0" smtClean="0"/>
              <a:t> стан назад до </a:t>
            </a:r>
            <a:r>
              <a:rPr lang="ru-RU" dirty="0" err="1" smtClean="0"/>
              <a:t>балансувальника</a:t>
            </a:r>
            <a:r>
              <a:rPr lang="ru-RU" dirty="0" smtClean="0"/>
              <a:t>. </a:t>
            </a:r>
            <a:r>
              <a:rPr lang="ru-RU" dirty="0" err="1" smtClean="0"/>
              <a:t>Такий</a:t>
            </a:r>
            <a:r>
              <a:rPr lang="ru-RU" dirty="0" smtClean="0"/>
              <a:t> </a:t>
            </a:r>
            <a:r>
              <a:rPr lang="ru-RU" dirty="0" err="1" smtClean="0"/>
              <a:t>підхід</a:t>
            </a:r>
            <a:r>
              <a:rPr lang="ru-RU" dirty="0" smtClean="0"/>
              <a:t> </a:t>
            </a:r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 smtClean="0"/>
              <a:t>ізольоване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 і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характеристики кожного </a:t>
            </a:r>
            <a:r>
              <a:rPr lang="ru-RU" dirty="0" err="1" smtClean="0"/>
              <a:t>вузла</a:t>
            </a:r>
            <a:r>
              <a:rPr lang="ru-RU" dirty="0" smtClean="0"/>
              <a:t> </a:t>
            </a:r>
            <a:r>
              <a:rPr lang="ru-RU" dirty="0" err="1" smtClean="0"/>
              <a:t>незалежно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Загалом</a:t>
            </a:r>
            <a:r>
              <a:rPr lang="ru-RU" dirty="0" smtClean="0"/>
              <a:t> структура </a:t>
            </a:r>
            <a:r>
              <a:rPr lang="ru-RU" dirty="0" err="1" smtClean="0"/>
              <a:t>побудована</a:t>
            </a:r>
            <a:r>
              <a:rPr lang="ru-RU" dirty="0" smtClean="0"/>
              <a:t> з акцентом на </a:t>
            </a:r>
            <a:r>
              <a:rPr lang="ru-RU" dirty="0" err="1" smtClean="0"/>
              <a:t>прозорість</a:t>
            </a:r>
            <a:r>
              <a:rPr lang="ru-RU" dirty="0" smtClean="0"/>
              <a:t>, </a:t>
            </a:r>
            <a:r>
              <a:rPr lang="ru-RU" dirty="0" err="1" smtClean="0"/>
              <a:t>гнучкість</a:t>
            </a:r>
            <a:r>
              <a:rPr lang="ru-RU" dirty="0" smtClean="0"/>
              <a:t> і </a:t>
            </a:r>
            <a:r>
              <a:rPr lang="ru-RU" dirty="0" err="1" smtClean="0"/>
              <a:t>зручність</a:t>
            </a:r>
            <a:r>
              <a:rPr lang="ru-RU" dirty="0" smtClean="0"/>
              <a:t> у </a:t>
            </a:r>
            <a:r>
              <a:rPr lang="ru-RU" dirty="0" err="1" smtClean="0"/>
              <a:t>подальшому</a:t>
            </a:r>
            <a:r>
              <a:rPr lang="ru-RU" dirty="0" smtClean="0"/>
              <a:t> </a:t>
            </a:r>
            <a:r>
              <a:rPr lang="ru-RU" dirty="0" err="1" smtClean="0"/>
              <a:t>розширенні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49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</a:t>
            </a:r>
            <a:r>
              <a:rPr lang="ru-RU" dirty="0" err="1" smtClean="0"/>
              <a:t>реалізації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використовувався</a:t>
            </a:r>
            <a:r>
              <a:rPr lang="ru-RU" dirty="0" smtClean="0"/>
              <a:t> стек </a:t>
            </a:r>
            <a:r>
              <a:rPr lang="ru-RU" dirty="0" err="1" smtClean="0"/>
              <a:t>сучасних</a:t>
            </a:r>
            <a:r>
              <a:rPr lang="ru-RU" dirty="0" smtClean="0"/>
              <a:t> </a:t>
            </a:r>
            <a:r>
              <a:rPr lang="ru-RU" dirty="0" err="1" smtClean="0"/>
              <a:t>інструментів</a:t>
            </a:r>
            <a:r>
              <a:rPr lang="ru-RU" dirty="0" smtClean="0"/>
              <a:t>.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логіка</a:t>
            </a:r>
            <a:r>
              <a:rPr lang="ru-RU" dirty="0" smtClean="0"/>
              <a:t> написана на </a:t>
            </a:r>
            <a:r>
              <a:rPr lang="en-GB" dirty="0" smtClean="0"/>
              <a:t>C# </a:t>
            </a:r>
            <a:r>
              <a:rPr lang="ru-RU" dirty="0" smtClean="0"/>
              <a:t>з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.</a:t>
            </a:r>
            <a:r>
              <a:rPr lang="en-GB" dirty="0" smtClean="0"/>
              <a:t>NET 8 </a:t>
            </a:r>
            <a:r>
              <a:rPr lang="ru-RU" dirty="0" smtClean="0"/>
              <a:t>та </a:t>
            </a:r>
            <a:r>
              <a:rPr lang="en-GB" dirty="0" smtClean="0"/>
              <a:t>ASP.NET Core Web API </a:t>
            </a:r>
            <a:r>
              <a:rPr lang="ru-RU" dirty="0" smtClean="0"/>
              <a:t>для </a:t>
            </a:r>
            <a:r>
              <a:rPr lang="ru-RU" dirty="0" err="1" smtClean="0"/>
              <a:t>створення</a:t>
            </a:r>
            <a:r>
              <a:rPr lang="ru-RU" dirty="0" smtClean="0"/>
              <a:t> </a:t>
            </a:r>
            <a:r>
              <a:rPr lang="en-GB" dirty="0" smtClean="0"/>
              <a:t>REST-</a:t>
            </a:r>
            <a:r>
              <a:rPr lang="ru-RU" dirty="0" err="1" smtClean="0"/>
              <a:t>інтерфейсів</a:t>
            </a:r>
            <a:r>
              <a:rPr lang="ru-RU" dirty="0" smtClean="0"/>
              <a:t>. Для </a:t>
            </a:r>
            <a:r>
              <a:rPr lang="ru-RU" dirty="0" err="1" smtClean="0"/>
              <a:t>навантажувального</a:t>
            </a:r>
            <a:r>
              <a:rPr lang="ru-RU" dirty="0" smtClean="0"/>
              <a:t> </a:t>
            </a:r>
            <a:r>
              <a:rPr lang="ru-RU" dirty="0" err="1" smtClean="0"/>
              <a:t>тестування</a:t>
            </a:r>
            <a:r>
              <a:rPr lang="ru-RU" dirty="0" smtClean="0"/>
              <a:t> </a:t>
            </a:r>
            <a:r>
              <a:rPr lang="ru-RU" dirty="0" err="1" smtClean="0"/>
              <a:t>застосовано</a:t>
            </a:r>
            <a:r>
              <a:rPr lang="ru-RU" dirty="0" smtClean="0"/>
              <a:t> </a:t>
            </a:r>
            <a:r>
              <a:rPr lang="en-GB" dirty="0" smtClean="0"/>
              <a:t>K6,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дозволяє</a:t>
            </a:r>
            <a:r>
              <a:rPr lang="ru-RU" dirty="0" smtClean="0"/>
              <a:t> </a:t>
            </a:r>
            <a:r>
              <a:rPr lang="ru-RU" dirty="0" err="1" smtClean="0"/>
              <a:t>моделювати</a:t>
            </a:r>
            <a:r>
              <a:rPr lang="ru-RU" dirty="0" smtClean="0"/>
              <a:t> </a:t>
            </a:r>
            <a:r>
              <a:rPr lang="ru-RU" dirty="0" err="1" smtClean="0"/>
              <a:t>різні</a:t>
            </a:r>
            <a:r>
              <a:rPr lang="ru-RU" dirty="0" smtClean="0"/>
              <a:t> </a:t>
            </a:r>
            <a:r>
              <a:rPr lang="ru-RU" dirty="0" err="1" smtClean="0"/>
              <a:t>сценарії</a:t>
            </a:r>
            <a:r>
              <a:rPr lang="ru-RU" dirty="0" smtClean="0"/>
              <a:t> </a:t>
            </a:r>
            <a:r>
              <a:rPr lang="ru-RU" dirty="0" err="1" smtClean="0"/>
              <a:t>трафіку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Структура </a:t>
            </a:r>
            <a:r>
              <a:rPr lang="ru-RU" dirty="0" err="1" smtClean="0"/>
              <a:t>проєкту</a:t>
            </a:r>
            <a:r>
              <a:rPr lang="ru-RU" dirty="0" smtClean="0"/>
              <a:t> </a:t>
            </a:r>
            <a:r>
              <a:rPr lang="ru-RU" dirty="0" err="1" smtClean="0"/>
              <a:t>побудована</a:t>
            </a:r>
            <a:r>
              <a:rPr lang="ru-RU" dirty="0" smtClean="0"/>
              <a:t> модульно: </a:t>
            </a:r>
            <a:r>
              <a:rPr lang="ru-RU" dirty="0" err="1" smtClean="0"/>
              <a:t>окремо</a:t>
            </a:r>
            <a:r>
              <a:rPr lang="ru-RU" dirty="0" smtClean="0"/>
              <a:t> </a:t>
            </a:r>
            <a:r>
              <a:rPr lang="ru-RU" dirty="0" err="1" smtClean="0"/>
              <a:t>контролери</a:t>
            </a:r>
            <a:r>
              <a:rPr lang="ru-RU" dirty="0" smtClean="0"/>
              <a:t>, </a:t>
            </a:r>
            <a:r>
              <a:rPr lang="ru-RU" dirty="0" err="1" smtClean="0"/>
              <a:t>сервіси</a:t>
            </a:r>
            <a:r>
              <a:rPr lang="ru-RU" dirty="0" smtClean="0"/>
              <a:t>, </a:t>
            </a:r>
            <a:r>
              <a:rPr lang="ru-RU" dirty="0" err="1" smtClean="0"/>
              <a:t>моделі</a:t>
            </a:r>
            <a:r>
              <a:rPr lang="ru-RU" dirty="0" smtClean="0"/>
              <a:t> та </a:t>
            </a:r>
            <a:r>
              <a:rPr lang="ru-RU" dirty="0" err="1" smtClean="0"/>
              <a:t>інтерфейси</a:t>
            </a:r>
            <a:r>
              <a:rPr lang="ru-RU" dirty="0" smtClean="0"/>
              <a:t>. </a:t>
            </a:r>
            <a:r>
              <a:rPr lang="ru-RU" dirty="0" err="1" smtClean="0"/>
              <a:t>Було</a:t>
            </a:r>
            <a:r>
              <a:rPr lang="ru-RU" dirty="0" smtClean="0"/>
              <a:t> </a:t>
            </a:r>
            <a:r>
              <a:rPr lang="ru-RU" dirty="0" err="1" smtClean="0"/>
              <a:t>реалізовано</a:t>
            </a:r>
            <a:r>
              <a:rPr lang="ru-RU" dirty="0" smtClean="0"/>
              <a:t> три </a:t>
            </a:r>
            <a:r>
              <a:rPr lang="ru-RU" dirty="0" err="1" smtClean="0"/>
              <a:t>алгоритми</a:t>
            </a:r>
            <a:r>
              <a:rPr lang="ru-RU" dirty="0" smtClean="0"/>
              <a:t> </a:t>
            </a:r>
            <a:r>
              <a:rPr lang="ru-RU" dirty="0" err="1" smtClean="0"/>
              <a:t>балансування</a:t>
            </a:r>
            <a:r>
              <a:rPr lang="ru-RU" dirty="0" smtClean="0"/>
              <a:t>, а </a:t>
            </a:r>
            <a:r>
              <a:rPr lang="ru-RU" dirty="0" err="1" smtClean="0"/>
              <a:t>також</a:t>
            </a:r>
            <a:r>
              <a:rPr lang="ru-RU" dirty="0" smtClean="0"/>
              <a:t> </a:t>
            </a:r>
            <a:r>
              <a:rPr lang="ru-RU" dirty="0" err="1" smtClean="0"/>
              <a:t>механізм</a:t>
            </a:r>
            <a:r>
              <a:rPr lang="ru-RU" dirty="0" smtClean="0"/>
              <a:t> </a:t>
            </a:r>
            <a:r>
              <a:rPr lang="ru-RU" dirty="0" err="1" smtClean="0"/>
              <a:t>збору</a:t>
            </a:r>
            <a:r>
              <a:rPr lang="ru-RU" dirty="0" smtClean="0"/>
              <a:t> метрик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серверів</a:t>
            </a:r>
            <a:r>
              <a:rPr lang="ru-RU" dirty="0" smtClean="0"/>
              <a:t> через /</a:t>
            </a:r>
            <a:r>
              <a:rPr lang="en-GB" dirty="0" err="1" smtClean="0"/>
              <a:t>api</a:t>
            </a:r>
            <a:r>
              <a:rPr lang="en-GB" dirty="0" smtClean="0"/>
              <a:t>/status </a:t>
            </a:r>
            <a:r>
              <a:rPr lang="ru-RU" dirty="0" err="1" smtClean="0"/>
              <a:t>єндпоінт</a:t>
            </a:r>
            <a:r>
              <a:rPr lang="ru-RU" dirty="0" smtClean="0"/>
              <a:t>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забезпечило</a:t>
            </a:r>
            <a:r>
              <a:rPr lang="ru-RU" dirty="0" smtClean="0"/>
              <a:t> </a:t>
            </a:r>
            <a:r>
              <a:rPr lang="ru-RU" dirty="0" err="1" smtClean="0"/>
              <a:t>можливість</a:t>
            </a:r>
            <a:r>
              <a:rPr lang="ru-RU" dirty="0" smtClean="0"/>
              <a:t> адаптивного </a:t>
            </a:r>
            <a:r>
              <a:rPr lang="ru-RU" dirty="0" err="1" smtClean="0"/>
              <a:t>реагування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тестування</a:t>
            </a:r>
            <a:r>
              <a:rPr lang="ru-RU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00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41544" y="1134120"/>
            <a:ext cx="4980805" cy="1222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алгоритмів</a:t>
            </a:r>
            <a:r>
              <a:rPr lang="ru-RU" sz="2400" dirty="0"/>
              <a:t> </a:t>
            </a:r>
            <a:r>
              <a:rPr lang="ru-RU" sz="2400" dirty="0" err="1"/>
              <a:t>балансування</a:t>
            </a:r>
            <a:r>
              <a:rPr lang="ru-RU" sz="2400" dirty="0"/>
              <a:t> </a:t>
            </a:r>
            <a:r>
              <a:rPr lang="ru-RU" sz="2400" dirty="0" err="1"/>
              <a:t>навантаження</a:t>
            </a:r>
            <a:r>
              <a:rPr lang="ru-RU" sz="2400" dirty="0"/>
              <a:t> для </a:t>
            </a:r>
            <a:r>
              <a:rPr lang="ru-RU" sz="2400" dirty="0" err="1"/>
              <a:t>підвищення</a:t>
            </a:r>
            <a:r>
              <a:rPr lang="ru-RU" sz="2400" dirty="0"/>
              <a:t> </a:t>
            </a:r>
            <a:r>
              <a:rPr lang="ru-RU" sz="2400" dirty="0" err="1"/>
              <a:t>продуктивності</a:t>
            </a:r>
            <a:r>
              <a:rPr lang="ru-RU" sz="2400" dirty="0"/>
              <a:t> </a:t>
            </a:r>
            <a:r>
              <a:rPr lang="ru-RU" sz="2400" dirty="0" err="1"/>
              <a:t>програмних</a:t>
            </a:r>
            <a:r>
              <a:rPr lang="ru-RU" sz="2400" dirty="0"/>
              <a:t> систем на .NET </a:t>
            </a:r>
            <a:r>
              <a:rPr lang="ru-RU" sz="2400" dirty="0" err="1"/>
              <a:t>Core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87140" y="3593150"/>
            <a:ext cx="5373878" cy="13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/>
            <a:endParaRPr lang="ru-RU" dirty="0"/>
          </a:p>
          <a:p>
            <a:pPr marL="0" lvl="0" indent="0" algn="l">
              <a:lnSpc>
                <a:spcPct val="120000"/>
              </a:lnSpc>
            </a:pPr>
            <a:r>
              <a:rPr lang="ru-RU" dirty="0"/>
              <a:t>ст. гр. ІПЗМ-23-1 Мирошниченко С.А.</a:t>
            </a:r>
          </a:p>
          <a:p>
            <a:pPr marL="0" lvl="0" indent="0" algn="l">
              <a:lnSpc>
                <a:spcPct val="120000"/>
              </a:lnSpc>
            </a:pPr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r>
              <a:rPr lang="ru-RU" dirty="0"/>
              <a:t>: к.т.н., доцент. каф. ПІ </a:t>
            </a:r>
            <a:r>
              <a:rPr lang="ru-RU" dirty="0" err="1"/>
              <a:t>Голян</a:t>
            </a:r>
            <a:r>
              <a:rPr lang="ru-RU" dirty="0"/>
              <a:t> Н.В.</a:t>
            </a:r>
          </a:p>
          <a:p>
            <a:pPr marL="0" lvl="0" indent="0"/>
            <a:endParaRPr lang="ru-RU" dirty="0"/>
          </a:p>
          <a:p>
            <a:pPr marL="0" lvl="0" indent="0"/>
            <a:r>
              <a:rPr lang="ru-RU" dirty="0"/>
              <a:t>19 </a:t>
            </a:r>
            <a:r>
              <a:rPr lang="ru-RU" dirty="0" err="1"/>
              <a:t>червня</a:t>
            </a:r>
            <a:r>
              <a:rPr lang="ru-RU" dirty="0"/>
              <a:t>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/>
              <a:t>Формула адаптивного </a:t>
            </a:r>
            <a:r>
              <a:rPr lang="aa-ET" sz="3200" dirty="0" err="1"/>
              <a:t>балансувальника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="" xmlns:a16="http://schemas.microsoft.com/office/drawing/2014/main" id="{4064C07C-29F9-4901-98C4-18591378A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921300"/>
                  </p:ext>
                </p:extLst>
              </p:nvPr>
            </p:nvGraphicFramePr>
            <p:xfrm>
              <a:off x="1131175" y="2061998"/>
              <a:ext cx="6420485" cy="6108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20485">
                      <a:extLst>
                        <a:ext uri="{9D8B030D-6E8A-4147-A177-3AD203B41FA5}">
                          <a16:colId xmlns="" xmlns:a16="http://schemas.microsoft.com/office/drawing/2014/main" val="241745955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uk-UA" sz="1000">
                                    <a:effectLst/>
                                    <a:latin typeface="Cambria Math" panose="02040503050406030204" pitchFamily="18" charset="0"/>
                                  </a:rPr>
                                  <m:t>𝑆𝑐𝑜𝑟𝑒</m:t>
                                </m:r>
                                <m:d>
                                  <m:dPr>
                                    <m:ctrlPr>
                                      <a:rPr lang="uk-UA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uk-UA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uk-UA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uk-UA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𝐴𝑐𝑡𝑖𝑣𝑒𝑅𝑒𝑞</m:t>
                                        </m:r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uk-UA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𝐶𝑝𝑢𝑈𝑠𝑎</m:t>
                                        </m:r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uk-UA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𝑇𝑜𝑡𝑎𝑙𝑅𝑒𝑞</m:t>
                                        </m:r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𝑅𝑒𝑠𝑝𝑇𝑦𝑝𝑒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Weight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den>
                                </m:f>
                                <m:r>
                                  <a:rPr lang="uk-UA" sz="1000">
                                    <a:effectLst/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oMath>
                            </m:oMathPara>
                          </a14:m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3146676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4064C07C-29F9-4901-98C4-18591378A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921300"/>
                  </p:ext>
                </p:extLst>
              </p:nvPr>
            </p:nvGraphicFramePr>
            <p:xfrm>
              <a:off x="1131175" y="2061998"/>
              <a:ext cx="6420485" cy="6108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20485">
                      <a:extLst>
                        <a:ext uri="{9D8B030D-6E8A-4147-A177-3AD203B41FA5}">
                          <a16:colId xmlns:a16="http://schemas.microsoft.com/office/drawing/2014/main" val="2417459554"/>
                        </a:ext>
                      </a:extLst>
                    </a:gridCol>
                  </a:tblGrid>
                  <a:tr h="610807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5" t="-990" r="-380" b="-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6676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5E6A602-9A15-44E0-BFA2-6BD9AF2CC124}"/>
              </a:ext>
            </a:extLst>
          </p:cNvPr>
          <p:cNvSpPr txBox="1"/>
          <p:nvPr/>
        </p:nvSpPr>
        <p:spPr>
          <a:xfrm>
            <a:off x="872556" y="2677616"/>
            <a:ext cx="8068243" cy="1713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 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activerequests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— поточна кількість активних запитів на i-му сервері (поточний 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4196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cpuusage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- відсоток завантаженості 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cpu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(0 ... 100%) у i-го сервера;</a:t>
            </a:r>
          </a:p>
          <a:p>
            <a:pPr marL="62865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totalreq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— загальна кількість запитів, оброблених цим сервером за сеанс (історична метрика – що більше, тим стабільніше працює сервер);</a:t>
            </a:r>
          </a:p>
          <a:p>
            <a:pPr marL="44196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resptime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— середній час відповіді (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сервера за останній інтервал;</a:t>
            </a:r>
          </a:p>
          <a:p>
            <a:pPr marL="62865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 — невелика постійна (наприклад, 0,001), щоб знаменнику ніколи не вийшло точне «0».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Проведення</a:t>
            </a:r>
            <a:r>
              <a:rPr lang="uk" sz="3200" dirty="0"/>
              <a:t>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9C54F47-CDE5-44C8-B9B3-01CD8E15C6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8704" y="895754"/>
            <a:ext cx="4804410" cy="765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B8A8DF-765D-49BB-9572-FE53F8AC432E}"/>
              </a:ext>
            </a:extLst>
          </p:cNvPr>
          <p:cNvSpPr txBox="1"/>
          <p:nvPr/>
        </p:nvSpPr>
        <p:spPr>
          <a:xfrm>
            <a:off x="1667162" y="1648911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Метрики для відправлення 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545EDD8A-408B-4652-BD5E-9DEF6E40264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00908" y="2139040"/>
            <a:ext cx="6299835" cy="180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2D5E52B-4552-4C3B-BEAA-C6C190DFF408}"/>
              </a:ext>
            </a:extLst>
          </p:cNvPr>
          <p:cNvSpPr txBox="1"/>
          <p:nvPr/>
        </p:nvSpPr>
        <p:spPr>
          <a:xfrm>
            <a:off x="4199053" y="3939969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Запуск серверів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Проведення</a:t>
            </a:r>
            <a:r>
              <a:rPr lang="uk" sz="3200" dirty="0"/>
              <a:t>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C13C868-F9E4-46EF-BDE3-DD493724CB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4475" y="622856"/>
            <a:ext cx="4257127" cy="300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49AABE8-1DA6-4C18-B200-AE9E0C27A8E0}"/>
              </a:ext>
            </a:extLst>
          </p:cNvPr>
          <p:cNvSpPr txBox="1"/>
          <p:nvPr/>
        </p:nvSpPr>
        <p:spPr>
          <a:xfrm>
            <a:off x="1925782" y="3682673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К6 сценарій </a:t>
            </a:r>
            <a:endParaRPr lang="uk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659C6811-AF54-4C72-8DFA-59531DA2557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80387" y="622856"/>
            <a:ext cx="2475662" cy="3666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5520601-A69C-45E8-82F7-7B740E5D672A}"/>
              </a:ext>
            </a:extLst>
          </p:cNvPr>
          <p:cNvSpPr txBox="1"/>
          <p:nvPr/>
        </p:nvSpPr>
        <p:spPr>
          <a:xfrm>
            <a:off x="2295236" y="2339930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Панель результатів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1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18A014F-ABCE-4EF6-B3EA-A870749474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96363" y="0"/>
            <a:ext cx="1590906" cy="5038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782D050-6A9D-4608-B2E8-179B162FFA83}"/>
              </a:ext>
            </a:extLst>
          </p:cNvPr>
          <p:cNvSpPr txBox="1"/>
          <p:nvPr/>
        </p:nvSpPr>
        <p:spPr>
          <a:xfrm>
            <a:off x="2105891" y="4418030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Консольний вивід результатів </a:t>
            </a:r>
            <a:r>
              <a:rPr lang="uk-UA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відпрацювання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AB8D1FF-2DB4-422B-9C60-57340FEEE2C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4475" y="687680"/>
            <a:ext cx="3787227" cy="1960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D2F7B12-1D98-46A0-90C3-C9148CBA39E5}"/>
              </a:ext>
            </a:extLst>
          </p:cNvPr>
          <p:cNvSpPr txBox="1"/>
          <p:nvPr/>
        </p:nvSpPr>
        <p:spPr>
          <a:xfrm>
            <a:off x="1603635" y="2653579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Таблиця ітерацій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Аналіз</a:t>
            </a:r>
            <a:r>
              <a:rPr lang="aa-ET" sz="3200" dirty="0"/>
              <a:t> </a:t>
            </a:r>
            <a:r>
              <a:rPr lang="aa-ET" sz="3200" dirty="0" err="1"/>
              <a:t>результатів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4BC537-1608-489C-8F84-B2F0AD3D0B6C}"/>
              </a:ext>
            </a:extLst>
          </p:cNvPr>
          <p:cNvSpPr txBox="1"/>
          <p:nvPr/>
        </p:nvSpPr>
        <p:spPr>
          <a:xfrm>
            <a:off x="304124" y="996005"/>
            <a:ext cx="8450201" cy="2590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>
              <a:spcAft>
                <a:spcPts val="1000"/>
              </a:spcAft>
            </a:pP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Алгоритм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гнучко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коригує розподіл: частка запитів, що надсилається на Server 2 і 3, трохи зростає в останніх циклах, однак основне навантаження залишається за Server 1, допоки його показники залишаються найменш критичними. Саме така стратегія забезпечує найстійкішу та найефективнішу роботу всієї системи навіть у випадку довготривалого або несиметричного навантаження, оскільки </a:t>
            </a:r>
            <a:r>
              <a:rPr lang="uk-UA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алгоритм </a:t>
            </a:r>
            <a:r>
              <a:rPr lang="uk-UA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постійно 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переоцінює метрики в реальному часі, мінімізує вплив вузлів з високою часткою збоїв і не допускає різких провалів у доступності жодного з активних серверів.</a:t>
            </a:r>
          </a:p>
          <a:p>
            <a:pPr indent="449263" algn="just"/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підсумку, результати експерименту демонструють, що запропонований алгоритм </a:t>
            </a:r>
            <a:r>
              <a:rPr lang="uk-UA" dirty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здатний 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ефективно й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гнучко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розподіляти навантаження між серверами в умовах нерівномірної динаміки та поступового зростання критичних метрик, таких як CPU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кількість активних запитів і частка збоїв. 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366" y="749808"/>
            <a:ext cx="2797935" cy="39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54475" y="680144"/>
            <a:ext cx="8707817" cy="378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ході виконання кваліфікаційної роботи було проведено аналіз проблемної області дослідження систем розподілу запитів та балансування навантаження, а також актуальних питань, пов’язаних із забезпеченням стійкої роботи серверних комплексів в умовах високої динаміки трафіку та різнорідності характеристик вузлів. Здійснено систематичний огляд існуючих підходів і класичних алгоритмів балансування, зокрема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Round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Robin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Least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Connections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Weighted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Round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Robin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адаптивних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ресурсно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-орієнтованих алгоритмів. </a:t>
            </a:r>
            <a:endParaRPr lang="en-US" sz="1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Отримані результати підтверджують доцільність використання комплексних багатофакторних підходів до розподілу запитів, а запропонована методика дозволяє наочно і системно порівнювати ефективність різних алгоритмів у контрольованих експериментальних умовах, що може стати основою для впровадження більш адаптивних і стійких до навантажень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балансувальників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практичних системах.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/>
              <a:t>Проблематика </a:t>
            </a:r>
            <a:r>
              <a:rPr lang="aa-ET" sz="3200" dirty="0" err="1"/>
              <a:t>предметної</a:t>
            </a:r>
            <a:r>
              <a:rPr lang="aa-ET" sz="3200" dirty="0"/>
              <a:t> </a:t>
            </a:r>
            <a:r>
              <a:rPr lang="aa-ET" sz="3200" dirty="0" err="1"/>
              <a:t>області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зумовлена</a:t>
            </a:r>
            <a:r>
              <a:rPr lang="ru-RU" dirty="0"/>
              <a:t> </a:t>
            </a:r>
            <a:r>
              <a:rPr lang="ru-RU" dirty="0" err="1"/>
              <a:t>зростанням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на веб-</a:t>
            </a:r>
            <a:r>
              <a:rPr lang="ru-RU" dirty="0" err="1"/>
              <a:t>системи</a:t>
            </a:r>
            <a:r>
              <a:rPr lang="ru-RU" dirty="0"/>
              <a:t> та потребою у </a:t>
            </a:r>
            <a:r>
              <a:rPr lang="ru-RU" dirty="0" err="1"/>
              <a:t>простих</a:t>
            </a:r>
            <a:r>
              <a:rPr lang="ru-RU" dirty="0"/>
              <a:t>, </a:t>
            </a:r>
            <a:r>
              <a:rPr lang="ru-RU" dirty="0" err="1"/>
              <a:t>ефективних</a:t>
            </a:r>
            <a:r>
              <a:rPr lang="ru-RU" dirty="0"/>
              <a:t> </a:t>
            </a:r>
            <a:r>
              <a:rPr lang="ru-RU" dirty="0" err="1"/>
              <a:t>рішеннях</a:t>
            </a:r>
            <a:r>
              <a:rPr lang="ru-RU" dirty="0"/>
              <a:t> для </a:t>
            </a:r>
            <a:r>
              <a:rPr lang="ru-RU" dirty="0" err="1"/>
              <a:t>балансування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 err="1"/>
              <a:t>запитів</a:t>
            </a:r>
            <a:r>
              <a:rPr lang="ru-RU" dirty="0"/>
              <a:t>.</a:t>
            </a:r>
            <a:endParaRPr lang="aa-E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a-ET" dirty="0" err="1"/>
              <a:t>Також</a:t>
            </a:r>
            <a:r>
              <a:rPr lang="aa-ET" dirty="0"/>
              <a:t> </a:t>
            </a:r>
            <a:r>
              <a:rPr lang="aa-ET" dirty="0" err="1"/>
              <a:t>немає</a:t>
            </a:r>
            <a:r>
              <a:rPr lang="aa-ET" dirty="0"/>
              <a:t> систем </a:t>
            </a:r>
            <a:r>
              <a:rPr lang="aa-ET" dirty="0" err="1"/>
              <a:t>які</a:t>
            </a:r>
            <a:r>
              <a:rPr lang="aa-ET" dirty="0"/>
              <a:t> б </a:t>
            </a:r>
            <a:r>
              <a:rPr lang="aa-ET" dirty="0" err="1"/>
              <a:t>одночастно</a:t>
            </a:r>
            <a:r>
              <a:rPr lang="aa-ET" dirty="0"/>
              <a:t> надавали </a:t>
            </a:r>
            <a:r>
              <a:rPr lang="aa-ET" dirty="0" err="1"/>
              <a:t>можливість</a:t>
            </a:r>
            <a:r>
              <a:rPr lang="aa-ET" dirty="0"/>
              <a:t> </a:t>
            </a:r>
            <a:r>
              <a:rPr lang="aa-ET" dirty="0" err="1"/>
              <a:t>тестувати</a:t>
            </a:r>
            <a:r>
              <a:rPr lang="aa-ET" dirty="0"/>
              <a:t> </a:t>
            </a:r>
            <a:r>
              <a:rPr lang="aa-ET" dirty="0" err="1"/>
              <a:t>алгоритми</a:t>
            </a:r>
            <a:r>
              <a:rPr lang="aa-ET" dirty="0"/>
              <a:t> </a:t>
            </a:r>
            <a:r>
              <a:rPr lang="aa-ET" dirty="0" err="1"/>
              <a:t>адаптовані</a:t>
            </a:r>
            <a:r>
              <a:rPr lang="aa-ET" dirty="0"/>
              <a:t> </a:t>
            </a:r>
            <a:r>
              <a:rPr lang="aa-ET" dirty="0" err="1"/>
              <a:t>саме</a:t>
            </a:r>
            <a:r>
              <a:rPr lang="aa-ET" dirty="0"/>
              <a:t> для </a:t>
            </a:r>
            <a:r>
              <a:rPr lang="aa-ET" dirty="0" err="1"/>
              <a:t>програмного</a:t>
            </a:r>
            <a:r>
              <a:rPr lang="aa-ET" dirty="0"/>
              <a:t> продукту </a:t>
            </a:r>
            <a:r>
              <a:rPr lang="aa-ET" dirty="0" err="1"/>
              <a:t>користувача</a:t>
            </a:r>
            <a:r>
              <a:rPr lang="aa-ET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Основний</a:t>
            </a:r>
            <a:r>
              <a:rPr lang="ru-RU" dirty="0"/>
              <a:t> </a:t>
            </a:r>
            <a:r>
              <a:rPr lang="ru-RU" dirty="0" err="1"/>
              <a:t>напрям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—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компактної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на </a:t>
            </a:r>
            <a:r>
              <a:rPr lang="ru-RU" dirty="0" err="1"/>
              <a:t>платформі</a:t>
            </a:r>
            <a:r>
              <a:rPr lang="ru-RU" dirty="0"/>
              <a:t> .</a:t>
            </a:r>
            <a:r>
              <a:rPr lang="en-GB" dirty="0"/>
              <a:t>NET </a:t>
            </a:r>
            <a:r>
              <a:rPr lang="ru-RU" dirty="0"/>
              <a:t>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базових</a:t>
            </a:r>
            <a:r>
              <a:rPr lang="ru-RU" dirty="0"/>
              <a:t> та </a:t>
            </a:r>
            <a:r>
              <a:rPr lang="ru-RU" dirty="0" err="1"/>
              <a:t>адаптивних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</a:t>
            </a:r>
            <a:r>
              <a:rPr lang="ru-RU" dirty="0" err="1"/>
              <a:t>балансування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— система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змінного</a:t>
            </a:r>
            <a:r>
              <a:rPr lang="ru-RU" dirty="0"/>
              <a:t> </a:t>
            </a:r>
            <a:r>
              <a:rPr lang="ru-RU" dirty="0" err="1"/>
              <a:t>трафіку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32544"/>
            <a:ext cx="8520600" cy="281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Проаналізовано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open-source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— 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YARP 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Ocelot,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які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виступають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b="1" dirty="0">
                <a:solidFill>
                  <a:srgbClr val="0D0D0D"/>
                </a:solidFill>
                <a:highlight>
                  <a:srgbClr val="FFFFFF"/>
                </a:highlight>
              </a:rPr>
              <a:t>аналогами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цільової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системи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 Вони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реалізують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базові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алгоритми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балансування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Round Robin, Least Connections) 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і широко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застосовуються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production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середовищах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Також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було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вивчено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офіційну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документацію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до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зазначених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інструментів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lvl="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Наявні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дослідження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переважно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зосереджені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на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статичних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підходах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або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складних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корпоративних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рішеннях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ru-RU" sz="16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Прогалини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полягають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відсутності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легковагових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для .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NET,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що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дозволяють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адаптивне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балансування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гнучкий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порівняльний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алгоритмів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контрольованому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середовищі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1026" name="Picture 2" descr="YARP: Welcome to YARP">
            <a:extLst>
              <a:ext uri="{FF2B5EF4-FFF2-40B4-BE49-F238E27FC236}">
                <a16:creationId xmlns="" xmlns:a16="http://schemas.microsoft.com/office/drawing/2014/main" id="{391D782B-2ECF-4316-877E-D265D71B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72" y="3995306"/>
            <a:ext cx="2738573" cy="8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8E59B1F3-9C3B-4511-9888-E93190368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1" y="3625692"/>
            <a:ext cx="1276537" cy="1315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572000" y="878274"/>
            <a:ext cx="3918155" cy="3403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sz="2100" b="1" dirty="0" err="1"/>
              <a:t>Очікувані</a:t>
            </a:r>
            <a:r>
              <a:rPr lang="ru-RU" sz="2100" b="1" dirty="0"/>
              <a:t> </a:t>
            </a:r>
            <a:r>
              <a:rPr lang="ru-RU" sz="2100" b="1" dirty="0" err="1"/>
              <a:t>результати</a:t>
            </a:r>
            <a:r>
              <a:rPr lang="ru-RU" sz="2100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700" dirty="0" err="1"/>
              <a:t>Розробка</a:t>
            </a:r>
            <a:r>
              <a:rPr lang="ru-RU" sz="1700" dirty="0"/>
              <a:t> </a:t>
            </a:r>
            <a:r>
              <a:rPr lang="ru-RU" sz="1700" dirty="0" err="1"/>
              <a:t>компактної</a:t>
            </a:r>
            <a:r>
              <a:rPr lang="ru-RU" sz="1700" dirty="0"/>
              <a:t> </a:t>
            </a:r>
            <a:r>
              <a:rPr lang="ru-RU" sz="1700" dirty="0" err="1"/>
              <a:t>системи</a:t>
            </a:r>
            <a:r>
              <a:rPr lang="ru-RU" sz="1700" dirty="0"/>
              <a:t> </a:t>
            </a:r>
            <a:r>
              <a:rPr lang="ru-RU" sz="1700" dirty="0" err="1"/>
              <a:t>балансування</a:t>
            </a:r>
            <a:r>
              <a:rPr lang="ru-RU" sz="1700" dirty="0"/>
              <a:t> з </a:t>
            </a:r>
            <a:r>
              <a:rPr lang="ru-RU" sz="1700" dirty="0" err="1"/>
              <a:t>підтримкою</a:t>
            </a:r>
            <a:r>
              <a:rPr lang="ru-RU" sz="1700" dirty="0"/>
              <a:t> </a:t>
            </a:r>
            <a:r>
              <a:rPr lang="en-GB" sz="1700" dirty="0"/>
              <a:t>Round </a:t>
            </a:r>
            <a:r>
              <a:rPr lang="en-GB" sz="1700" dirty="0" smtClean="0"/>
              <a:t>Robin, </a:t>
            </a:r>
            <a:r>
              <a:rPr lang="en-GB" sz="1700" dirty="0"/>
              <a:t>Least Connections </a:t>
            </a:r>
            <a:r>
              <a:rPr lang="ru-RU" sz="1700" dirty="0"/>
              <a:t>та </a:t>
            </a:r>
            <a:r>
              <a:rPr lang="en-GB" sz="1700" dirty="0"/>
              <a:t>Adaptive.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dirty="0" err="1"/>
              <a:t>Реалізація</a:t>
            </a:r>
            <a:r>
              <a:rPr lang="ru-RU" sz="1700" dirty="0"/>
              <a:t> </a:t>
            </a:r>
            <a:r>
              <a:rPr lang="ru-RU" sz="1700" dirty="0" err="1"/>
              <a:t>механізму</a:t>
            </a:r>
            <a:r>
              <a:rPr lang="ru-RU" sz="1700" dirty="0"/>
              <a:t> </a:t>
            </a:r>
            <a:r>
              <a:rPr lang="ru-RU" sz="1700" dirty="0" err="1"/>
              <a:t>збору</a:t>
            </a:r>
            <a:r>
              <a:rPr lang="ru-RU" sz="1700" dirty="0"/>
              <a:t> метрик (</a:t>
            </a:r>
            <a:r>
              <a:rPr lang="en-GB" sz="1700" dirty="0"/>
              <a:t>CPU, </a:t>
            </a:r>
            <a:r>
              <a:rPr lang="ru-RU" sz="1700" dirty="0" err="1"/>
              <a:t>активні</a:t>
            </a:r>
            <a:r>
              <a:rPr lang="ru-RU" sz="1700" dirty="0"/>
              <a:t> </a:t>
            </a:r>
            <a:r>
              <a:rPr lang="ru-RU" sz="1700" dirty="0" err="1"/>
              <a:t>з’єднання</a:t>
            </a:r>
            <a:r>
              <a:rPr lang="ru-RU" sz="1700" dirty="0"/>
              <a:t>) для адаптивного </a:t>
            </a:r>
            <a:r>
              <a:rPr lang="ru-RU" sz="1700" dirty="0" err="1"/>
              <a:t>розподілу</a:t>
            </a:r>
            <a:r>
              <a:rPr lang="ru-RU" sz="1700" dirty="0"/>
              <a:t> </a:t>
            </a:r>
            <a:r>
              <a:rPr lang="ru-RU" sz="1700" dirty="0" err="1"/>
              <a:t>запитів</a:t>
            </a:r>
            <a:r>
              <a:rPr lang="ru-RU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dirty="0" err="1"/>
              <a:t>Можливість</a:t>
            </a:r>
            <a:r>
              <a:rPr lang="ru-RU" sz="1700" dirty="0"/>
              <a:t> </a:t>
            </a:r>
            <a:r>
              <a:rPr lang="ru-RU" sz="1700" dirty="0" err="1"/>
              <a:t>швидкого</a:t>
            </a:r>
            <a:r>
              <a:rPr lang="ru-RU" sz="1700" dirty="0"/>
              <a:t> </a:t>
            </a:r>
            <a:r>
              <a:rPr lang="ru-RU" sz="1700" dirty="0" err="1"/>
              <a:t>перемикання</a:t>
            </a:r>
            <a:r>
              <a:rPr lang="ru-RU" sz="1700" dirty="0"/>
              <a:t> </a:t>
            </a:r>
            <a:r>
              <a:rPr lang="ru-RU" sz="1700" dirty="0" err="1"/>
              <a:t>між</a:t>
            </a:r>
            <a:r>
              <a:rPr lang="ru-RU" sz="1700" dirty="0"/>
              <a:t> алгоритмами в </a:t>
            </a:r>
            <a:r>
              <a:rPr lang="ru-RU" sz="1700" dirty="0" err="1"/>
              <a:t>середовищі</a:t>
            </a:r>
            <a:r>
              <a:rPr lang="ru-RU" sz="1700" dirty="0"/>
              <a:t> </a:t>
            </a:r>
            <a:r>
              <a:rPr lang="ru-RU" sz="1700" dirty="0" err="1"/>
              <a:t>тестування</a:t>
            </a:r>
            <a:r>
              <a:rPr lang="ru-RU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700" dirty="0" err="1"/>
              <a:t>Проведення</a:t>
            </a:r>
            <a:r>
              <a:rPr lang="ru-RU" sz="1700" dirty="0"/>
              <a:t> </a:t>
            </a:r>
            <a:r>
              <a:rPr lang="ru-RU" sz="1700" dirty="0" err="1"/>
              <a:t>порівняльного</a:t>
            </a:r>
            <a:r>
              <a:rPr lang="ru-RU" sz="1700" dirty="0"/>
              <a:t> </a:t>
            </a:r>
            <a:r>
              <a:rPr lang="ru-RU" sz="1700" dirty="0" err="1"/>
              <a:t>аналізу</a:t>
            </a:r>
            <a:r>
              <a:rPr lang="ru-RU" sz="1700" dirty="0"/>
              <a:t> з </a:t>
            </a:r>
            <a:r>
              <a:rPr lang="ru-RU" sz="1700" dirty="0" err="1"/>
              <a:t>фіксацією</a:t>
            </a:r>
            <a:r>
              <a:rPr lang="ru-RU" sz="1700" dirty="0"/>
              <a:t> </a:t>
            </a:r>
            <a:r>
              <a:rPr lang="ru-RU" sz="1700" dirty="0" err="1"/>
              <a:t>результатів</a:t>
            </a:r>
            <a:r>
              <a:rPr lang="ru-RU" sz="1700" dirty="0"/>
              <a:t> (</a:t>
            </a:r>
            <a:r>
              <a:rPr lang="en-GB" sz="1700" dirty="0"/>
              <a:t>latency, </a:t>
            </a:r>
            <a:r>
              <a:rPr lang="ru-RU" sz="1700" dirty="0" err="1"/>
              <a:t>помилки</a:t>
            </a:r>
            <a:r>
              <a:rPr lang="ru-RU" sz="1700" dirty="0"/>
              <a:t>, </a:t>
            </a:r>
            <a:r>
              <a:rPr lang="ru-RU" sz="1700" dirty="0" err="1"/>
              <a:t>навантаження</a:t>
            </a:r>
            <a:r>
              <a:rPr lang="ru-RU" sz="1700" dirty="0"/>
              <a:t>).</a:t>
            </a:r>
            <a:endParaRPr lang="aa-ET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aa-ET" sz="1700" dirty="0" err="1"/>
              <a:t>Розробка</a:t>
            </a:r>
            <a:r>
              <a:rPr lang="aa-ET" sz="1700" dirty="0"/>
              <a:t> тестового </a:t>
            </a:r>
            <a:r>
              <a:rPr lang="aa-ET" sz="1700" dirty="0" err="1"/>
              <a:t>сценарію</a:t>
            </a:r>
            <a:r>
              <a:rPr lang="aa-ET" sz="1700" dirty="0"/>
              <a:t> </a:t>
            </a:r>
            <a:r>
              <a:rPr lang="aa-ET" sz="1700" dirty="0" err="1"/>
              <a:t>порівняння</a:t>
            </a:r>
            <a:r>
              <a:rPr lang="aa-ET" sz="1700" dirty="0"/>
              <a:t> та </a:t>
            </a:r>
            <a:r>
              <a:rPr lang="aa-ET" sz="1700" dirty="0" err="1"/>
              <a:t>проведення</a:t>
            </a:r>
            <a:r>
              <a:rPr lang="aa-ET" sz="1700" dirty="0"/>
              <a:t> </a:t>
            </a:r>
            <a:r>
              <a:rPr lang="aa-ET" sz="1700" dirty="0" err="1"/>
              <a:t>успішного</a:t>
            </a:r>
            <a:r>
              <a:rPr lang="aa-ET" sz="1700" dirty="0"/>
              <a:t> </a:t>
            </a:r>
            <a:r>
              <a:rPr lang="aa-ET" sz="1700" dirty="0" err="1"/>
              <a:t>тестування</a:t>
            </a:r>
            <a:r>
              <a:rPr lang="aa-ET" sz="1700" dirty="0"/>
              <a:t>.</a:t>
            </a:r>
            <a:endParaRPr lang="ru-RU" sz="17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6" name="Google Shape;86;p16"/>
          <p:cNvSpPr txBox="1">
            <a:spLocks/>
          </p:cNvSpPr>
          <p:nvPr/>
        </p:nvSpPr>
        <p:spPr>
          <a:xfrm>
            <a:off x="526445" y="918348"/>
            <a:ext cx="3969355" cy="344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ru-RU" sz="2100" b="1" dirty="0" err="1"/>
              <a:t>Проблеми</a:t>
            </a:r>
            <a:r>
              <a:rPr lang="ru-RU" sz="2100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Відсутність</a:t>
            </a:r>
            <a:r>
              <a:rPr lang="ru-RU" dirty="0"/>
              <a:t> простого та адаптивного </a:t>
            </a:r>
            <a:r>
              <a:rPr lang="ru-RU" dirty="0" err="1"/>
              <a:t>рішення</a:t>
            </a:r>
            <a:r>
              <a:rPr lang="ru-RU" dirty="0"/>
              <a:t> для </a:t>
            </a:r>
            <a:r>
              <a:rPr lang="ru-RU" dirty="0" err="1"/>
              <a:t>балансування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 err="1"/>
              <a:t>запитів</a:t>
            </a:r>
            <a:r>
              <a:rPr lang="ru-RU" dirty="0"/>
              <a:t> у .</a:t>
            </a:r>
            <a:r>
              <a:rPr lang="en-GB" dirty="0"/>
              <a:t>NET-</a:t>
            </a:r>
            <a:r>
              <a:rPr lang="ru-RU" dirty="0" err="1"/>
              <a:t>середовищі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Наявні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(</a:t>
            </a:r>
            <a:r>
              <a:rPr lang="en-GB" dirty="0"/>
              <a:t>YARP, Ocelot) </a:t>
            </a:r>
            <a:r>
              <a:rPr lang="ru-RU" dirty="0" err="1"/>
              <a:t>орієнтовані</a:t>
            </a:r>
            <a:r>
              <a:rPr lang="ru-RU" dirty="0"/>
              <a:t> на </a:t>
            </a:r>
            <a:r>
              <a:rPr lang="en-US" dirty="0"/>
              <a:t>production </a:t>
            </a:r>
            <a:r>
              <a:rPr lang="ru-RU" dirty="0"/>
              <a:t>і не </a:t>
            </a:r>
            <a:r>
              <a:rPr lang="ru-RU" dirty="0" err="1"/>
              <a:t>підходять</a:t>
            </a:r>
            <a:r>
              <a:rPr lang="ru-RU" dirty="0"/>
              <a:t> для </a:t>
            </a:r>
            <a:r>
              <a:rPr lang="ru-RU" dirty="0" err="1"/>
              <a:t>досліджень</a:t>
            </a:r>
            <a:r>
              <a:rPr lang="ru-RU" dirty="0"/>
              <a:t> та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сторонніх</a:t>
            </a:r>
            <a:r>
              <a:rPr lang="ru-RU" dirty="0"/>
              <a:t> </a:t>
            </a:r>
            <a:r>
              <a:rPr lang="ru-RU" dirty="0" err="1"/>
              <a:t>балансувальників</a:t>
            </a:r>
            <a:r>
              <a:rPr lang="ru-RU" dirty="0"/>
              <a:t> у </a:t>
            </a:r>
            <a:r>
              <a:rPr lang="ru-RU" dirty="0" err="1"/>
              <a:t>проєкти</a:t>
            </a:r>
            <a:r>
              <a:rPr lang="ru-RU" dirty="0"/>
              <a:t> малого та </a:t>
            </a:r>
            <a:r>
              <a:rPr lang="ru-RU" dirty="0" err="1"/>
              <a:t>середнього</a:t>
            </a:r>
            <a:r>
              <a:rPr lang="ru-RU" dirty="0"/>
              <a:t> масштабу.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aa-ET" dirty="0" err="1"/>
              <a:t>Проблеми</a:t>
            </a:r>
            <a:r>
              <a:rPr lang="aa-ET" dirty="0"/>
              <a:t> </a:t>
            </a:r>
            <a:r>
              <a:rPr lang="aa-ET" dirty="0" err="1"/>
              <a:t>відсутності</a:t>
            </a:r>
            <a:r>
              <a:rPr lang="aa-ET" dirty="0"/>
              <a:t> </a:t>
            </a:r>
            <a:r>
              <a:rPr lang="aa-ET" dirty="0" err="1"/>
              <a:t>системи</a:t>
            </a:r>
            <a:r>
              <a:rPr lang="aa-ET" dirty="0"/>
              <a:t> яка ю дозволяла </a:t>
            </a:r>
            <a:r>
              <a:rPr lang="aa-ET" dirty="0" err="1"/>
              <a:t>користувачу</a:t>
            </a:r>
            <a:r>
              <a:rPr lang="aa-ET" dirty="0"/>
              <a:t> </a:t>
            </a:r>
            <a:r>
              <a:rPr lang="aa-ET" dirty="0" err="1"/>
              <a:t>створювати</a:t>
            </a:r>
            <a:r>
              <a:rPr lang="aa-ET" dirty="0"/>
              <a:t> та </a:t>
            </a:r>
            <a:r>
              <a:rPr lang="aa-ET" dirty="0" err="1"/>
              <a:t>тестувати</a:t>
            </a:r>
            <a:r>
              <a:rPr lang="aa-ET" dirty="0"/>
              <a:t> </a:t>
            </a:r>
            <a:r>
              <a:rPr lang="aa-ET" dirty="0" err="1"/>
              <a:t>алгоритми</a:t>
            </a:r>
            <a:r>
              <a:rPr lang="aa-ET" dirty="0"/>
              <a:t> в </a:t>
            </a:r>
            <a:r>
              <a:rPr lang="aa-ET" dirty="0" err="1"/>
              <a:t>реальних</a:t>
            </a:r>
            <a:r>
              <a:rPr lang="aa-ET" dirty="0"/>
              <a:t> </a:t>
            </a:r>
            <a:r>
              <a:rPr lang="aa-ET" dirty="0" err="1"/>
              <a:t>умовах</a:t>
            </a:r>
            <a:r>
              <a:rPr lang="aa-ET" dirty="0"/>
              <a:t> </a:t>
            </a:r>
            <a:r>
              <a:rPr lang="aa-ET" dirty="0" err="1"/>
              <a:t>адаптованих</a:t>
            </a:r>
            <a:r>
              <a:rPr lang="aa-ET" dirty="0"/>
              <a:t> </a:t>
            </a:r>
            <a:r>
              <a:rPr lang="aa-ET" dirty="0" err="1"/>
              <a:t>під</a:t>
            </a:r>
            <a:r>
              <a:rPr lang="aa-ET" dirty="0"/>
              <a:t> </a:t>
            </a:r>
            <a:r>
              <a:rPr lang="aa-ET" dirty="0" err="1"/>
              <a:t>особливості</a:t>
            </a:r>
            <a:r>
              <a:rPr lang="aa-ET" dirty="0"/>
              <a:t> </a:t>
            </a:r>
            <a:r>
              <a:rPr lang="aa-ET" dirty="0" err="1"/>
              <a:t>його</a:t>
            </a:r>
            <a:r>
              <a:rPr lang="aa-ET" dirty="0"/>
              <a:t> </a:t>
            </a:r>
            <a:r>
              <a:rPr lang="aa-ET" dirty="0" err="1"/>
              <a:t>системи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</a:t>
            </a:r>
            <a:r>
              <a:rPr lang="aa-ET" sz="3200" dirty="0"/>
              <a:t> </a:t>
            </a:r>
            <a:r>
              <a:rPr lang="aa-ET" sz="3200" dirty="0" err="1"/>
              <a:t>дослідження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699" y="892448"/>
            <a:ext cx="8388956" cy="306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700" b="1" dirty="0" err="1"/>
              <a:t>Використані</a:t>
            </a:r>
            <a:r>
              <a:rPr lang="ru-RU" sz="1700" b="1" dirty="0"/>
              <a:t> </a:t>
            </a:r>
            <a:r>
              <a:rPr lang="ru-RU" sz="1700" b="1" dirty="0" err="1"/>
              <a:t>методи</a:t>
            </a:r>
            <a:r>
              <a:rPr lang="ru-RU" sz="1700" b="1" dirty="0"/>
              <a:t> </a:t>
            </a:r>
            <a:r>
              <a:rPr lang="ru-RU" sz="1700" b="1" dirty="0" err="1"/>
              <a:t>дослідження</a:t>
            </a:r>
            <a:r>
              <a:rPr lang="ru-RU" sz="1700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Порівняльний</a:t>
            </a:r>
            <a:r>
              <a:rPr lang="ru-RU" sz="1600" b="1" dirty="0"/>
              <a:t> </a:t>
            </a:r>
            <a:r>
              <a:rPr lang="ru-RU" sz="1600" b="1" dirty="0" err="1"/>
              <a:t>аналіз</a:t>
            </a:r>
            <a:r>
              <a:rPr lang="ru-RU" sz="1600" dirty="0"/>
              <a:t> — для </a:t>
            </a:r>
            <a:r>
              <a:rPr lang="ru-RU" sz="1600" dirty="0" err="1"/>
              <a:t>оцінки</a:t>
            </a:r>
            <a:r>
              <a:rPr lang="ru-RU" sz="1600" dirty="0"/>
              <a:t> </a:t>
            </a:r>
            <a:r>
              <a:rPr lang="ru-RU" sz="1600" dirty="0" err="1"/>
              <a:t>ефективності</a:t>
            </a:r>
            <a:r>
              <a:rPr lang="ru-RU" sz="1600" dirty="0"/>
              <a:t> </a:t>
            </a:r>
            <a:r>
              <a:rPr lang="ru-RU" sz="1600" dirty="0" err="1"/>
              <a:t>алгоритмів</a:t>
            </a:r>
            <a:r>
              <a:rPr lang="ru-RU" sz="1600" dirty="0"/>
              <a:t> </a:t>
            </a:r>
            <a:r>
              <a:rPr lang="ru-RU" sz="1600" dirty="0" err="1"/>
              <a:t>балансування</a:t>
            </a:r>
            <a:r>
              <a:rPr lang="ru-RU" sz="1600" dirty="0"/>
              <a:t> (</a:t>
            </a:r>
            <a:r>
              <a:rPr lang="en-GB" sz="1600" dirty="0"/>
              <a:t>latency, </a:t>
            </a:r>
            <a:r>
              <a:rPr lang="ru-RU" sz="1600" dirty="0" err="1"/>
              <a:t>розподіл</a:t>
            </a:r>
            <a:r>
              <a:rPr lang="ru-RU" sz="1600" dirty="0"/>
              <a:t> </a:t>
            </a:r>
            <a:r>
              <a:rPr lang="ru-RU" sz="1600" dirty="0" err="1"/>
              <a:t>навантаження</a:t>
            </a:r>
            <a:r>
              <a:rPr lang="ru-RU" sz="1600" dirty="0"/>
              <a:t>, 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помилок</a:t>
            </a:r>
            <a:r>
              <a:rPr lang="ru-RU" sz="1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Емпіричне</a:t>
            </a:r>
            <a:r>
              <a:rPr lang="ru-RU" sz="1600" b="1" dirty="0"/>
              <a:t> </a:t>
            </a:r>
            <a:r>
              <a:rPr lang="ru-RU" sz="1600" b="1" dirty="0" err="1"/>
              <a:t>тестування</a:t>
            </a:r>
            <a:r>
              <a:rPr lang="ru-RU" sz="1600" dirty="0"/>
              <a:t> — </a:t>
            </a:r>
            <a:r>
              <a:rPr lang="ru-RU" sz="1600" dirty="0" err="1"/>
              <a:t>симуляція</a:t>
            </a:r>
            <a:r>
              <a:rPr lang="ru-RU" sz="1600" dirty="0"/>
              <a:t> реального </a:t>
            </a:r>
            <a:r>
              <a:rPr lang="ru-RU" sz="1600" dirty="0" err="1"/>
              <a:t>навантаження</a:t>
            </a:r>
            <a:r>
              <a:rPr lang="ru-RU" sz="1600" dirty="0"/>
              <a:t> з </a:t>
            </a:r>
            <a:r>
              <a:rPr lang="ru-RU" sz="1600" dirty="0" err="1"/>
              <a:t>різними</a:t>
            </a:r>
            <a:r>
              <a:rPr lang="ru-RU" sz="1600" dirty="0"/>
              <a:t> </a:t>
            </a:r>
            <a:r>
              <a:rPr lang="ru-RU" sz="1600" dirty="0" err="1"/>
              <a:t>сценаріями</a:t>
            </a:r>
            <a:r>
              <a:rPr lang="ru-RU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Збір</a:t>
            </a:r>
            <a:r>
              <a:rPr lang="ru-RU" sz="1600" b="1" dirty="0"/>
              <a:t> та </a:t>
            </a:r>
            <a:r>
              <a:rPr lang="ru-RU" sz="1600" b="1" dirty="0" err="1"/>
              <a:t>статистична</a:t>
            </a:r>
            <a:r>
              <a:rPr lang="ru-RU" sz="1600" b="1" dirty="0"/>
              <a:t> </a:t>
            </a:r>
            <a:r>
              <a:rPr lang="ru-RU" sz="1600" b="1" dirty="0" err="1"/>
              <a:t>обробка</a:t>
            </a:r>
            <a:r>
              <a:rPr lang="ru-RU" sz="1600" b="1" dirty="0"/>
              <a:t> метрик</a:t>
            </a:r>
            <a:r>
              <a:rPr lang="ru-RU" sz="1600" dirty="0"/>
              <a:t> — 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достовірності</a:t>
            </a:r>
            <a:r>
              <a:rPr lang="ru-RU" sz="1600" dirty="0"/>
              <a:t> та </a:t>
            </a:r>
            <a:r>
              <a:rPr lang="ru-RU" sz="1600" dirty="0" err="1"/>
              <a:t>репрезентативності</a:t>
            </a:r>
            <a:r>
              <a:rPr lang="ru-RU" sz="1600" dirty="0"/>
              <a:t> </a:t>
            </a:r>
            <a:r>
              <a:rPr lang="ru-RU" sz="1600" dirty="0" err="1"/>
              <a:t>результатів</a:t>
            </a:r>
            <a:r>
              <a:rPr lang="ru-RU" sz="1600" dirty="0"/>
              <a:t>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0" y="-15887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Алгоритми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43A1B5-EF33-49FF-B14D-A25F042F8828}"/>
              </a:ext>
            </a:extLst>
          </p:cNvPr>
          <p:cNvSpPr txBox="1"/>
          <p:nvPr/>
        </p:nvSpPr>
        <p:spPr>
          <a:xfrm>
            <a:off x="64655" y="672428"/>
            <a:ext cx="899763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Round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Robin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рівномірний розподіл запитів між серверами у циклічному порядку, незалежно від їхнього поточного стану;</a:t>
            </a:r>
          </a:p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Round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Robin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модифікація попереднього методу, яка враховує вагові коефіцієнти серверів, дозволяючи розподіляти більше запитів на більш потужні вузли;</a:t>
            </a:r>
          </a:p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Least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Connections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підхід, який орієнтується на кількість активних з’єднань, спрямовуючи нові запити до того сервера, який має найменше активних підключень у даний момент;</a:t>
            </a:r>
          </a:p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Adaptive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Resource-Based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– алгоритм, що використовує актуальні дані про стан серверів для прийняття рішень про маршрутизацію запитів, забезпечуючи динамічне та більш гнучке балансування.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F5FA6CB8-7583-47B7-BD3C-E45DF60CF3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15785" y="2762258"/>
            <a:ext cx="4312429" cy="2151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5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58" y="831300"/>
            <a:ext cx="3269929" cy="23344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5CBF0BF-0082-4A78-804B-64D18BD657F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37463" y="831300"/>
            <a:ext cx="3903868" cy="2229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94D0E1-BDF0-4BD6-8D11-4FC5747140AC}"/>
              </a:ext>
            </a:extLst>
          </p:cNvPr>
          <p:cNvSpPr txBox="1"/>
          <p:nvPr/>
        </p:nvSpPr>
        <p:spPr>
          <a:xfrm>
            <a:off x="5077691" y="3060583"/>
            <a:ext cx="4650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Базовий </a:t>
            </a:r>
            <a:r>
              <a:rPr lang="uk-UA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пайплайн</a:t>
            </a:r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виконання потоку 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F36AE6-5956-4FEA-8EEB-8F2E2776EA5F}"/>
              </a:ext>
            </a:extLst>
          </p:cNvPr>
          <p:cNvSpPr txBox="1"/>
          <p:nvPr/>
        </p:nvSpPr>
        <p:spPr>
          <a:xfrm>
            <a:off x="579761" y="3165726"/>
            <a:ext cx="4941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</a:t>
            </a:r>
            <a:r>
              <a:rPr lang="aa-E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онцептуальна</a:t>
            </a:r>
            <a:r>
              <a:rPr lang="aa-ET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a-E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lang="aa-ET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a-E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Файлова</a:t>
            </a:r>
            <a:r>
              <a:rPr lang="aa-ET" sz="3200" dirty="0"/>
              <a:t> система проекту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164E3633-67A0-48F4-8670-36EE68BFDE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87822" y="0"/>
            <a:ext cx="1332778" cy="4974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6DDB68A-4986-472C-A1B1-8228C4887663}"/>
              </a:ext>
            </a:extLst>
          </p:cNvPr>
          <p:cNvSpPr txBox="1"/>
          <p:nvPr/>
        </p:nvSpPr>
        <p:spPr>
          <a:xfrm>
            <a:off x="94526" y="1056321"/>
            <a:ext cx="671983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 </a:t>
            </a:r>
            <a:r>
              <a:rPr lang="uk-U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проєкту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побудована для забезпечення модульності, розширюваності та легкості 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тестування:</a:t>
            </a:r>
          </a:p>
          <a:p>
            <a:pPr indent="450215" algn="just"/>
            <a:endParaRPr lang="uk-UA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DistLoad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головний </a:t>
            </a:r>
            <a:r>
              <a:rPr lang="uk-UA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проєкт-балансувальник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indent="450215" algn="just"/>
            <a:endParaRPr lang="uk-UA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обробка запитів та метрик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реалізація алгоритмів балансування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 стану серверів і метрик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контракт для алгоритмів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метрик із серверів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LoadTesting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скрипти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K6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Server1 / </a:t>
            </a:r>
            <a:r>
              <a:rPr lang="en-GB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Server2 </a:t>
            </a:r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Server3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імітаційні сервери з єдиною структурою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indent="450215" algn="just"/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Controllers 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статус сервера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поточний стан (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CPU,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з'єднання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 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обробка логіки навантаження.</a:t>
            </a:r>
            <a:endParaRPr lang="uk-UA" sz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359336"/>
            <a:ext cx="3706118" cy="307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1" dirty="0" err="1"/>
              <a:t>Вибрані</a:t>
            </a:r>
            <a:r>
              <a:rPr lang="ru-RU" b="1" dirty="0"/>
              <a:t> </a:t>
            </a:r>
            <a:r>
              <a:rPr lang="ru-RU" b="1" dirty="0" err="1"/>
              <a:t>мови</a:t>
            </a:r>
            <a:r>
              <a:rPr lang="ru-RU" b="1" dirty="0"/>
              <a:t> та </a:t>
            </a:r>
            <a:r>
              <a:rPr lang="ru-RU" b="1" dirty="0" err="1"/>
              <a:t>фреймворки</a:t>
            </a:r>
            <a:r>
              <a:rPr lang="ru-RU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C# / .NET </a:t>
            </a:r>
            <a:r>
              <a:rPr lang="uk-UA" b="1" dirty="0"/>
              <a:t>8</a:t>
            </a:r>
            <a:r>
              <a:rPr lang="en-GB" dirty="0"/>
              <a:t> —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та </a:t>
            </a:r>
            <a:r>
              <a:rPr lang="ru-RU" dirty="0" err="1"/>
              <a:t>фреймворк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балансувальника</a:t>
            </a:r>
            <a:r>
              <a:rPr lang="ru-RU" dirty="0"/>
              <a:t> і </a:t>
            </a:r>
            <a:r>
              <a:rPr lang="ru-RU" dirty="0" err="1"/>
              <a:t>серверів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ASP.NET Core Web API</a:t>
            </a:r>
            <a:r>
              <a:rPr lang="en-GB" dirty="0"/>
              <a:t> —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en-GB" dirty="0"/>
              <a:t>REST-</a:t>
            </a:r>
            <a:r>
              <a:rPr lang="ru-RU" dirty="0" err="1"/>
              <a:t>інтерфейсів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і </a:t>
            </a:r>
            <a:r>
              <a:rPr lang="ru-RU" dirty="0" err="1"/>
              <a:t>збору</a:t>
            </a:r>
            <a:r>
              <a:rPr lang="ru-RU" dirty="0"/>
              <a:t> метрик.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K6 (JavaScript)</a:t>
            </a:r>
            <a:r>
              <a:rPr lang="en-GB" dirty="0"/>
              <a:t> — </a:t>
            </a:r>
            <a:r>
              <a:rPr lang="ru-RU" dirty="0" err="1"/>
              <a:t>генерація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 err="1"/>
              <a:t>навантаження</a:t>
            </a:r>
            <a:r>
              <a:rPr lang="ru-RU" dirty="0"/>
              <a:t> для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Postman / Swagger</a:t>
            </a:r>
            <a:r>
              <a:rPr lang="en-GB" dirty="0"/>
              <a:t> — </a:t>
            </a:r>
            <a:r>
              <a:rPr lang="ru-RU" dirty="0" err="1"/>
              <a:t>ручне</a:t>
            </a:r>
            <a:r>
              <a:rPr lang="ru-RU" dirty="0"/>
              <a:t> та </a:t>
            </a:r>
            <a:r>
              <a:rPr lang="ru-RU" dirty="0" err="1"/>
              <a:t>автоматизоване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en-GB" dirty="0"/>
              <a:t>API.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10" name="Google Shape;107;p19"/>
          <p:cNvSpPr txBox="1">
            <a:spLocks/>
          </p:cNvSpPr>
          <p:nvPr/>
        </p:nvSpPr>
        <p:spPr>
          <a:xfrm>
            <a:off x="4350298" y="1370315"/>
            <a:ext cx="4482001" cy="341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ru-RU" sz="2400" b="1" dirty="0" err="1"/>
              <a:t>Процес</a:t>
            </a:r>
            <a:r>
              <a:rPr lang="ru-RU" sz="2400" b="1" dirty="0"/>
              <a:t> </a:t>
            </a:r>
            <a:r>
              <a:rPr lang="ru-RU" sz="2400" b="1" dirty="0" err="1"/>
              <a:t>розробки</a:t>
            </a:r>
            <a:r>
              <a:rPr lang="ru-RU" sz="2400" b="1" dirty="0"/>
              <a:t>:</a:t>
            </a:r>
          </a:p>
          <a:p>
            <a:pPr marL="114300" indent="0">
              <a:buFont typeface="Open Sans"/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Створено </a:t>
            </a:r>
            <a:r>
              <a:rPr lang="ru-RU" sz="2400" dirty="0" err="1"/>
              <a:t>модульну</a:t>
            </a:r>
            <a:r>
              <a:rPr lang="ru-RU" sz="2400" dirty="0"/>
              <a:t> </a:t>
            </a:r>
            <a:r>
              <a:rPr lang="ru-RU" sz="2400" dirty="0" err="1"/>
              <a:t>архітектуру</a:t>
            </a:r>
            <a:r>
              <a:rPr lang="ru-RU" sz="2400" dirty="0"/>
              <a:t> з </a:t>
            </a:r>
            <a:r>
              <a:rPr lang="ru-RU" sz="2400" dirty="0" err="1"/>
              <a:t>розділенням</a:t>
            </a:r>
            <a:r>
              <a:rPr lang="ru-RU" sz="2400" dirty="0"/>
              <a:t> </a:t>
            </a:r>
            <a:r>
              <a:rPr lang="ru-RU" sz="2400" dirty="0" err="1"/>
              <a:t>відповідальностей</a:t>
            </a:r>
            <a:r>
              <a:rPr lang="ru-RU" sz="2400" dirty="0"/>
              <a:t>: </a:t>
            </a:r>
            <a:r>
              <a:rPr lang="ru-RU" sz="2400" dirty="0" err="1"/>
              <a:t>контролери</a:t>
            </a:r>
            <a:r>
              <a:rPr lang="ru-RU" sz="2400" dirty="0"/>
              <a:t>, </a:t>
            </a:r>
            <a:r>
              <a:rPr lang="ru-RU" sz="2400" dirty="0" err="1"/>
              <a:t>сервіси</a:t>
            </a:r>
            <a:r>
              <a:rPr lang="ru-RU" sz="2400" dirty="0"/>
              <a:t>, </a:t>
            </a:r>
            <a:r>
              <a:rPr lang="ru-RU" sz="2400" dirty="0" err="1"/>
              <a:t>моделі</a:t>
            </a:r>
            <a:r>
              <a:rPr lang="ru-RU" sz="2400" dirty="0"/>
              <a:t>, </a:t>
            </a:r>
            <a:r>
              <a:rPr lang="ru-RU" sz="2400" dirty="0" err="1"/>
              <a:t>інтерфейси</a:t>
            </a:r>
            <a:r>
              <a:rPr lang="ru-RU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/>
              <a:t>Реалізовано</a:t>
            </a:r>
            <a:r>
              <a:rPr lang="ru-RU" sz="2400" dirty="0"/>
              <a:t> </a:t>
            </a:r>
            <a:r>
              <a:rPr lang="ru-RU" sz="2400" dirty="0" err="1"/>
              <a:t>підтримку</a:t>
            </a:r>
            <a:r>
              <a:rPr lang="ru-RU" sz="2400" dirty="0"/>
              <a:t> </a:t>
            </a:r>
            <a:r>
              <a:rPr lang="ru-RU" sz="2400" dirty="0" err="1" smtClean="0"/>
              <a:t>трьох</a:t>
            </a:r>
            <a:r>
              <a:rPr lang="ru-RU" sz="2400" dirty="0" smtClean="0"/>
              <a:t> </a:t>
            </a:r>
            <a:r>
              <a:rPr lang="ru-RU" sz="2400" dirty="0" err="1" smtClean="0"/>
              <a:t>алгоритмів</a:t>
            </a:r>
            <a:r>
              <a:rPr lang="ru-RU" sz="2400" dirty="0" smtClean="0"/>
              <a:t> </a:t>
            </a:r>
            <a:r>
              <a:rPr lang="ru-RU" sz="2400" dirty="0" err="1"/>
              <a:t>балансування</a:t>
            </a:r>
            <a:r>
              <a:rPr lang="ru-RU" sz="2400" dirty="0"/>
              <a:t>: </a:t>
            </a:r>
            <a:r>
              <a:rPr lang="en-GB" sz="2400" b="1" dirty="0"/>
              <a:t>Round </a:t>
            </a:r>
            <a:r>
              <a:rPr lang="en-GB" sz="2400" b="1" dirty="0" smtClean="0"/>
              <a:t>Robin, </a:t>
            </a:r>
            <a:r>
              <a:rPr lang="en-GB" sz="2400" b="1" dirty="0"/>
              <a:t>Least Connections, Adaptive.</a:t>
            </a:r>
            <a:endParaRPr lang="uk-UA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Додано систему </a:t>
            </a:r>
            <a:r>
              <a:rPr lang="ru-RU" sz="2400" dirty="0" err="1"/>
              <a:t>збору</a:t>
            </a:r>
            <a:r>
              <a:rPr lang="ru-RU" sz="2400" dirty="0"/>
              <a:t> метрик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серверів</a:t>
            </a:r>
            <a:r>
              <a:rPr lang="ru-RU" sz="2400" dirty="0"/>
              <a:t> (/</a:t>
            </a:r>
            <a:r>
              <a:rPr lang="ru-RU" sz="2400" dirty="0" err="1"/>
              <a:t>api</a:t>
            </a:r>
            <a:r>
              <a:rPr lang="ru-RU" sz="2400" dirty="0"/>
              <a:t>/</a:t>
            </a:r>
            <a:r>
              <a:rPr lang="ru-RU" sz="2400" dirty="0" err="1"/>
              <a:t>status</a:t>
            </a:r>
            <a:r>
              <a:rPr lang="ru-RU" sz="2400" dirty="0"/>
              <a:t>) для адаптивного алгоритму.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Написано K6-скрипти для </a:t>
            </a:r>
            <a:r>
              <a:rPr lang="ru-RU" sz="2400" dirty="0" err="1"/>
              <a:t>моделювання</a:t>
            </a:r>
            <a:r>
              <a:rPr lang="ru-RU" sz="2400" dirty="0"/>
              <a:t> </a:t>
            </a:r>
            <a:r>
              <a:rPr lang="ru-RU" sz="2400" dirty="0" err="1"/>
              <a:t>різних</a:t>
            </a:r>
            <a:r>
              <a:rPr lang="ru-RU" sz="2400" dirty="0"/>
              <a:t> </a:t>
            </a:r>
            <a:r>
              <a:rPr lang="ru-RU" sz="2400" dirty="0" err="1"/>
              <a:t>типів</a:t>
            </a:r>
            <a:r>
              <a:rPr lang="ru-RU" sz="2400" dirty="0"/>
              <a:t> </a:t>
            </a:r>
            <a:r>
              <a:rPr lang="ru-RU" sz="2400" dirty="0" err="1"/>
              <a:t>навантаження</a:t>
            </a:r>
            <a:r>
              <a:rPr lang="ru-RU" sz="2400" dirty="0"/>
              <a:t> (</a:t>
            </a:r>
            <a:r>
              <a:rPr lang="ru-RU" sz="2400" dirty="0" err="1"/>
              <a:t>пікове</a:t>
            </a:r>
            <a:r>
              <a:rPr lang="ru-RU" sz="2400" dirty="0"/>
              <a:t>, </a:t>
            </a:r>
            <a:r>
              <a:rPr lang="ru-RU" sz="2400" dirty="0" err="1"/>
              <a:t>рівномірне</a:t>
            </a:r>
            <a:r>
              <a:rPr lang="ru-RU" sz="2400" dirty="0"/>
              <a:t>, </a:t>
            </a:r>
            <a:r>
              <a:rPr lang="ru-RU" sz="2400" dirty="0" err="1"/>
              <a:t>випадкове</a:t>
            </a:r>
            <a:r>
              <a:rPr lang="ru-RU" sz="2400" dirty="0"/>
              <a:t>).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 роб маг.potm" id="{40F26EDD-D74F-460D-BF54-86E3293C26A8}" vid="{F048AC31-82B1-4D45-89FA-87E89DDCD3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Преза</Template>
  <TotalTime>773</TotalTime>
  <Words>2628</Words>
  <Application>Microsoft Office PowerPoint</Application>
  <PresentationFormat>Экран (16:9)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Cambria Math</vt:lpstr>
      <vt:lpstr>Calibri</vt:lpstr>
      <vt:lpstr>Open Sans</vt:lpstr>
      <vt:lpstr>Economica</vt:lpstr>
      <vt:lpstr>Times New Roman</vt:lpstr>
      <vt:lpstr>Arial</vt:lpstr>
      <vt:lpstr>Luxe</vt:lpstr>
      <vt:lpstr>Дослідження алгоритмів балансування навантаження для підвищення продуктивності програмних систем на .NET Core</vt:lpstr>
      <vt:lpstr>Проблематика предметної області</vt:lpstr>
      <vt:lpstr>Огляд літератури (аналогів) </vt:lpstr>
      <vt:lpstr>Постановка задачі</vt:lpstr>
      <vt:lpstr>Методологія дослідження </vt:lpstr>
      <vt:lpstr>Алгоритми</vt:lpstr>
      <vt:lpstr>Архітектура система</vt:lpstr>
      <vt:lpstr>Файлова система проекту</vt:lpstr>
      <vt:lpstr>Опис програмного забезпечення, що було використано у дослідженні</vt:lpstr>
      <vt:lpstr>Формула адаптивного балансувальника</vt:lpstr>
      <vt:lpstr>Проведення експерименту </vt:lpstr>
      <vt:lpstr>Проведення експерименту </vt:lpstr>
      <vt:lpstr>Аналіз отриманих результатів </vt:lpstr>
      <vt:lpstr>Аналіз результатів</vt:lpstr>
      <vt:lpstr>Публікація результатів </vt:lpstr>
      <vt:lpstr>Підсумки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алгоритмів балансування навантаження програмних систем на .Net Core</dc:title>
  <dc:creator>Учетная запись Майкрософт</dc:creator>
  <cp:lastModifiedBy>Учетная запись Майкрософт</cp:lastModifiedBy>
  <cp:revision>18</cp:revision>
  <dcterms:created xsi:type="dcterms:W3CDTF">2025-06-13T08:31:52Z</dcterms:created>
  <dcterms:modified xsi:type="dcterms:W3CDTF">2025-06-18T14:48:30Z</dcterms:modified>
</cp:coreProperties>
</file>