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2" r:id="rId10"/>
    <p:sldId id="263" r:id="rId11"/>
    <p:sldId id="264" r:id="rId12"/>
    <p:sldId id="270" r:id="rId13"/>
    <p:sldId id="265" r:id="rId14"/>
    <p:sldId id="266" r:id="rId15"/>
    <p:sldId id="271" r:id="rId16"/>
    <p:sldId id="267" r:id="rId17"/>
  </p:sldIdLst>
  <p:sldSz cx="9144000" cy="5143500" type="screen16x9"/>
  <p:notesSz cx="6858000" cy="9144000"/>
  <p:embeddedFontLst>
    <p:embeddedFont>
      <p:font typeface="Open Sans" panose="020B0604020202020204" charset="0"/>
      <p:regular r:id="rId19"/>
      <p:bold r:id="rId20"/>
      <p:italic r:id="rId21"/>
      <p:boldItalic r:id="rId22"/>
    </p:embeddedFont>
    <p:embeddedFont>
      <p:font typeface="Economica" panose="020B0604020202020204" charset="0"/>
      <p:regular r:id="rId23"/>
      <p:bold r:id="rId24"/>
      <p:italic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74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99606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267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858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088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933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631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727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474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464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55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14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803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401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821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276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495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008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49" y="821299"/>
            <a:ext cx="4980805" cy="12222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ru-RU" sz="2400" dirty="0" err="1"/>
              <a:t>Дослідження</a:t>
            </a:r>
            <a:r>
              <a:rPr lang="ru-RU" sz="2400" dirty="0"/>
              <a:t> </a:t>
            </a:r>
            <a:r>
              <a:rPr lang="ru-RU" sz="2400" dirty="0" err="1"/>
              <a:t>алгоритмів</a:t>
            </a:r>
            <a:r>
              <a:rPr lang="ru-RU" sz="2400" dirty="0"/>
              <a:t> </a:t>
            </a:r>
            <a:r>
              <a:rPr lang="ru-RU" sz="2400" dirty="0" err="1"/>
              <a:t>балансування</a:t>
            </a:r>
            <a:r>
              <a:rPr lang="ru-RU" sz="2400" dirty="0"/>
              <a:t> </a:t>
            </a:r>
            <a:r>
              <a:rPr lang="ru-RU" sz="2400" dirty="0" err="1"/>
              <a:t>навантаження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err="1"/>
              <a:t>програмних</a:t>
            </a:r>
            <a:r>
              <a:rPr lang="ru-RU" sz="2400" dirty="0"/>
              <a:t> систем 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387140" y="3593150"/>
            <a:ext cx="5373878" cy="13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/>
            <a:endParaRPr lang="ru-RU" dirty="0"/>
          </a:p>
          <a:p>
            <a:pPr marL="0" lvl="0" indent="0" algn="l">
              <a:lnSpc>
                <a:spcPct val="120000"/>
              </a:lnSpc>
            </a:pPr>
            <a:r>
              <a:rPr lang="ru-RU" dirty="0"/>
              <a:t>ст. гр. ІПЗМ-23-1 Мирошниченко С.А.</a:t>
            </a:r>
          </a:p>
          <a:p>
            <a:pPr marL="0" lvl="0" indent="0" algn="l">
              <a:lnSpc>
                <a:spcPct val="120000"/>
              </a:lnSpc>
            </a:pPr>
            <a:r>
              <a:rPr lang="ru-RU" dirty="0" err="1"/>
              <a:t>Науковий</a:t>
            </a:r>
            <a:r>
              <a:rPr lang="ru-RU" dirty="0"/>
              <a:t> </a:t>
            </a:r>
            <a:r>
              <a:rPr lang="ru-RU" dirty="0" err="1"/>
              <a:t>керівник</a:t>
            </a:r>
            <a:r>
              <a:rPr lang="ru-RU" dirty="0"/>
              <a:t>: к.т.н., доцент. каф. ПІ </a:t>
            </a:r>
            <a:r>
              <a:rPr lang="ru-RU" dirty="0" err="1"/>
              <a:t>Голян</a:t>
            </a:r>
            <a:r>
              <a:rPr lang="ru-RU" dirty="0"/>
              <a:t> Н.В.</a:t>
            </a:r>
          </a:p>
          <a:p>
            <a:pPr marL="0" lvl="0" indent="0"/>
            <a:endParaRPr lang="ru-RU" dirty="0"/>
          </a:p>
          <a:p>
            <a:pPr marL="0" lvl="0" indent="0"/>
            <a:r>
              <a:rPr lang="ru-RU" dirty="0"/>
              <a:t>19 </a:t>
            </a:r>
            <a:r>
              <a:rPr lang="ru-RU" dirty="0" err="1"/>
              <a:t>червня</a:t>
            </a:r>
            <a:r>
              <a:rPr lang="ru-RU" dirty="0"/>
              <a:t> 2025</a:t>
            </a:r>
            <a:endParaRPr lang="ru-RU"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a-ET" sz="3200" dirty="0"/>
              <a:t>Формула адаптивного </a:t>
            </a:r>
            <a:r>
              <a:rPr lang="aa-ET" sz="3200" dirty="0" err="1"/>
              <a:t>балансувальника</a:t>
            </a:r>
            <a:endParaRPr sz="32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>
                <a:extLst>
                  <a:ext uri="{FF2B5EF4-FFF2-40B4-BE49-F238E27FC236}">
                    <a16:creationId xmlns="" xmlns:a16="http://schemas.microsoft.com/office/drawing/2014/main" id="{4064C07C-29F9-4901-98C4-18591378A4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4921300"/>
                  </p:ext>
                </p:extLst>
              </p:nvPr>
            </p:nvGraphicFramePr>
            <p:xfrm>
              <a:off x="1131175" y="2061998"/>
              <a:ext cx="6420485" cy="61080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420485">
                      <a:extLst>
                        <a:ext uri="{9D8B030D-6E8A-4147-A177-3AD203B41FA5}">
                          <a16:colId xmlns="" xmlns:a16="http://schemas.microsoft.com/office/drawing/2014/main" val="2417459554"/>
                        </a:ext>
                      </a:extLst>
                    </a:gridCol>
                  </a:tblGrid>
                  <a:tr h="45466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10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uk-UA" sz="1000">
                                    <a:effectLst/>
                                    <a:latin typeface="Cambria Math" panose="02040503050406030204" pitchFamily="18" charset="0"/>
                                  </a:rPr>
                                  <m:t>𝑆𝑐𝑜𝑟𝑒</m:t>
                                </m:r>
                                <m:d>
                                  <m:dPr>
                                    <m:ctrlPr>
                                      <a:rPr lang="uk-UA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uk-UA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uk-UA" sz="1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uk-UA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uk-UA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𝐿𝑜𝑔</m:t>
                                    </m:r>
                                    <m:d>
                                      <m:dPr>
                                        <m:ctrlPr>
                                          <a:rPr lang="uk-UA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uk-UA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𝐴𝑐𝑡𝑖𝑣𝑒𝑅𝑒𝑞</m:t>
                                        </m:r>
                                        <m:r>
                                          <a:rPr lang="uk-UA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  <m:r>
                                      <a:rPr lang="uk-UA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uk-UA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𝐿𝑜𝑔</m:t>
                                    </m:r>
                                    <m:d>
                                      <m:dPr>
                                        <m:ctrlPr>
                                          <a:rPr lang="uk-UA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uk-UA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𝐶𝑝𝑢𝑈𝑠𝑎</m:t>
                                        </m:r>
                                        <m:r>
                                          <a:rPr lang="uk-UA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  <m:r>
                                      <a:rPr lang="uk-UA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uk-UA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𝐿𝑜𝑔</m:t>
                                    </m:r>
                                    <m:d>
                                      <m:dPr>
                                        <m:ctrlPr>
                                          <a:rPr lang="uk-UA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uk-UA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𝑇𝑜𝑡𝑎𝑙𝑅𝑒𝑞</m:t>
                                        </m:r>
                                        <m:r>
                                          <a:rPr lang="uk-UA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  <m:r>
                                      <a:rPr lang="uk-UA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uk-UA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𝐿𝑜𝑔</m:t>
                                    </m:r>
                                    <m:r>
                                      <a:rPr lang="uk-UA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uk-UA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𝑅𝑒𝑠𝑝𝑇𝑦𝑝𝑒</m:t>
                                    </m:r>
                                    <m:r>
                                      <a:rPr lang="uk-UA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uk-UA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Weight</m:t>
                                    </m:r>
                                    <m:r>
                                      <a:rPr lang="uk-UA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uk-UA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den>
                                </m:f>
                                <m:r>
                                  <a:rPr lang="uk-UA" sz="1000">
                                    <a:effectLst/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</m:oMath>
                            </m:oMathPara>
                          </a14:m>
                          <a:endParaRPr lang="uk-UA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="" xmlns:a16="http://schemas.microsoft.com/office/drawing/2014/main" val="31466760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4064C07C-29F9-4901-98C4-18591378A4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4921300"/>
                  </p:ext>
                </p:extLst>
              </p:nvPr>
            </p:nvGraphicFramePr>
            <p:xfrm>
              <a:off x="1131175" y="2061998"/>
              <a:ext cx="6420485" cy="61080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420485">
                      <a:extLst>
                        <a:ext uri="{9D8B030D-6E8A-4147-A177-3AD203B41FA5}">
                          <a16:colId xmlns:a16="http://schemas.microsoft.com/office/drawing/2014/main" val="2417459554"/>
                        </a:ext>
                      </a:extLst>
                    </a:gridCol>
                  </a:tblGrid>
                  <a:tr h="610807"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95" t="-990" r="-380" b="-39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66760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5E6A602-9A15-44E0-BFA2-6BD9AF2CC124}"/>
              </a:ext>
            </a:extLst>
          </p:cNvPr>
          <p:cNvSpPr txBox="1"/>
          <p:nvPr/>
        </p:nvSpPr>
        <p:spPr>
          <a:xfrm>
            <a:off x="872556" y="2677616"/>
            <a:ext cx="8068243" cy="1713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uk-UA" sz="1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 </a:t>
            </a:r>
            <a:r>
              <a:rPr lang="uk-UA" sz="12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activerequests</a:t>
            </a:r>
            <a:r>
              <a:rPr lang="uk-UA" sz="1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 — поточна кількість активних запитів на i-му сервері (поточний </a:t>
            </a:r>
            <a:r>
              <a:rPr lang="uk-UA" sz="12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</a:t>
            </a:r>
            <a:r>
              <a:rPr lang="uk-UA" sz="1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);</a:t>
            </a:r>
          </a:p>
          <a:p>
            <a:pPr marL="441960" indent="-17145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uk-UA" sz="12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cpuusage</a:t>
            </a:r>
            <a:r>
              <a:rPr lang="uk-UA" sz="1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 - відсоток завантаженості </a:t>
            </a:r>
            <a:r>
              <a:rPr lang="uk-UA" sz="12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cpu</a:t>
            </a:r>
            <a:r>
              <a:rPr lang="uk-UA" sz="1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(0 ... 100%) у i-го сервера;</a:t>
            </a:r>
          </a:p>
          <a:p>
            <a:pPr marL="628650" indent="-17145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uk-UA" sz="12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totalreq</a:t>
            </a:r>
            <a:r>
              <a:rPr lang="uk-UA" sz="1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 — загальна кількість запитів, оброблених цим сервером за сеанс (історична метрика – що більше, тим стабільніше працює сервер);</a:t>
            </a:r>
          </a:p>
          <a:p>
            <a:pPr marL="441960" indent="-17145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uk-UA" sz="12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resptime</a:t>
            </a:r>
            <a:r>
              <a:rPr lang="uk-UA" sz="1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 — середній час відповіді (</a:t>
            </a:r>
            <a:r>
              <a:rPr lang="uk-UA" sz="12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ms</a:t>
            </a:r>
            <a:r>
              <a:rPr lang="uk-UA" sz="1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сервера за останній інтервал;</a:t>
            </a:r>
          </a:p>
          <a:p>
            <a:pPr marL="628650" indent="-17145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uk-UA" sz="12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ε — невелика постійна (наприклад, 0,001), щоб знаменнику ніколи не вийшло точне «0».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a-ET" sz="3200" dirty="0" err="1"/>
              <a:t>Проведення</a:t>
            </a:r>
            <a:r>
              <a:rPr lang="uk" sz="3200" dirty="0"/>
              <a:t> експерименту 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D9C54F47-CDE5-44C8-B9B3-01CD8E15C64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8704" y="895754"/>
            <a:ext cx="4804410" cy="765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5B8A8DF-765D-49BB-9572-FE53F8AC432E}"/>
              </a:ext>
            </a:extLst>
          </p:cNvPr>
          <p:cNvSpPr txBox="1"/>
          <p:nvPr/>
        </p:nvSpPr>
        <p:spPr>
          <a:xfrm>
            <a:off x="1667162" y="1648911"/>
            <a:ext cx="4590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Метрики для відправлення </a:t>
            </a:r>
            <a:endParaRPr lang="uk-UA" dirty="0"/>
          </a:p>
        </p:txBody>
      </p:sp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545EDD8A-408B-4652-BD5E-9DEF6E40264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500908" y="2139040"/>
            <a:ext cx="6299835" cy="1803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2D5E52B-4552-4C3B-BEAA-C6C190DFF408}"/>
              </a:ext>
            </a:extLst>
          </p:cNvPr>
          <p:cNvSpPr txBox="1"/>
          <p:nvPr/>
        </p:nvSpPr>
        <p:spPr>
          <a:xfrm>
            <a:off x="4199053" y="3939969"/>
            <a:ext cx="4590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Запуск серверів 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a-ET" sz="3200" dirty="0" err="1"/>
              <a:t>Проведення</a:t>
            </a:r>
            <a:r>
              <a:rPr lang="uk" sz="3200" dirty="0"/>
              <a:t> експерименту 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9C13C868-F9E4-46EF-BDE3-DD493724CBC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4475" y="622856"/>
            <a:ext cx="4257127" cy="3003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49AABE8-1DA6-4C18-B200-AE9E0C27A8E0}"/>
              </a:ext>
            </a:extLst>
          </p:cNvPr>
          <p:cNvSpPr txBox="1"/>
          <p:nvPr/>
        </p:nvSpPr>
        <p:spPr>
          <a:xfrm>
            <a:off x="1925782" y="3682673"/>
            <a:ext cx="4590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К6 сценарій </a:t>
            </a:r>
            <a:endParaRPr lang="uk-UA" dirty="0"/>
          </a:p>
        </p:txBody>
      </p:sp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659C6811-AF54-4C72-8DFA-59531DA2557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980387" y="622856"/>
            <a:ext cx="2475662" cy="3666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5520601-A69C-45E8-82F7-7B740E5D672A}"/>
              </a:ext>
            </a:extLst>
          </p:cNvPr>
          <p:cNvSpPr txBox="1"/>
          <p:nvPr/>
        </p:nvSpPr>
        <p:spPr>
          <a:xfrm>
            <a:off x="2295236" y="2339930"/>
            <a:ext cx="4590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Панель результатів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613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отриманих результатів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918A014F-ABCE-4EF6-B3EA-A8707494742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96363" y="0"/>
            <a:ext cx="1590906" cy="50381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782D050-6A9D-4608-B2E8-179B162FFA83}"/>
              </a:ext>
            </a:extLst>
          </p:cNvPr>
          <p:cNvSpPr txBox="1"/>
          <p:nvPr/>
        </p:nvSpPr>
        <p:spPr>
          <a:xfrm>
            <a:off x="2105891" y="4418030"/>
            <a:ext cx="4590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Консольний вивід результатів відпрацювання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LogMixAdaptiveBalancer</a:t>
            </a:r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uk-UA" dirty="0"/>
          </a:p>
        </p:txBody>
      </p:sp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FAB8D1FF-2DB4-422B-9C60-57340FEEE2C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54475" y="687680"/>
            <a:ext cx="3787227" cy="19607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D2F7B12-1D98-46A0-90C3-C9148CBA39E5}"/>
              </a:ext>
            </a:extLst>
          </p:cNvPr>
          <p:cNvSpPr txBox="1"/>
          <p:nvPr/>
        </p:nvSpPr>
        <p:spPr>
          <a:xfrm>
            <a:off x="1603635" y="2653579"/>
            <a:ext cx="4590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Таблиця ітерацій 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a-ET" sz="3200" dirty="0" err="1"/>
              <a:t>Аналіз</a:t>
            </a:r>
            <a:r>
              <a:rPr lang="aa-ET" sz="3200" dirty="0"/>
              <a:t> </a:t>
            </a:r>
            <a:r>
              <a:rPr lang="aa-ET" sz="3200" dirty="0" err="1"/>
              <a:t>результатів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44BC537-1608-489C-8F84-B2F0AD3D0B6C}"/>
              </a:ext>
            </a:extLst>
          </p:cNvPr>
          <p:cNvSpPr txBox="1"/>
          <p:nvPr/>
        </p:nvSpPr>
        <p:spPr>
          <a:xfrm>
            <a:off x="304124" y="996005"/>
            <a:ext cx="8450201" cy="2590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263" algn="just">
              <a:spcAft>
                <a:spcPts val="1000"/>
              </a:spcAft>
            </a:pPr>
            <a:r>
              <a:rPr lang="uk-UA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Алгоритм </a:t>
            </a:r>
            <a:r>
              <a:rPr lang="uk-UA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гнучко</a:t>
            </a:r>
            <a:r>
              <a:rPr lang="uk-UA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коригує розподіл: частка запитів, що надсилається на Server 2 і 3, трохи зростає в останніх циклах, однак основне навантаження залишається за Server 1, допоки його показники залишаються найменш критичними. Саме така стратегія забезпечує найстійкішу та найефективнішу роботу всієї системи навіть у випадку довготривалого або несиметричного навантаження, оскільки </a:t>
            </a:r>
            <a:r>
              <a:rPr lang="uk-UA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LogMixAdaptiveBalancer</a:t>
            </a:r>
            <a:r>
              <a:rPr lang="uk-UA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постійно переоцінює метрики в реальному часі, мінімізує вплив вузлів з високою часткою збоїв і не допускає різких провалів у доступності жодного з активних серверів.</a:t>
            </a:r>
          </a:p>
          <a:p>
            <a:pPr indent="449263"/>
            <a:r>
              <a:rPr lang="uk-UA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 підсумку, результати експерименту демонструють, що запропонований алгоритм </a:t>
            </a:r>
            <a:r>
              <a:rPr lang="uk-UA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LogMixAdaptiveBalancer</a:t>
            </a:r>
            <a:r>
              <a:rPr lang="uk-UA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здатний ефективно й </a:t>
            </a:r>
            <a:r>
              <a:rPr lang="uk-UA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гнучко</a:t>
            </a:r>
            <a:r>
              <a:rPr lang="uk-UA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розподіляти навантаження між серверами в умовах нерівномірної динаміки та поступового зростання критичних метрик, таких як CPU </a:t>
            </a:r>
            <a:r>
              <a:rPr lang="uk-UA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Usage</a:t>
            </a:r>
            <a:r>
              <a:rPr lang="uk-UA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кількість активних запитів і частка збоїв. На відміну від класичних підходів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366" y="749808"/>
            <a:ext cx="2797935" cy="39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2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54475" y="680144"/>
            <a:ext cx="8707817" cy="378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 ході виконання кваліфікаційної роботи було проведено аналіз проблемної області дослідження систем розподілу запитів та балансування навантаження, а також актуальних питань, пов’язаних із забезпеченням стійкої роботи серверних комплексів в умовах високої динаміки трафіку та різнорідності характеристик вузлів. Здійснено систематичний огляд існуючих підходів і класичних алгоритмів балансування, зокрема </a:t>
            </a:r>
            <a:r>
              <a:rPr lang="uk-UA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Round</a:t>
            </a:r>
            <a:r>
              <a:rPr lang="uk-UA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Robin</a:t>
            </a:r>
            <a:r>
              <a:rPr lang="uk-UA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uk-UA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Least</a:t>
            </a:r>
            <a:r>
              <a:rPr lang="uk-UA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Connections</a:t>
            </a:r>
            <a:r>
              <a:rPr lang="uk-UA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uk-UA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Weighted</a:t>
            </a:r>
            <a:r>
              <a:rPr lang="uk-UA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Round</a:t>
            </a:r>
            <a:r>
              <a:rPr lang="uk-UA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Robin</a:t>
            </a:r>
            <a:r>
              <a:rPr lang="uk-UA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адаптивних </a:t>
            </a:r>
            <a:r>
              <a:rPr lang="uk-UA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ресурсно</a:t>
            </a:r>
            <a:r>
              <a:rPr lang="uk-UA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-орієнтованих алгоритмів. </a:t>
            </a:r>
            <a:endParaRPr lang="en-US" sz="16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uk-UA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Отримані результати підтверджують доцільність використання комплексних багатофакторних підходів до розподілу запитів, а запропонована методика дозволяє наочно і системно порівнювати ефективність різних алгоритмів у контрольованих експериментальних умовах, що може стати основою для впровадження більш адаптивних і стійких до навантажень </a:t>
            </a:r>
            <a:r>
              <a:rPr lang="uk-UA" sz="16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балансувальників</a:t>
            </a:r>
            <a:r>
              <a:rPr lang="uk-UA" sz="16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у практичних системах.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a-ET" sz="3200" dirty="0"/>
              <a:t>Проблематика </a:t>
            </a:r>
            <a:r>
              <a:rPr lang="aa-ET" sz="3200" dirty="0" err="1"/>
              <a:t>предметної</a:t>
            </a:r>
            <a:r>
              <a:rPr lang="aa-ET" sz="3200" dirty="0"/>
              <a:t> </a:t>
            </a:r>
            <a:r>
              <a:rPr lang="aa-ET" sz="3200" dirty="0" err="1"/>
              <a:t>області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Актуальність</a:t>
            </a:r>
            <a:r>
              <a:rPr lang="ru-RU" dirty="0"/>
              <a:t> </a:t>
            </a:r>
            <a:r>
              <a:rPr lang="ru-RU" dirty="0" err="1"/>
              <a:t>зумовлена</a:t>
            </a:r>
            <a:r>
              <a:rPr lang="ru-RU" dirty="0"/>
              <a:t> </a:t>
            </a:r>
            <a:r>
              <a:rPr lang="ru-RU" dirty="0" err="1"/>
              <a:t>зростанням</a:t>
            </a:r>
            <a:r>
              <a:rPr lang="ru-RU" dirty="0"/>
              <a:t> </a:t>
            </a:r>
            <a:r>
              <a:rPr lang="ru-RU" dirty="0" err="1"/>
              <a:t>навантаження</a:t>
            </a:r>
            <a:r>
              <a:rPr lang="ru-RU" dirty="0"/>
              <a:t> на веб-</a:t>
            </a:r>
            <a:r>
              <a:rPr lang="ru-RU" dirty="0" err="1"/>
              <a:t>системи</a:t>
            </a:r>
            <a:r>
              <a:rPr lang="ru-RU" dirty="0"/>
              <a:t> та потребою у </a:t>
            </a:r>
            <a:r>
              <a:rPr lang="ru-RU" dirty="0" err="1"/>
              <a:t>простих</a:t>
            </a:r>
            <a:r>
              <a:rPr lang="ru-RU" dirty="0"/>
              <a:t>, </a:t>
            </a:r>
            <a:r>
              <a:rPr lang="ru-RU" dirty="0" err="1"/>
              <a:t>ефективних</a:t>
            </a:r>
            <a:r>
              <a:rPr lang="ru-RU" dirty="0"/>
              <a:t> </a:t>
            </a:r>
            <a:r>
              <a:rPr lang="ru-RU" dirty="0" err="1"/>
              <a:t>рішеннях</a:t>
            </a:r>
            <a:r>
              <a:rPr lang="ru-RU" dirty="0"/>
              <a:t> для </a:t>
            </a:r>
            <a:r>
              <a:rPr lang="ru-RU" dirty="0" err="1"/>
              <a:t>балансування</a:t>
            </a:r>
            <a:r>
              <a:rPr lang="ru-RU" dirty="0"/>
              <a:t> </a:t>
            </a:r>
            <a:r>
              <a:rPr lang="en-GB" dirty="0"/>
              <a:t>HTTP-</a:t>
            </a:r>
            <a:r>
              <a:rPr lang="ru-RU" dirty="0" err="1"/>
              <a:t>запитів</a:t>
            </a:r>
            <a:r>
              <a:rPr lang="ru-RU" dirty="0"/>
              <a:t>.</a:t>
            </a:r>
            <a:endParaRPr lang="aa-E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aa-ET" dirty="0" err="1"/>
              <a:t>Також</a:t>
            </a:r>
            <a:r>
              <a:rPr lang="aa-ET" dirty="0"/>
              <a:t> </a:t>
            </a:r>
            <a:r>
              <a:rPr lang="aa-ET" dirty="0" err="1"/>
              <a:t>немає</a:t>
            </a:r>
            <a:r>
              <a:rPr lang="aa-ET" dirty="0"/>
              <a:t> систем </a:t>
            </a:r>
            <a:r>
              <a:rPr lang="aa-ET" dirty="0" err="1"/>
              <a:t>які</a:t>
            </a:r>
            <a:r>
              <a:rPr lang="aa-ET" dirty="0"/>
              <a:t> б </a:t>
            </a:r>
            <a:r>
              <a:rPr lang="aa-ET" dirty="0" err="1"/>
              <a:t>одночастно</a:t>
            </a:r>
            <a:r>
              <a:rPr lang="aa-ET" dirty="0"/>
              <a:t> надавали </a:t>
            </a:r>
            <a:r>
              <a:rPr lang="aa-ET" dirty="0" err="1"/>
              <a:t>можливість</a:t>
            </a:r>
            <a:r>
              <a:rPr lang="aa-ET" dirty="0"/>
              <a:t> </a:t>
            </a:r>
            <a:r>
              <a:rPr lang="aa-ET" dirty="0" err="1"/>
              <a:t>тестувати</a:t>
            </a:r>
            <a:r>
              <a:rPr lang="aa-ET" dirty="0"/>
              <a:t> </a:t>
            </a:r>
            <a:r>
              <a:rPr lang="aa-ET" dirty="0" err="1"/>
              <a:t>алгоритми</a:t>
            </a:r>
            <a:r>
              <a:rPr lang="aa-ET" dirty="0"/>
              <a:t> </a:t>
            </a:r>
            <a:r>
              <a:rPr lang="aa-ET" dirty="0" err="1"/>
              <a:t>адаптовані</a:t>
            </a:r>
            <a:r>
              <a:rPr lang="aa-ET" dirty="0"/>
              <a:t> </a:t>
            </a:r>
            <a:r>
              <a:rPr lang="aa-ET" dirty="0" err="1"/>
              <a:t>саме</a:t>
            </a:r>
            <a:r>
              <a:rPr lang="aa-ET" dirty="0"/>
              <a:t> для </a:t>
            </a:r>
            <a:r>
              <a:rPr lang="aa-ET" dirty="0" err="1"/>
              <a:t>програмного</a:t>
            </a:r>
            <a:r>
              <a:rPr lang="aa-ET" dirty="0"/>
              <a:t> продукту </a:t>
            </a:r>
            <a:r>
              <a:rPr lang="aa-ET" dirty="0" err="1"/>
              <a:t>користувача</a:t>
            </a:r>
            <a:r>
              <a:rPr lang="aa-ET" dirty="0"/>
              <a:t>.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Основний</a:t>
            </a:r>
            <a:r>
              <a:rPr lang="ru-RU" dirty="0"/>
              <a:t> </a:t>
            </a:r>
            <a:r>
              <a:rPr lang="ru-RU" dirty="0" err="1"/>
              <a:t>напрям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— </a:t>
            </a: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компактної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розподілу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 на </a:t>
            </a:r>
            <a:r>
              <a:rPr lang="ru-RU" dirty="0" err="1"/>
              <a:t>платформі</a:t>
            </a:r>
            <a:r>
              <a:rPr lang="ru-RU" dirty="0"/>
              <a:t> .</a:t>
            </a:r>
            <a:r>
              <a:rPr lang="en-GB" dirty="0"/>
              <a:t>NET </a:t>
            </a:r>
            <a:r>
              <a:rPr lang="ru-RU" dirty="0"/>
              <a:t>з </a:t>
            </a:r>
            <a:r>
              <a:rPr lang="ru-RU" dirty="0" err="1"/>
              <a:t>підтримкою</a:t>
            </a:r>
            <a:r>
              <a:rPr lang="ru-RU" dirty="0"/>
              <a:t> </a:t>
            </a:r>
            <a:r>
              <a:rPr lang="ru-RU" dirty="0" err="1"/>
              <a:t>базових</a:t>
            </a:r>
            <a:r>
              <a:rPr lang="ru-RU" dirty="0"/>
              <a:t> та </a:t>
            </a:r>
            <a:r>
              <a:rPr lang="ru-RU" dirty="0" err="1"/>
              <a:t>адаптивних</a:t>
            </a:r>
            <a:r>
              <a:rPr lang="ru-RU" dirty="0"/>
              <a:t> </a:t>
            </a:r>
            <a:r>
              <a:rPr lang="ru-RU" dirty="0" err="1"/>
              <a:t>алгоритмів</a:t>
            </a:r>
            <a:r>
              <a:rPr lang="ru-RU" dirty="0"/>
              <a:t> </a:t>
            </a:r>
            <a:r>
              <a:rPr lang="ru-RU" dirty="0" err="1"/>
              <a:t>балансування</a:t>
            </a:r>
            <a:r>
              <a:rPr lang="ru-RU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err="1"/>
              <a:t>Об’єкт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— система </a:t>
            </a:r>
            <a:r>
              <a:rPr lang="ru-RU" dirty="0" err="1"/>
              <a:t>розподілу</a:t>
            </a:r>
            <a:r>
              <a:rPr lang="ru-RU" dirty="0"/>
              <a:t> </a:t>
            </a:r>
            <a:r>
              <a:rPr lang="ru-RU" dirty="0" err="1"/>
              <a:t>навантаження</a:t>
            </a:r>
            <a:r>
              <a:rPr lang="ru-RU" dirty="0"/>
              <a:t> в </a:t>
            </a:r>
            <a:r>
              <a:rPr lang="ru-RU" dirty="0" err="1"/>
              <a:t>умовах</a:t>
            </a:r>
            <a:r>
              <a:rPr lang="ru-RU" dirty="0"/>
              <a:t> </a:t>
            </a:r>
            <a:r>
              <a:rPr lang="ru-RU" dirty="0" err="1"/>
              <a:t>змінного</a:t>
            </a:r>
            <a:r>
              <a:rPr lang="ru-RU" dirty="0"/>
              <a:t> </a:t>
            </a:r>
            <a:r>
              <a:rPr lang="ru-RU" dirty="0" err="1"/>
              <a:t>трафіку</a:t>
            </a:r>
            <a:r>
              <a:rPr lang="ru-RU" dirty="0"/>
              <a:t>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 (аналогів)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732544"/>
            <a:ext cx="8520600" cy="2814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285750" lvl="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Проаналізовано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GB" sz="1600" dirty="0">
                <a:solidFill>
                  <a:srgbClr val="0D0D0D"/>
                </a:solidFill>
                <a:highlight>
                  <a:srgbClr val="FFFFFF"/>
                </a:highlight>
              </a:rPr>
              <a:t>open-source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рішення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— </a:t>
            </a:r>
            <a:r>
              <a:rPr lang="en-GB" sz="1600" dirty="0">
                <a:solidFill>
                  <a:srgbClr val="0D0D0D"/>
                </a:solidFill>
                <a:highlight>
                  <a:srgbClr val="FFFFFF"/>
                </a:highlight>
              </a:rPr>
              <a:t>YARP 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та </a:t>
            </a:r>
            <a:r>
              <a:rPr lang="en-GB" sz="1600" dirty="0">
                <a:solidFill>
                  <a:srgbClr val="0D0D0D"/>
                </a:solidFill>
                <a:highlight>
                  <a:srgbClr val="FFFFFF"/>
                </a:highlight>
              </a:rPr>
              <a:t>Ocelot,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які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виступають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b="1" dirty="0">
                <a:solidFill>
                  <a:srgbClr val="0D0D0D"/>
                </a:solidFill>
                <a:highlight>
                  <a:srgbClr val="FFFFFF"/>
                </a:highlight>
              </a:rPr>
              <a:t>аналогами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цільової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системи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. Вони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реалізують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базові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алгоритми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балансування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(</a:t>
            </a:r>
            <a:r>
              <a:rPr lang="en-GB" sz="1600" dirty="0">
                <a:solidFill>
                  <a:srgbClr val="0D0D0D"/>
                </a:solidFill>
                <a:highlight>
                  <a:srgbClr val="FFFFFF"/>
                </a:highlight>
              </a:rPr>
              <a:t>Round Robin, Least Connections) 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і широко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застосовуються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у 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production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-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середовищах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.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Також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було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вивчено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офіційну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документацію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до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зазначених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інструментів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</a:p>
          <a:p>
            <a:pPr marL="285750" lvl="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Наявні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дослідження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та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інструменти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переважно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зосереджені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на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статичних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підходах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або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складних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корпоративних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рішеннях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. </a:t>
            </a:r>
            <a:r>
              <a:rPr lang="ru-RU" sz="1600" b="1" dirty="0" err="1">
                <a:solidFill>
                  <a:srgbClr val="0D0D0D"/>
                </a:solidFill>
                <a:highlight>
                  <a:srgbClr val="FFFFFF"/>
                </a:highlight>
              </a:rPr>
              <a:t>Прогалини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полягають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у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відсутності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легковагових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рішень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для .</a:t>
            </a:r>
            <a:r>
              <a:rPr lang="en-GB" sz="1600" dirty="0">
                <a:solidFill>
                  <a:srgbClr val="0D0D0D"/>
                </a:solidFill>
                <a:highlight>
                  <a:srgbClr val="FFFFFF"/>
                </a:highlight>
              </a:rPr>
              <a:t>NET,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що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дозволяють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адаптивне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балансування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та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гнучкий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порівняльний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аналіз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алгоритмів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у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контрольованому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середовищі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6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pic>
        <p:nvPicPr>
          <p:cNvPr id="1026" name="Picture 2" descr="YARP: Welcome to YARP">
            <a:extLst>
              <a:ext uri="{FF2B5EF4-FFF2-40B4-BE49-F238E27FC236}">
                <a16:creationId xmlns="" xmlns:a16="http://schemas.microsoft.com/office/drawing/2014/main" id="{391D782B-2ECF-4316-877E-D265D71BF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72" y="3995306"/>
            <a:ext cx="2738573" cy="83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8E59B1F3-9C3B-4511-9888-E93190368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801" y="3625692"/>
            <a:ext cx="1276537" cy="1315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572000" y="878274"/>
            <a:ext cx="4024745" cy="3728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114300" indent="0">
              <a:buNone/>
            </a:pPr>
            <a:r>
              <a:rPr lang="ru-RU" sz="2100" b="1" dirty="0" err="1"/>
              <a:t>Очікувані</a:t>
            </a:r>
            <a:r>
              <a:rPr lang="ru-RU" sz="2100" b="1" dirty="0"/>
              <a:t> </a:t>
            </a:r>
            <a:r>
              <a:rPr lang="ru-RU" sz="2100" b="1" dirty="0" err="1"/>
              <a:t>результати</a:t>
            </a:r>
            <a:r>
              <a:rPr lang="ru-RU" sz="2100" b="1" dirty="0"/>
              <a:t>:</a:t>
            </a:r>
          </a:p>
          <a:p>
            <a:pPr marL="114300" indent="0">
              <a:buNone/>
            </a:pPr>
            <a:endParaRPr lang="ru-RU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компактної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балансування</a:t>
            </a:r>
            <a:r>
              <a:rPr lang="ru-RU" dirty="0"/>
              <a:t> з </a:t>
            </a:r>
            <a:r>
              <a:rPr lang="ru-RU" dirty="0" err="1"/>
              <a:t>підтримкою</a:t>
            </a:r>
            <a:r>
              <a:rPr lang="ru-RU" dirty="0"/>
              <a:t> </a:t>
            </a:r>
            <a:r>
              <a:rPr lang="en-GB" dirty="0"/>
              <a:t>Round Robin, Weighted Round Robin, Least Connections </a:t>
            </a:r>
            <a:r>
              <a:rPr lang="ru-RU" dirty="0"/>
              <a:t>та </a:t>
            </a:r>
            <a:r>
              <a:rPr lang="en-GB" dirty="0"/>
              <a:t>Adaptive.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механізму</a:t>
            </a:r>
            <a:r>
              <a:rPr lang="ru-RU" dirty="0"/>
              <a:t> </a:t>
            </a:r>
            <a:r>
              <a:rPr lang="ru-RU" dirty="0" err="1"/>
              <a:t>збору</a:t>
            </a:r>
            <a:r>
              <a:rPr lang="ru-RU" dirty="0"/>
              <a:t> метрик (</a:t>
            </a:r>
            <a:r>
              <a:rPr lang="en-GB" dirty="0"/>
              <a:t>CPU, </a:t>
            </a:r>
            <a:r>
              <a:rPr lang="ru-RU" dirty="0" err="1"/>
              <a:t>активні</a:t>
            </a:r>
            <a:r>
              <a:rPr lang="ru-RU" dirty="0"/>
              <a:t> </a:t>
            </a:r>
            <a:r>
              <a:rPr lang="ru-RU" dirty="0" err="1"/>
              <a:t>з’єднання</a:t>
            </a:r>
            <a:r>
              <a:rPr lang="ru-RU" dirty="0"/>
              <a:t>) для адаптивного </a:t>
            </a:r>
            <a:r>
              <a:rPr lang="ru-RU" dirty="0" err="1"/>
              <a:t>розподілу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швидкого</a:t>
            </a:r>
            <a:r>
              <a:rPr lang="ru-RU" dirty="0"/>
              <a:t> </a:t>
            </a:r>
            <a:r>
              <a:rPr lang="ru-RU" dirty="0" err="1"/>
              <a:t>перемикання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алгоритмами в </a:t>
            </a:r>
            <a:r>
              <a:rPr lang="ru-RU" dirty="0" err="1"/>
              <a:t>середовищі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Проведення</a:t>
            </a:r>
            <a:r>
              <a:rPr lang="ru-RU" dirty="0"/>
              <a:t> </a:t>
            </a:r>
            <a:r>
              <a:rPr lang="ru-RU" dirty="0" err="1"/>
              <a:t>порівняльного</a:t>
            </a:r>
            <a:r>
              <a:rPr lang="ru-RU" dirty="0"/>
              <a:t> </a:t>
            </a:r>
            <a:r>
              <a:rPr lang="ru-RU" dirty="0" err="1"/>
              <a:t>аналізу</a:t>
            </a:r>
            <a:r>
              <a:rPr lang="ru-RU" dirty="0"/>
              <a:t> з </a:t>
            </a:r>
            <a:r>
              <a:rPr lang="ru-RU" dirty="0" err="1"/>
              <a:t>фіксацією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 (</a:t>
            </a:r>
            <a:r>
              <a:rPr lang="en-GB" dirty="0"/>
              <a:t>latency, </a:t>
            </a:r>
            <a:r>
              <a:rPr lang="ru-RU" dirty="0" err="1"/>
              <a:t>помилки</a:t>
            </a:r>
            <a:r>
              <a:rPr lang="ru-RU" dirty="0"/>
              <a:t>, </a:t>
            </a:r>
            <a:r>
              <a:rPr lang="ru-RU" dirty="0" err="1"/>
              <a:t>навантаження</a:t>
            </a:r>
            <a:r>
              <a:rPr lang="ru-RU" dirty="0"/>
              <a:t>).</a:t>
            </a:r>
            <a:endParaRPr lang="aa-ET" dirty="0"/>
          </a:p>
          <a:p>
            <a:pPr>
              <a:buFont typeface="Arial" panose="020B0604020202020204" pitchFamily="34" charset="0"/>
              <a:buChar char="•"/>
            </a:pPr>
            <a:r>
              <a:rPr lang="aa-ET" dirty="0" err="1"/>
              <a:t>Розробка</a:t>
            </a:r>
            <a:r>
              <a:rPr lang="aa-ET" dirty="0"/>
              <a:t> тестового </a:t>
            </a:r>
            <a:r>
              <a:rPr lang="aa-ET" dirty="0" err="1"/>
              <a:t>сценарію</a:t>
            </a:r>
            <a:r>
              <a:rPr lang="aa-ET" dirty="0"/>
              <a:t> </a:t>
            </a:r>
            <a:r>
              <a:rPr lang="aa-ET" dirty="0" err="1"/>
              <a:t>порівняння</a:t>
            </a:r>
            <a:r>
              <a:rPr lang="aa-ET" dirty="0"/>
              <a:t> та </a:t>
            </a:r>
            <a:r>
              <a:rPr lang="aa-ET" dirty="0" err="1"/>
              <a:t>проведення</a:t>
            </a:r>
            <a:r>
              <a:rPr lang="aa-ET" dirty="0"/>
              <a:t> </a:t>
            </a:r>
            <a:r>
              <a:rPr lang="aa-ET" dirty="0" err="1"/>
              <a:t>успішного</a:t>
            </a:r>
            <a:r>
              <a:rPr lang="aa-ET" dirty="0"/>
              <a:t> </a:t>
            </a:r>
            <a:r>
              <a:rPr lang="aa-ET" dirty="0" err="1"/>
              <a:t>тестування</a:t>
            </a:r>
            <a:r>
              <a:rPr lang="aa-ET" dirty="0"/>
              <a:t>.</a:t>
            </a:r>
            <a:endParaRPr lang="ru-RU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sp>
        <p:nvSpPr>
          <p:cNvPr id="6" name="Google Shape;86;p16"/>
          <p:cNvSpPr txBox="1">
            <a:spLocks/>
          </p:cNvSpPr>
          <p:nvPr/>
        </p:nvSpPr>
        <p:spPr>
          <a:xfrm>
            <a:off x="526445" y="918348"/>
            <a:ext cx="3969355" cy="344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None/>
            </a:pPr>
            <a:r>
              <a:rPr lang="ru-RU" sz="2100" b="1" dirty="0" err="1"/>
              <a:t>Проблеми</a:t>
            </a:r>
            <a:r>
              <a:rPr lang="ru-RU" sz="2100" b="1" dirty="0"/>
              <a:t>:</a:t>
            </a:r>
          </a:p>
          <a:p>
            <a:pPr marL="114300" indent="0">
              <a:buNone/>
            </a:pPr>
            <a:endParaRPr lang="ru-RU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Відсутність</a:t>
            </a:r>
            <a:r>
              <a:rPr lang="ru-RU" dirty="0"/>
              <a:t> простого та адаптивного </a:t>
            </a:r>
            <a:r>
              <a:rPr lang="ru-RU" dirty="0" err="1"/>
              <a:t>рішення</a:t>
            </a:r>
            <a:r>
              <a:rPr lang="ru-RU" dirty="0"/>
              <a:t> для </a:t>
            </a:r>
            <a:r>
              <a:rPr lang="ru-RU" dirty="0" err="1"/>
              <a:t>балансування</a:t>
            </a:r>
            <a:r>
              <a:rPr lang="ru-RU" dirty="0"/>
              <a:t> </a:t>
            </a:r>
            <a:r>
              <a:rPr lang="en-GB" dirty="0"/>
              <a:t>HTTP-</a:t>
            </a:r>
            <a:r>
              <a:rPr lang="ru-RU" dirty="0" err="1"/>
              <a:t>запитів</a:t>
            </a:r>
            <a:r>
              <a:rPr lang="ru-RU" dirty="0"/>
              <a:t> у .</a:t>
            </a:r>
            <a:r>
              <a:rPr lang="en-GB" dirty="0"/>
              <a:t>NET-</a:t>
            </a:r>
            <a:r>
              <a:rPr lang="ru-RU" dirty="0" err="1"/>
              <a:t>середовищі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Наявні</a:t>
            </a:r>
            <a:r>
              <a:rPr lang="ru-RU" dirty="0"/>
              <a:t> </a:t>
            </a:r>
            <a:r>
              <a:rPr lang="ru-RU" dirty="0" err="1"/>
              <a:t>інструменти</a:t>
            </a:r>
            <a:r>
              <a:rPr lang="ru-RU" dirty="0"/>
              <a:t> (</a:t>
            </a:r>
            <a:r>
              <a:rPr lang="en-GB" dirty="0"/>
              <a:t>YARP, Ocelot) </a:t>
            </a:r>
            <a:r>
              <a:rPr lang="ru-RU" dirty="0" err="1"/>
              <a:t>орієнтовані</a:t>
            </a:r>
            <a:r>
              <a:rPr lang="ru-RU" dirty="0"/>
              <a:t> на </a:t>
            </a:r>
            <a:r>
              <a:rPr lang="en-US" dirty="0"/>
              <a:t>production </a:t>
            </a:r>
            <a:r>
              <a:rPr lang="ru-RU" dirty="0"/>
              <a:t>і не </a:t>
            </a:r>
            <a:r>
              <a:rPr lang="ru-RU" dirty="0" err="1"/>
              <a:t>підходять</a:t>
            </a:r>
            <a:r>
              <a:rPr lang="ru-RU" dirty="0"/>
              <a:t> для </a:t>
            </a:r>
            <a:r>
              <a:rPr lang="ru-RU" dirty="0" err="1"/>
              <a:t>досліджень</a:t>
            </a:r>
            <a:r>
              <a:rPr lang="ru-RU" dirty="0"/>
              <a:t> та </a:t>
            </a:r>
            <a:r>
              <a:rPr lang="ru-RU" dirty="0" err="1"/>
              <a:t>порівняння</a:t>
            </a:r>
            <a:r>
              <a:rPr lang="ru-RU" dirty="0"/>
              <a:t> </a:t>
            </a:r>
            <a:r>
              <a:rPr lang="ru-RU" dirty="0" err="1"/>
              <a:t>алгоритмів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Складність</a:t>
            </a:r>
            <a:r>
              <a:rPr lang="ru-RU" dirty="0"/>
              <a:t> </a:t>
            </a:r>
            <a:r>
              <a:rPr lang="ru-RU" dirty="0" err="1"/>
              <a:t>інтеграції</a:t>
            </a:r>
            <a:r>
              <a:rPr lang="ru-RU" dirty="0"/>
              <a:t> </a:t>
            </a:r>
            <a:r>
              <a:rPr lang="ru-RU" dirty="0" err="1"/>
              <a:t>сторонніх</a:t>
            </a:r>
            <a:r>
              <a:rPr lang="ru-RU" dirty="0"/>
              <a:t> </a:t>
            </a:r>
            <a:r>
              <a:rPr lang="ru-RU" dirty="0" err="1"/>
              <a:t>балансувальників</a:t>
            </a:r>
            <a:r>
              <a:rPr lang="ru-RU" dirty="0"/>
              <a:t> у </a:t>
            </a:r>
            <a:r>
              <a:rPr lang="ru-RU" dirty="0" err="1"/>
              <a:t>проєкти</a:t>
            </a:r>
            <a:r>
              <a:rPr lang="ru-RU" dirty="0"/>
              <a:t> малого та </a:t>
            </a:r>
            <a:r>
              <a:rPr lang="ru-RU" dirty="0" err="1"/>
              <a:t>середнього</a:t>
            </a:r>
            <a:r>
              <a:rPr lang="ru-RU" dirty="0"/>
              <a:t> масштабу.</a:t>
            </a:r>
            <a:endParaRPr lang="aa-ET" dirty="0"/>
          </a:p>
          <a:p>
            <a:pPr>
              <a:buFont typeface="Arial" panose="020B0604020202020204" pitchFamily="34" charset="0"/>
              <a:buChar char="•"/>
            </a:pPr>
            <a:r>
              <a:rPr lang="aa-ET" dirty="0" err="1"/>
              <a:t>Проблеми</a:t>
            </a:r>
            <a:r>
              <a:rPr lang="aa-ET" dirty="0"/>
              <a:t> </a:t>
            </a:r>
            <a:r>
              <a:rPr lang="aa-ET" dirty="0" err="1"/>
              <a:t>відсутності</a:t>
            </a:r>
            <a:r>
              <a:rPr lang="aa-ET" dirty="0"/>
              <a:t> </a:t>
            </a:r>
            <a:r>
              <a:rPr lang="aa-ET" dirty="0" err="1"/>
              <a:t>системи</a:t>
            </a:r>
            <a:r>
              <a:rPr lang="aa-ET" dirty="0"/>
              <a:t> яка ю дозволяла </a:t>
            </a:r>
            <a:r>
              <a:rPr lang="aa-ET" dirty="0" err="1"/>
              <a:t>користувачу</a:t>
            </a:r>
            <a:r>
              <a:rPr lang="aa-ET" dirty="0"/>
              <a:t> </a:t>
            </a:r>
            <a:r>
              <a:rPr lang="aa-ET" dirty="0" err="1"/>
              <a:t>створювати</a:t>
            </a:r>
            <a:r>
              <a:rPr lang="aa-ET" dirty="0"/>
              <a:t> та </a:t>
            </a:r>
            <a:r>
              <a:rPr lang="aa-ET" dirty="0" err="1"/>
              <a:t>тестувати</a:t>
            </a:r>
            <a:r>
              <a:rPr lang="aa-ET" dirty="0"/>
              <a:t> </a:t>
            </a:r>
            <a:r>
              <a:rPr lang="aa-ET" dirty="0" err="1"/>
              <a:t>алгоритми</a:t>
            </a:r>
            <a:r>
              <a:rPr lang="aa-ET" dirty="0"/>
              <a:t> в </a:t>
            </a:r>
            <a:r>
              <a:rPr lang="aa-ET" dirty="0" err="1"/>
              <a:t>реальних</a:t>
            </a:r>
            <a:r>
              <a:rPr lang="aa-ET" dirty="0"/>
              <a:t> </a:t>
            </a:r>
            <a:r>
              <a:rPr lang="aa-ET" dirty="0" err="1"/>
              <a:t>умовах</a:t>
            </a:r>
            <a:r>
              <a:rPr lang="aa-ET" dirty="0"/>
              <a:t> </a:t>
            </a:r>
            <a:r>
              <a:rPr lang="aa-ET" dirty="0" err="1"/>
              <a:t>адаптованих</a:t>
            </a:r>
            <a:r>
              <a:rPr lang="aa-ET" dirty="0"/>
              <a:t> </a:t>
            </a:r>
            <a:r>
              <a:rPr lang="aa-ET" dirty="0" err="1"/>
              <a:t>під</a:t>
            </a:r>
            <a:r>
              <a:rPr lang="aa-ET" dirty="0"/>
              <a:t> </a:t>
            </a:r>
            <a:r>
              <a:rPr lang="aa-ET" dirty="0" err="1"/>
              <a:t>особливості</a:t>
            </a:r>
            <a:r>
              <a:rPr lang="aa-ET" dirty="0"/>
              <a:t> </a:t>
            </a:r>
            <a:r>
              <a:rPr lang="aa-ET" dirty="0" err="1"/>
              <a:t>його</a:t>
            </a:r>
            <a:r>
              <a:rPr lang="aa-ET" dirty="0"/>
              <a:t> </a:t>
            </a:r>
            <a:r>
              <a:rPr lang="aa-ET" dirty="0" err="1"/>
              <a:t>системи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Методологія</a:t>
            </a:r>
            <a:r>
              <a:rPr lang="aa-ET" sz="3200" dirty="0"/>
              <a:t> </a:t>
            </a:r>
            <a:r>
              <a:rPr lang="aa-ET" sz="3200" dirty="0" err="1"/>
              <a:t>дослідження</a:t>
            </a:r>
            <a:r>
              <a:rPr lang="uk" sz="3200" dirty="0"/>
              <a:t>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699" y="892448"/>
            <a:ext cx="8388956" cy="3063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ru-RU" sz="1700" b="1" dirty="0" err="1"/>
              <a:t>Використані</a:t>
            </a:r>
            <a:r>
              <a:rPr lang="ru-RU" sz="1700" b="1" dirty="0"/>
              <a:t> </a:t>
            </a:r>
            <a:r>
              <a:rPr lang="ru-RU" sz="1700" b="1" dirty="0" err="1"/>
              <a:t>методи</a:t>
            </a:r>
            <a:r>
              <a:rPr lang="ru-RU" sz="1700" b="1" dirty="0"/>
              <a:t> </a:t>
            </a:r>
            <a:r>
              <a:rPr lang="ru-RU" sz="1700" b="1" dirty="0" err="1"/>
              <a:t>дослідження</a:t>
            </a:r>
            <a:r>
              <a:rPr lang="ru-RU" sz="1700" b="1" dirty="0"/>
              <a:t>:</a:t>
            </a:r>
          </a:p>
          <a:p>
            <a:pPr marL="114300" indent="0">
              <a:buNone/>
            </a:pPr>
            <a:endParaRPr lang="ru-RU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1" dirty="0" err="1"/>
              <a:t>Порівняльний</a:t>
            </a:r>
            <a:r>
              <a:rPr lang="ru-RU" sz="1600" b="1" dirty="0"/>
              <a:t> </a:t>
            </a:r>
            <a:r>
              <a:rPr lang="ru-RU" sz="1600" b="1" dirty="0" err="1"/>
              <a:t>аналіз</a:t>
            </a:r>
            <a:r>
              <a:rPr lang="ru-RU" sz="1600" dirty="0"/>
              <a:t> — для </a:t>
            </a:r>
            <a:r>
              <a:rPr lang="ru-RU" sz="1600" dirty="0" err="1"/>
              <a:t>оцінки</a:t>
            </a:r>
            <a:r>
              <a:rPr lang="ru-RU" sz="1600" dirty="0"/>
              <a:t> </a:t>
            </a:r>
            <a:r>
              <a:rPr lang="ru-RU" sz="1600" dirty="0" err="1"/>
              <a:t>ефективності</a:t>
            </a:r>
            <a:r>
              <a:rPr lang="ru-RU" sz="1600" dirty="0"/>
              <a:t> </a:t>
            </a:r>
            <a:r>
              <a:rPr lang="ru-RU" sz="1600" dirty="0" err="1"/>
              <a:t>алгоритмів</a:t>
            </a:r>
            <a:r>
              <a:rPr lang="ru-RU" sz="1600" dirty="0"/>
              <a:t> </a:t>
            </a:r>
            <a:r>
              <a:rPr lang="ru-RU" sz="1600" dirty="0" err="1"/>
              <a:t>балансування</a:t>
            </a:r>
            <a:r>
              <a:rPr lang="ru-RU" sz="1600" dirty="0"/>
              <a:t> (</a:t>
            </a:r>
            <a:r>
              <a:rPr lang="en-GB" sz="1600" dirty="0"/>
              <a:t>latency, </a:t>
            </a:r>
            <a:r>
              <a:rPr lang="ru-RU" sz="1600" dirty="0" err="1"/>
              <a:t>розподіл</a:t>
            </a:r>
            <a:r>
              <a:rPr lang="ru-RU" sz="1600" dirty="0"/>
              <a:t> </a:t>
            </a:r>
            <a:r>
              <a:rPr lang="ru-RU" sz="1600" dirty="0" err="1"/>
              <a:t>навантаження</a:t>
            </a:r>
            <a:r>
              <a:rPr lang="ru-RU" sz="1600" dirty="0"/>
              <a:t>, </a:t>
            </a:r>
            <a:r>
              <a:rPr lang="ru-RU" sz="1600" dirty="0" err="1"/>
              <a:t>кількість</a:t>
            </a:r>
            <a:r>
              <a:rPr lang="ru-RU" sz="1600" dirty="0"/>
              <a:t> </a:t>
            </a:r>
            <a:r>
              <a:rPr lang="ru-RU" sz="1600" dirty="0" err="1"/>
              <a:t>помилок</a:t>
            </a:r>
            <a:r>
              <a:rPr lang="ru-RU" sz="16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1" dirty="0" err="1"/>
              <a:t>Емпіричне</a:t>
            </a:r>
            <a:r>
              <a:rPr lang="ru-RU" sz="1600" b="1" dirty="0"/>
              <a:t> </a:t>
            </a:r>
            <a:r>
              <a:rPr lang="ru-RU" sz="1600" b="1" dirty="0" err="1"/>
              <a:t>тестування</a:t>
            </a:r>
            <a:r>
              <a:rPr lang="ru-RU" sz="1600" dirty="0"/>
              <a:t> — </a:t>
            </a:r>
            <a:r>
              <a:rPr lang="ru-RU" sz="1600" dirty="0" err="1"/>
              <a:t>симуляція</a:t>
            </a:r>
            <a:r>
              <a:rPr lang="ru-RU" sz="1600" dirty="0"/>
              <a:t> реального </a:t>
            </a:r>
            <a:r>
              <a:rPr lang="ru-RU" sz="1600" dirty="0" err="1"/>
              <a:t>навантаження</a:t>
            </a:r>
            <a:r>
              <a:rPr lang="ru-RU" sz="1600" dirty="0"/>
              <a:t> з </a:t>
            </a:r>
            <a:r>
              <a:rPr lang="ru-RU" sz="1600" dirty="0" err="1"/>
              <a:t>різними</a:t>
            </a:r>
            <a:r>
              <a:rPr lang="ru-RU" sz="1600" dirty="0"/>
              <a:t> </a:t>
            </a:r>
            <a:r>
              <a:rPr lang="ru-RU" sz="1600" dirty="0" err="1"/>
              <a:t>сценаріями</a:t>
            </a:r>
            <a:r>
              <a:rPr lang="ru-RU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1" dirty="0" err="1"/>
              <a:t>Збір</a:t>
            </a:r>
            <a:r>
              <a:rPr lang="ru-RU" sz="1600" b="1" dirty="0"/>
              <a:t> та </a:t>
            </a:r>
            <a:r>
              <a:rPr lang="ru-RU" sz="1600" b="1" dirty="0" err="1"/>
              <a:t>статистична</a:t>
            </a:r>
            <a:r>
              <a:rPr lang="ru-RU" sz="1600" b="1" dirty="0"/>
              <a:t> </a:t>
            </a:r>
            <a:r>
              <a:rPr lang="ru-RU" sz="1600" b="1" dirty="0" err="1"/>
              <a:t>обробка</a:t>
            </a:r>
            <a:r>
              <a:rPr lang="ru-RU" sz="1600" b="1" dirty="0"/>
              <a:t> метрик</a:t>
            </a:r>
            <a:r>
              <a:rPr lang="ru-RU" sz="1600" dirty="0"/>
              <a:t> — для </a:t>
            </a:r>
            <a:r>
              <a:rPr lang="ru-RU" sz="1600" dirty="0" err="1"/>
              <a:t>забезпечення</a:t>
            </a:r>
            <a:r>
              <a:rPr lang="ru-RU" sz="1600" dirty="0"/>
              <a:t> </a:t>
            </a:r>
            <a:r>
              <a:rPr lang="ru-RU" sz="1600" dirty="0" err="1"/>
              <a:t>достовірності</a:t>
            </a:r>
            <a:r>
              <a:rPr lang="ru-RU" sz="1600" dirty="0"/>
              <a:t> та </a:t>
            </a:r>
            <a:r>
              <a:rPr lang="ru-RU" sz="1600" dirty="0" err="1"/>
              <a:t>репрезентативності</a:t>
            </a:r>
            <a:r>
              <a:rPr lang="ru-RU" sz="1600" dirty="0"/>
              <a:t> </a:t>
            </a:r>
            <a:r>
              <a:rPr lang="ru-RU" sz="1600" dirty="0" err="1"/>
              <a:t>результатів</a:t>
            </a:r>
            <a:r>
              <a:rPr lang="ru-RU" sz="1600" dirty="0"/>
              <a:t>.</a:t>
            </a: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0" y="-158872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a-ET" sz="3200" dirty="0" err="1"/>
              <a:t>Алгоритми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F43A1B5-EF33-49FF-B14D-A25F042F8828}"/>
              </a:ext>
            </a:extLst>
          </p:cNvPr>
          <p:cNvSpPr txBox="1"/>
          <p:nvPr/>
        </p:nvSpPr>
        <p:spPr>
          <a:xfrm>
            <a:off x="64655" y="672428"/>
            <a:ext cx="8997637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fontAlgn="base"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uk-UA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Round</a:t>
            </a:r>
            <a:r>
              <a:rPr lang="uk-UA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uk-UA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Robin</a:t>
            </a:r>
            <a:r>
              <a:rPr lang="uk-UA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– рівномірний розподіл запитів між серверами у циклічному порядку, незалежно від їхнього поточного стану;</a:t>
            </a:r>
          </a:p>
          <a:p>
            <a:pPr marL="342900" lvl="0" indent="-342900" algn="just" fontAlgn="base"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uk-UA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Weighted</a:t>
            </a:r>
            <a:r>
              <a:rPr lang="uk-UA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uk-UA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Round</a:t>
            </a:r>
            <a:r>
              <a:rPr lang="uk-UA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uk-UA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Robin</a:t>
            </a:r>
            <a:r>
              <a:rPr lang="uk-UA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– модифікація попереднього методу, яка враховує вагові коефіцієнти серверів, дозволяючи розподіляти більше запитів на більш потужні вузли;</a:t>
            </a:r>
          </a:p>
          <a:p>
            <a:pPr marL="342900" lvl="0" indent="-342900" algn="just" fontAlgn="base"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uk-UA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Least</a:t>
            </a:r>
            <a:r>
              <a:rPr lang="uk-UA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uk-UA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Connections</a:t>
            </a:r>
            <a:r>
              <a:rPr lang="uk-UA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– підхід, який орієнтується на кількість активних з’єднань, спрямовуючи нові запити до того сервера, який має найменше активних підключень у даний момент;</a:t>
            </a:r>
          </a:p>
          <a:p>
            <a:pPr marL="342900" lvl="0" indent="-342900" algn="just" fontAlgn="base">
              <a:spcAft>
                <a:spcPts val="100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uk-UA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Adaptive</a:t>
            </a:r>
            <a:r>
              <a:rPr lang="uk-UA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uk-UA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Resource-Based</a:t>
            </a:r>
            <a:r>
              <a:rPr lang="uk-UA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– алгоритм, що використовує актуальні дані про стан серверів для прийняття рішень про маршрутизацію запитів, забезпечуючи динамічне та більш гнучке балансування.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F5FA6CB8-7583-47B7-BD3C-E45DF60CF38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415785" y="2762258"/>
            <a:ext cx="4312429" cy="21518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950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система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58" y="831300"/>
            <a:ext cx="3269929" cy="233442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35CBF0BF-0082-4A78-804B-64D18BD657F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437463" y="831300"/>
            <a:ext cx="3903868" cy="22292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894D0E1-BDF0-4BD6-8D11-4FC5747140AC}"/>
              </a:ext>
            </a:extLst>
          </p:cNvPr>
          <p:cNvSpPr txBox="1"/>
          <p:nvPr/>
        </p:nvSpPr>
        <p:spPr>
          <a:xfrm>
            <a:off x="5077691" y="3060583"/>
            <a:ext cx="4650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Базовий </a:t>
            </a:r>
            <a:r>
              <a:rPr lang="uk-UA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пайплайн</a:t>
            </a:r>
            <a:r>
              <a:rPr lang="uk-UA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виконання потоку 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2F36AE6-5956-4FEA-8EEB-8F2E2776EA5F}"/>
              </a:ext>
            </a:extLst>
          </p:cNvPr>
          <p:cNvSpPr txBox="1"/>
          <p:nvPr/>
        </p:nvSpPr>
        <p:spPr>
          <a:xfrm>
            <a:off x="579761" y="3165726"/>
            <a:ext cx="4941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</a:t>
            </a:r>
            <a:r>
              <a:rPr lang="aa-ET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онцептуальна</a:t>
            </a:r>
            <a:r>
              <a:rPr lang="aa-ET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aa-ET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архітектура</a:t>
            </a:r>
            <a:r>
              <a:rPr lang="aa-ET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aa-ET" sz="14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системи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a-ET" sz="3200" dirty="0" err="1"/>
              <a:t>Файлова</a:t>
            </a:r>
            <a:r>
              <a:rPr lang="aa-ET" sz="3200" dirty="0"/>
              <a:t> система проекту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164E3633-67A0-48F4-8670-36EE68BFDE7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187822" y="0"/>
            <a:ext cx="1332778" cy="49749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6DDB68A-4986-472C-A1B1-8228C4887663}"/>
              </a:ext>
            </a:extLst>
          </p:cNvPr>
          <p:cNvSpPr txBox="1"/>
          <p:nvPr/>
        </p:nvSpPr>
        <p:spPr>
          <a:xfrm>
            <a:off x="94526" y="1056321"/>
            <a:ext cx="671983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uk-U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Структура </a:t>
            </a:r>
            <a:r>
              <a:rPr lang="uk-U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проєкту</a:t>
            </a:r>
            <a:r>
              <a:rPr lang="uk-U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побудована для забезпечення модульності, розширюваності та легкості </a:t>
            </a:r>
            <a:r>
              <a:rPr lang="uk-UA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тестування:</a:t>
            </a:r>
          </a:p>
          <a:p>
            <a:pPr indent="450215" algn="just"/>
            <a:endParaRPr lang="uk-UA" sz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450215" algn="just"/>
            <a:r>
              <a:rPr lang="en-GB" sz="1200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DistLoad</a:t>
            </a:r>
            <a:r>
              <a:rPr lang="en-GB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— </a:t>
            </a:r>
            <a:r>
              <a:rPr lang="uk-UA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головний </a:t>
            </a:r>
            <a:r>
              <a:rPr lang="uk-UA" sz="1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проєкт-балансувальник</a:t>
            </a:r>
            <a:r>
              <a:rPr lang="uk-UA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indent="450215" algn="just"/>
            <a:endParaRPr lang="uk-UA" sz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450215" algn="just"/>
            <a:r>
              <a:rPr lang="en-GB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Controllers </a:t>
            </a: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</a:t>
            </a:r>
            <a:r>
              <a:rPr lang="uk-U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обробка запитів та метрик</a:t>
            </a:r>
            <a:r>
              <a:rPr lang="uk-UA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450215" algn="just"/>
            <a:r>
              <a:rPr lang="en-GB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 </a:t>
            </a: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</a:t>
            </a:r>
            <a:r>
              <a:rPr lang="uk-U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реалізація алгоритмів балансування</a:t>
            </a:r>
            <a:r>
              <a:rPr lang="uk-UA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450215" algn="just"/>
            <a:r>
              <a:rPr lang="en-GB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 </a:t>
            </a: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</a:t>
            </a:r>
            <a:r>
              <a:rPr lang="uk-U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моделі стану серверів і метрик</a:t>
            </a:r>
            <a:r>
              <a:rPr lang="uk-UA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450215" algn="just"/>
            <a:r>
              <a:rPr lang="en-GB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Interfaces </a:t>
            </a: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</a:t>
            </a:r>
            <a:r>
              <a:rPr lang="uk-U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контракт для алгоритмів</a:t>
            </a:r>
            <a:r>
              <a:rPr lang="uk-UA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450215" algn="just"/>
            <a:r>
              <a:rPr lang="en-GB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Metrics </a:t>
            </a: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</a:t>
            </a:r>
            <a:r>
              <a:rPr lang="uk-UA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збір </a:t>
            </a:r>
            <a:r>
              <a:rPr lang="uk-U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метрик із серверів</a:t>
            </a:r>
            <a:r>
              <a:rPr lang="uk-UA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 indent="450215" algn="just"/>
            <a:r>
              <a:rPr lang="en-GB" sz="12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LoadTesting</a:t>
            </a:r>
            <a:r>
              <a:rPr lang="en-GB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</a:t>
            </a:r>
            <a:r>
              <a:rPr lang="uk-U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скрипти</a:t>
            </a:r>
            <a:r>
              <a:rPr lang="uk-U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</a:t>
            </a: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K6</a:t>
            </a:r>
            <a:r>
              <a:rPr lang="en-GB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sz="1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450215" algn="just"/>
            <a:endParaRPr lang="en-GB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450215" algn="just"/>
            <a:r>
              <a:rPr lang="en-GB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Server1 / </a:t>
            </a:r>
            <a:r>
              <a:rPr lang="en-GB" sz="12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Server2 </a:t>
            </a:r>
            <a:r>
              <a:rPr lang="en-GB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Server3 </a:t>
            </a: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</a:t>
            </a:r>
            <a:r>
              <a:rPr lang="uk-U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імітаційні сервери з єдиною структурою</a:t>
            </a:r>
            <a:r>
              <a:rPr lang="uk-UA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indent="450215" algn="just"/>
            <a:endParaRPr lang="uk-U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450215" algn="just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Controllers — </a:t>
            </a:r>
            <a:r>
              <a:rPr lang="uk-U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статус сервера</a:t>
            </a:r>
            <a:r>
              <a:rPr lang="uk-UA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450215" algn="just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Models — </a:t>
            </a:r>
            <a:r>
              <a:rPr lang="uk-U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поточний стан (</a:t>
            </a:r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CPU, </a:t>
            </a:r>
            <a:r>
              <a:rPr lang="uk-U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з'єднання</a:t>
            </a:r>
            <a:r>
              <a:rPr lang="uk-UA" sz="1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  <a:endParaRPr lang="uk-UA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450215" algn="just"/>
            <a:r>
              <a:rPr lang="en-GB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Services — </a:t>
            </a:r>
            <a:r>
              <a:rPr lang="uk-U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обробка логіки навантаження.</a:t>
            </a:r>
            <a:endParaRPr lang="uk-UA" sz="1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46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359336"/>
            <a:ext cx="3706118" cy="3074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14300" indent="0">
              <a:buNone/>
            </a:pPr>
            <a:r>
              <a:rPr lang="ru-RU" b="1" dirty="0" err="1"/>
              <a:t>Вибрані</a:t>
            </a:r>
            <a:r>
              <a:rPr lang="ru-RU" b="1" dirty="0"/>
              <a:t> </a:t>
            </a:r>
            <a:r>
              <a:rPr lang="ru-RU" b="1" dirty="0" err="1"/>
              <a:t>мови</a:t>
            </a:r>
            <a:r>
              <a:rPr lang="ru-RU" b="1" dirty="0"/>
              <a:t> та </a:t>
            </a:r>
            <a:r>
              <a:rPr lang="ru-RU" b="1" dirty="0" err="1"/>
              <a:t>фреймворки</a:t>
            </a:r>
            <a:r>
              <a:rPr lang="ru-RU" b="1" dirty="0"/>
              <a:t>:</a:t>
            </a:r>
          </a:p>
          <a:p>
            <a:pPr marL="114300" indent="0">
              <a:buNone/>
            </a:pPr>
            <a:endParaRPr lang="ru-RU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C# / .NET </a:t>
            </a:r>
            <a:r>
              <a:rPr lang="uk-UA" b="1" dirty="0"/>
              <a:t>8</a:t>
            </a:r>
            <a:r>
              <a:rPr lang="en-GB" dirty="0"/>
              <a:t> — </a:t>
            </a:r>
            <a:r>
              <a:rPr lang="ru-RU" dirty="0" err="1"/>
              <a:t>основна</a:t>
            </a:r>
            <a:r>
              <a:rPr lang="ru-RU" dirty="0"/>
              <a:t> </a:t>
            </a:r>
            <a:r>
              <a:rPr lang="ru-RU" dirty="0" err="1"/>
              <a:t>мова</a:t>
            </a:r>
            <a:r>
              <a:rPr lang="ru-RU" dirty="0"/>
              <a:t> та </a:t>
            </a:r>
            <a:r>
              <a:rPr lang="ru-RU" dirty="0" err="1"/>
              <a:t>фреймворк</a:t>
            </a:r>
            <a:r>
              <a:rPr lang="ru-RU" dirty="0"/>
              <a:t> для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балансувальника</a:t>
            </a:r>
            <a:r>
              <a:rPr lang="ru-RU" dirty="0"/>
              <a:t> і </a:t>
            </a:r>
            <a:r>
              <a:rPr lang="ru-RU" dirty="0" err="1"/>
              <a:t>серверів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ASP.NET Core Web API</a:t>
            </a:r>
            <a:r>
              <a:rPr lang="en-GB" dirty="0"/>
              <a:t> — </a:t>
            </a: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en-GB" dirty="0"/>
              <a:t>REST-</a:t>
            </a:r>
            <a:r>
              <a:rPr lang="ru-RU" dirty="0" err="1"/>
              <a:t>інтерфейсів</a:t>
            </a:r>
            <a:r>
              <a:rPr lang="ru-RU" dirty="0"/>
              <a:t> для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 і </a:t>
            </a:r>
            <a:r>
              <a:rPr lang="ru-RU" dirty="0" err="1"/>
              <a:t>збору</a:t>
            </a:r>
            <a:r>
              <a:rPr lang="ru-RU" dirty="0"/>
              <a:t> метрик.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K6 (JavaScript)</a:t>
            </a:r>
            <a:r>
              <a:rPr lang="en-GB" dirty="0"/>
              <a:t> — </a:t>
            </a:r>
            <a:r>
              <a:rPr lang="ru-RU" dirty="0" err="1"/>
              <a:t>генерація</a:t>
            </a:r>
            <a:r>
              <a:rPr lang="ru-RU" dirty="0"/>
              <a:t> </a:t>
            </a:r>
            <a:r>
              <a:rPr lang="en-GB" dirty="0"/>
              <a:t>HTTP-</a:t>
            </a:r>
            <a:r>
              <a:rPr lang="ru-RU" dirty="0" err="1"/>
              <a:t>навантаження</a:t>
            </a:r>
            <a:r>
              <a:rPr lang="ru-RU" dirty="0"/>
              <a:t> для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продуктивності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Postman / Swagger</a:t>
            </a:r>
            <a:r>
              <a:rPr lang="en-GB" dirty="0"/>
              <a:t> — </a:t>
            </a:r>
            <a:r>
              <a:rPr lang="ru-RU" dirty="0" err="1"/>
              <a:t>ручне</a:t>
            </a:r>
            <a:r>
              <a:rPr lang="ru-RU" dirty="0"/>
              <a:t> та </a:t>
            </a:r>
            <a:r>
              <a:rPr lang="ru-RU" dirty="0" err="1"/>
              <a:t>автоматизоване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en-GB" dirty="0"/>
              <a:t>API.</a:t>
            </a: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sp>
        <p:nvSpPr>
          <p:cNvPr id="10" name="Google Shape;107;p19"/>
          <p:cNvSpPr txBox="1">
            <a:spLocks/>
          </p:cNvSpPr>
          <p:nvPr/>
        </p:nvSpPr>
        <p:spPr>
          <a:xfrm>
            <a:off x="4350298" y="1370315"/>
            <a:ext cx="4482001" cy="3416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Font typeface="Open Sans"/>
              <a:buNone/>
            </a:pPr>
            <a:r>
              <a:rPr lang="ru-RU" sz="2400" b="1" dirty="0" err="1"/>
              <a:t>Процес</a:t>
            </a:r>
            <a:r>
              <a:rPr lang="ru-RU" sz="2400" b="1" dirty="0"/>
              <a:t> </a:t>
            </a:r>
            <a:r>
              <a:rPr lang="ru-RU" sz="2400" b="1" dirty="0" err="1"/>
              <a:t>розробки</a:t>
            </a:r>
            <a:r>
              <a:rPr lang="ru-RU" sz="2400" b="1" dirty="0"/>
              <a:t>:</a:t>
            </a:r>
          </a:p>
          <a:p>
            <a:pPr marL="114300" indent="0">
              <a:buFont typeface="Open Sans"/>
              <a:buNone/>
            </a:pPr>
            <a:endParaRPr lang="ru-RU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Створено </a:t>
            </a:r>
            <a:r>
              <a:rPr lang="ru-RU" sz="2400" dirty="0" err="1"/>
              <a:t>модульну</a:t>
            </a:r>
            <a:r>
              <a:rPr lang="ru-RU" sz="2400" dirty="0"/>
              <a:t> </a:t>
            </a:r>
            <a:r>
              <a:rPr lang="ru-RU" sz="2400" dirty="0" err="1"/>
              <a:t>архітектуру</a:t>
            </a:r>
            <a:r>
              <a:rPr lang="ru-RU" sz="2400" dirty="0"/>
              <a:t> з </a:t>
            </a:r>
            <a:r>
              <a:rPr lang="ru-RU" sz="2400" dirty="0" err="1"/>
              <a:t>розділенням</a:t>
            </a:r>
            <a:r>
              <a:rPr lang="ru-RU" sz="2400" dirty="0"/>
              <a:t> </a:t>
            </a:r>
            <a:r>
              <a:rPr lang="ru-RU" sz="2400" dirty="0" err="1"/>
              <a:t>відповідальностей</a:t>
            </a:r>
            <a:r>
              <a:rPr lang="ru-RU" sz="2400" dirty="0"/>
              <a:t>: </a:t>
            </a:r>
            <a:r>
              <a:rPr lang="ru-RU" sz="2400" dirty="0" err="1"/>
              <a:t>контролери</a:t>
            </a:r>
            <a:r>
              <a:rPr lang="ru-RU" sz="2400" dirty="0"/>
              <a:t>, </a:t>
            </a:r>
            <a:r>
              <a:rPr lang="ru-RU" sz="2400" dirty="0" err="1"/>
              <a:t>сервіси</a:t>
            </a:r>
            <a:r>
              <a:rPr lang="ru-RU" sz="2400" dirty="0"/>
              <a:t>, </a:t>
            </a:r>
            <a:r>
              <a:rPr lang="ru-RU" sz="2400" dirty="0" err="1"/>
              <a:t>моделі</a:t>
            </a:r>
            <a:r>
              <a:rPr lang="ru-RU" sz="2400" dirty="0"/>
              <a:t>, </a:t>
            </a:r>
            <a:r>
              <a:rPr lang="ru-RU" sz="2400" dirty="0" err="1"/>
              <a:t>інтерфейси</a:t>
            </a:r>
            <a:r>
              <a:rPr lang="ru-RU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err="1"/>
              <a:t>Реалізовано</a:t>
            </a:r>
            <a:r>
              <a:rPr lang="ru-RU" sz="2400" dirty="0"/>
              <a:t> </a:t>
            </a:r>
            <a:r>
              <a:rPr lang="ru-RU" sz="2400" dirty="0" err="1"/>
              <a:t>підтримку</a:t>
            </a:r>
            <a:r>
              <a:rPr lang="ru-RU" sz="2400" dirty="0"/>
              <a:t> </a:t>
            </a:r>
            <a:r>
              <a:rPr lang="ru-RU" sz="2400" dirty="0" err="1"/>
              <a:t>чотирьох</a:t>
            </a:r>
            <a:r>
              <a:rPr lang="ru-RU" sz="2400" dirty="0"/>
              <a:t> </a:t>
            </a:r>
            <a:r>
              <a:rPr lang="ru-RU" sz="2400" dirty="0" err="1"/>
              <a:t>алгоритмів</a:t>
            </a:r>
            <a:r>
              <a:rPr lang="ru-RU" sz="2400" dirty="0"/>
              <a:t> </a:t>
            </a:r>
            <a:r>
              <a:rPr lang="ru-RU" sz="2400" dirty="0" err="1"/>
              <a:t>балансування</a:t>
            </a:r>
            <a:r>
              <a:rPr lang="ru-RU" sz="2400" dirty="0"/>
              <a:t>: </a:t>
            </a:r>
            <a:r>
              <a:rPr lang="en-GB" sz="2400" b="1" dirty="0"/>
              <a:t>Round Robin, Weighted Round Robin, Least Connections, Adaptive.</a:t>
            </a:r>
            <a:endParaRPr lang="uk-UA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Додано систему </a:t>
            </a:r>
            <a:r>
              <a:rPr lang="ru-RU" sz="2400" dirty="0" err="1"/>
              <a:t>збору</a:t>
            </a:r>
            <a:r>
              <a:rPr lang="ru-RU" sz="2400" dirty="0"/>
              <a:t> метрик </a:t>
            </a:r>
            <a:r>
              <a:rPr lang="ru-RU" sz="2400" dirty="0" err="1"/>
              <a:t>із</a:t>
            </a:r>
            <a:r>
              <a:rPr lang="ru-RU" sz="2400" dirty="0"/>
              <a:t> </a:t>
            </a:r>
            <a:r>
              <a:rPr lang="ru-RU" sz="2400" dirty="0" err="1"/>
              <a:t>серверів</a:t>
            </a:r>
            <a:r>
              <a:rPr lang="ru-RU" sz="2400" dirty="0"/>
              <a:t> (/</a:t>
            </a:r>
            <a:r>
              <a:rPr lang="ru-RU" sz="2400" dirty="0" err="1"/>
              <a:t>api</a:t>
            </a:r>
            <a:r>
              <a:rPr lang="ru-RU" sz="2400" dirty="0"/>
              <a:t>/</a:t>
            </a:r>
            <a:r>
              <a:rPr lang="ru-RU" sz="2400" dirty="0" err="1"/>
              <a:t>status</a:t>
            </a:r>
            <a:r>
              <a:rPr lang="ru-RU" sz="2400" dirty="0"/>
              <a:t>) для адаптивного алгоритму.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Написано K6-скрипти для </a:t>
            </a:r>
            <a:r>
              <a:rPr lang="ru-RU" sz="2400" dirty="0" err="1"/>
              <a:t>моделювання</a:t>
            </a:r>
            <a:r>
              <a:rPr lang="ru-RU" sz="2400" dirty="0"/>
              <a:t> </a:t>
            </a:r>
            <a:r>
              <a:rPr lang="ru-RU" sz="2400" dirty="0" err="1"/>
              <a:t>різних</a:t>
            </a:r>
            <a:r>
              <a:rPr lang="ru-RU" sz="2400" dirty="0"/>
              <a:t> </a:t>
            </a:r>
            <a:r>
              <a:rPr lang="ru-RU" sz="2400" dirty="0" err="1"/>
              <a:t>типів</a:t>
            </a:r>
            <a:r>
              <a:rPr lang="ru-RU" sz="2400" dirty="0"/>
              <a:t> </a:t>
            </a:r>
            <a:r>
              <a:rPr lang="ru-RU" sz="2400" dirty="0" err="1"/>
              <a:t>навантаження</a:t>
            </a:r>
            <a:r>
              <a:rPr lang="ru-RU" sz="2400" dirty="0"/>
              <a:t> (</a:t>
            </a:r>
            <a:r>
              <a:rPr lang="ru-RU" sz="2400" dirty="0" err="1"/>
              <a:t>пікове</a:t>
            </a:r>
            <a:r>
              <a:rPr lang="ru-RU" sz="2400" dirty="0"/>
              <a:t>, </a:t>
            </a:r>
            <a:r>
              <a:rPr lang="ru-RU" sz="2400" dirty="0" err="1"/>
              <a:t>рівномірне</a:t>
            </a:r>
            <a:r>
              <a:rPr lang="ru-RU" sz="2400" dirty="0"/>
              <a:t>, </a:t>
            </a:r>
            <a:r>
              <a:rPr lang="ru-RU" sz="2400" dirty="0" err="1"/>
              <a:t>випадкове</a:t>
            </a:r>
            <a:r>
              <a:rPr lang="ru-RU" sz="2400" dirty="0"/>
              <a:t>).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 роб маг.potm" id="{40F26EDD-D74F-460D-BF54-86E3293C26A8}" vid="{F048AC31-82B1-4D45-89FA-87E89DDCD31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Преза</Template>
  <TotalTime>317</TotalTime>
  <Words>1065</Words>
  <Application>Microsoft Office PowerPoint</Application>
  <PresentationFormat>Экран (16:9)</PresentationFormat>
  <Paragraphs>110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Times New Roman</vt:lpstr>
      <vt:lpstr>Arial</vt:lpstr>
      <vt:lpstr>Open Sans</vt:lpstr>
      <vt:lpstr>Economica</vt:lpstr>
      <vt:lpstr>Calibri</vt:lpstr>
      <vt:lpstr>Cambria Math</vt:lpstr>
      <vt:lpstr>Luxe</vt:lpstr>
      <vt:lpstr>Дослідження алгоритмів балансування навантаження програмних систем на .Net Core</vt:lpstr>
      <vt:lpstr>Проблематика предметної області</vt:lpstr>
      <vt:lpstr>Огляд літератури (аналогів) </vt:lpstr>
      <vt:lpstr>Постановка задачі</vt:lpstr>
      <vt:lpstr>Методологія дослідження </vt:lpstr>
      <vt:lpstr>Алгоритми</vt:lpstr>
      <vt:lpstr>Архітектура система</vt:lpstr>
      <vt:lpstr>Файлова система проекту</vt:lpstr>
      <vt:lpstr>Опис програмного забезпечення, що було використано у дослідженні</vt:lpstr>
      <vt:lpstr>Формула адаптивного балансувальника</vt:lpstr>
      <vt:lpstr>Проведення експерименту </vt:lpstr>
      <vt:lpstr>Проведення експерименту </vt:lpstr>
      <vt:lpstr>Аналіз отриманих результатів </vt:lpstr>
      <vt:lpstr>Аналіз результатів</vt:lpstr>
      <vt:lpstr>Публікація результатів </vt:lpstr>
      <vt:lpstr>Підсумки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алгоритмів балансування навантаження програмних систем на .Net Core</dc:title>
  <dc:creator>Учетная запись Майкрософт</dc:creator>
  <cp:lastModifiedBy>Учетная запись Майкрософт</cp:lastModifiedBy>
  <cp:revision>9</cp:revision>
  <dcterms:created xsi:type="dcterms:W3CDTF">2025-06-13T08:31:52Z</dcterms:created>
  <dcterms:modified xsi:type="dcterms:W3CDTF">2025-06-13T18:56:29Z</dcterms:modified>
</cp:coreProperties>
</file>