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9" r:id="rId10"/>
    <p:sldId id="270" r:id="rId11"/>
    <p:sldId id="264" r:id="rId12"/>
    <p:sldId id="265" r:id="rId13"/>
    <p:sldId id="266" r:id="rId14"/>
    <p:sldId id="268" r:id="rId15"/>
  </p:sldIdLst>
  <p:sldSz cx="12192000" cy="6858000"/>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ru-RU" smtClean="0"/>
              <a:t>Образец заголовка</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62453C1C-B5AD-4540-85AE-C2D82543F90F}" type="datetimeFigureOut">
              <a:rPr lang="uk-UA" smtClean="0"/>
              <a:t>31.12.2023</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68DD21E0-0575-416B-AEA0-95262EF0D2B3}" type="slidenum">
              <a:rPr lang="uk-UA" smtClean="0"/>
              <a:t>‹#›</a:t>
            </a:fld>
            <a:endParaRPr lang="uk-UA"/>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22795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Date Placeholder 2"/>
          <p:cNvSpPr>
            <a:spLocks noGrp="1"/>
          </p:cNvSpPr>
          <p:nvPr>
            <p:ph type="dt" sz="half" idx="10"/>
          </p:nvPr>
        </p:nvSpPr>
        <p:spPr/>
        <p:txBody>
          <a:bodyPr/>
          <a:lstStyle/>
          <a:p>
            <a:fld id="{62453C1C-B5AD-4540-85AE-C2D82543F90F}" type="datetimeFigureOut">
              <a:rPr lang="uk-UA" smtClean="0"/>
              <a:t>31.12.2023</a:t>
            </a:fld>
            <a:endParaRPr lang="uk-UA"/>
          </a:p>
        </p:txBody>
      </p:sp>
      <p:sp>
        <p:nvSpPr>
          <p:cNvPr id="4" name="Footer Placeholder 3"/>
          <p:cNvSpPr>
            <a:spLocks noGrp="1"/>
          </p:cNvSpPr>
          <p:nvPr>
            <p:ph type="ftr" sz="quarter" idx="11"/>
          </p:nvPr>
        </p:nvSpPr>
        <p:spPr/>
        <p:txBody>
          <a:bodyPr/>
          <a:lstStyle/>
          <a:p>
            <a:endParaRPr lang="uk-UA"/>
          </a:p>
        </p:txBody>
      </p:sp>
      <p:sp>
        <p:nvSpPr>
          <p:cNvPr id="5" name="Slide Number Placeholder 4"/>
          <p:cNvSpPr>
            <a:spLocks noGrp="1"/>
          </p:cNvSpPr>
          <p:nvPr>
            <p:ph type="sldNum" sz="quarter" idx="12"/>
          </p:nvPr>
        </p:nvSpPr>
        <p:spPr/>
        <p:txBody>
          <a:bodyPr/>
          <a:lstStyle/>
          <a:p>
            <a:fld id="{68DD21E0-0575-416B-AEA0-95262EF0D2B3}" type="slidenum">
              <a:rPr lang="uk-UA" smtClean="0"/>
              <a:t>‹#›</a:t>
            </a:fld>
            <a:endParaRPr lang="uk-UA"/>
          </a:p>
        </p:txBody>
      </p:sp>
    </p:spTree>
    <p:extLst>
      <p:ext uri="{BB962C8B-B14F-4D97-AF65-F5344CB8AC3E}">
        <p14:creationId xmlns:p14="http://schemas.microsoft.com/office/powerpoint/2010/main" val="1278192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ru-RU" smtClean="0"/>
              <a:t>Образец заголовка</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62453C1C-B5AD-4540-85AE-C2D82543F90F}" type="datetimeFigureOut">
              <a:rPr lang="uk-UA" smtClean="0"/>
              <a:t>31.12.2023</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68DD21E0-0575-416B-AEA0-95262EF0D2B3}" type="slidenum">
              <a:rPr lang="uk-UA" smtClean="0"/>
              <a:t>‹#›</a:t>
            </a:fld>
            <a:endParaRPr lang="uk-UA"/>
          </a:p>
        </p:txBody>
      </p:sp>
    </p:spTree>
    <p:extLst>
      <p:ext uri="{BB962C8B-B14F-4D97-AF65-F5344CB8AC3E}">
        <p14:creationId xmlns:p14="http://schemas.microsoft.com/office/powerpoint/2010/main" val="3851997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ru-RU" smtClean="0"/>
              <a:t>Образец заголовка</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62453C1C-B5AD-4540-85AE-C2D82543F90F}" type="datetimeFigureOut">
              <a:rPr lang="uk-UA" smtClean="0"/>
              <a:t>31.12.2023</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68DD21E0-0575-416B-AEA0-95262EF0D2B3}" type="slidenum">
              <a:rPr lang="uk-UA" smtClean="0"/>
              <a:t>‹#›</a:t>
            </a:fld>
            <a:endParaRPr lang="uk-UA"/>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290340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ru-RU" smtClean="0"/>
              <a:t>Образец заголовка</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62453C1C-B5AD-4540-85AE-C2D82543F90F}" type="datetimeFigureOut">
              <a:rPr lang="uk-UA" smtClean="0"/>
              <a:t>31.12.2023</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68DD21E0-0575-416B-AEA0-95262EF0D2B3}" type="slidenum">
              <a:rPr lang="uk-UA" smtClean="0"/>
              <a:t>‹#›</a:t>
            </a:fld>
            <a:endParaRPr lang="uk-UA"/>
          </a:p>
        </p:txBody>
      </p:sp>
    </p:spTree>
    <p:extLst>
      <p:ext uri="{BB962C8B-B14F-4D97-AF65-F5344CB8AC3E}">
        <p14:creationId xmlns:p14="http://schemas.microsoft.com/office/powerpoint/2010/main" val="5006395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ru-RU" smtClean="0"/>
              <a:t>Образец заголовка</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ru-RU" smtClean="0"/>
              <a:t>Образец текста</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62453C1C-B5AD-4540-85AE-C2D82543F90F}" type="datetimeFigureOut">
              <a:rPr lang="uk-UA" smtClean="0"/>
              <a:t>31.12.2023</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68DD21E0-0575-416B-AEA0-95262EF0D2B3}" type="slidenum">
              <a:rPr lang="uk-UA" smtClean="0"/>
              <a:t>‹#›</a:t>
            </a:fld>
            <a:endParaRPr lang="uk-UA"/>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9163833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ru-RU" smtClean="0"/>
              <a:t>Образец заголовка</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ru-RU" smtClean="0"/>
              <a:t>Образец текста</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62453C1C-B5AD-4540-85AE-C2D82543F90F}" type="datetimeFigureOut">
              <a:rPr lang="uk-UA" smtClean="0"/>
              <a:t>31.12.2023</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68DD21E0-0575-416B-AEA0-95262EF0D2B3}" type="slidenum">
              <a:rPr lang="uk-UA" smtClean="0"/>
              <a:t>‹#›</a:t>
            </a:fld>
            <a:endParaRPr lang="uk-UA"/>
          </a:p>
        </p:txBody>
      </p:sp>
    </p:spTree>
    <p:extLst>
      <p:ext uri="{BB962C8B-B14F-4D97-AF65-F5344CB8AC3E}">
        <p14:creationId xmlns:p14="http://schemas.microsoft.com/office/powerpoint/2010/main" val="7853080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62453C1C-B5AD-4540-85AE-C2D82543F90F}" type="datetimeFigureOut">
              <a:rPr lang="uk-UA" smtClean="0"/>
              <a:t>31.12.2023</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68DD21E0-0575-416B-AEA0-95262EF0D2B3}" type="slidenum">
              <a:rPr lang="uk-UA" smtClean="0"/>
              <a:t>‹#›</a:t>
            </a:fld>
            <a:endParaRPr lang="uk-UA"/>
          </a:p>
        </p:txBody>
      </p:sp>
    </p:spTree>
    <p:extLst>
      <p:ext uri="{BB962C8B-B14F-4D97-AF65-F5344CB8AC3E}">
        <p14:creationId xmlns:p14="http://schemas.microsoft.com/office/powerpoint/2010/main" val="8497964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62453C1C-B5AD-4540-85AE-C2D82543F90F}" type="datetimeFigureOut">
              <a:rPr lang="uk-UA" smtClean="0"/>
              <a:t>31.12.2023</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68DD21E0-0575-416B-AEA0-95262EF0D2B3}" type="slidenum">
              <a:rPr lang="uk-UA" smtClean="0"/>
              <a:t>‹#›</a:t>
            </a:fld>
            <a:endParaRPr lang="uk-UA"/>
          </a:p>
        </p:txBody>
      </p:sp>
    </p:spTree>
    <p:extLst>
      <p:ext uri="{BB962C8B-B14F-4D97-AF65-F5344CB8AC3E}">
        <p14:creationId xmlns:p14="http://schemas.microsoft.com/office/powerpoint/2010/main" val="693501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nchor="ct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62453C1C-B5AD-4540-85AE-C2D82543F90F}" type="datetimeFigureOut">
              <a:rPr lang="uk-UA" smtClean="0"/>
              <a:t>31.12.2023</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68DD21E0-0575-416B-AEA0-95262EF0D2B3}" type="slidenum">
              <a:rPr lang="uk-UA" smtClean="0"/>
              <a:t>‹#›</a:t>
            </a:fld>
            <a:endParaRPr lang="uk-UA"/>
          </a:p>
        </p:txBody>
      </p:sp>
    </p:spTree>
    <p:extLst>
      <p:ext uri="{BB962C8B-B14F-4D97-AF65-F5344CB8AC3E}">
        <p14:creationId xmlns:p14="http://schemas.microsoft.com/office/powerpoint/2010/main" val="4011156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ru-RU" smtClean="0"/>
              <a:t>Образец заголовка</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62453C1C-B5AD-4540-85AE-C2D82543F90F}" type="datetimeFigureOut">
              <a:rPr lang="uk-UA" smtClean="0"/>
              <a:t>31.12.2023</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68DD21E0-0575-416B-AEA0-95262EF0D2B3}" type="slidenum">
              <a:rPr lang="uk-UA" smtClean="0"/>
              <a:t>‹#›</a:t>
            </a:fld>
            <a:endParaRPr lang="uk-UA"/>
          </a:p>
        </p:txBody>
      </p:sp>
    </p:spTree>
    <p:extLst>
      <p:ext uri="{BB962C8B-B14F-4D97-AF65-F5344CB8AC3E}">
        <p14:creationId xmlns:p14="http://schemas.microsoft.com/office/powerpoint/2010/main" val="2630332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62453C1C-B5AD-4540-85AE-C2D82543F90F}" type="datetimeFigureOut">
              <a:rPr lang="uk-UA" smtClean="0"/>
              <a:t>31.12.2023</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68DD21E0-0575-416B-AEA0-95262EF0D2B3}" type="slidenum">
              <a:rPr lang="uk-UA" smtClean="0"/>
              <a:t>‹#›</a:t>
            </a:fld>
            <a:endParaRPr lang="uk-UA"/>
          </a:p>
        </p:txBody>
      </p:sp>
    </p:spTree>
    <p:extLst>
      <p:ext uri="{BB962C8B-B14F-4D97-AF65-F5344CB8AC3E}">
        <p14:creationId xmlns:p14="http://schemas.microsoft.com/office/powerpoint/2010/main" val="238030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62453C1C-B5AD-4540-85AE-C2D82543F90F}" type="datetimeFigureOut">
              <a:rPr lang="uk-UA" smtClean="0"/>
              <a:t>31.12.2023</a:t>
            </a:fld>
            <a:endParaRPr lang="uk-UA"/>
          </a:p>
        </p:txBody>
      </p:sp>
      <p:sp>
        <p:nvSpPr>
          <p:cNvPr id="8" name="Footer Placeholder 7"/>
          <p:cNvSpPr>
            <a:spLocks noGrp="1"/>
          </p:cNvSpPr>
          <p:nvPr>
            <p:ph type="ftr" sz="quarter" idx="11"/>
          </p:nvPr>
        </p:nvSpPr>
        <p:spPr/>
        <p:txBody>
          <a:bodyPr/>
          <a:lstStyle/>
          <a:p>
            <a:endParaRPr lang="uk-UA"/>
          </a:p>
        </p:txBody>
      </p:sp>
      <p:sp>
        <p:nvSpPr>
          <p:cNvPr id="9" name="Slide Number Placeholder 8"/>
          <p:cNvSpPr>
            <a:spLocks noGrp="1"/>
          </p:cNvSpPr>
          <p:nvPr>
            <p:ph type="sldNum" sz="quarter" idx="12"/>
          </p:nvPr>
        </p:nvSpPr>
        <p:spPr/>
        <p:txBody>
          <a:bodyPr/>
          <a:lstStyle/>
          <a:p>
            <a:fld id="{68DD21E0-0575-416B-AEA0-95262EF0D2B3}" type="slidenum">
              <a:rPr lang="uk-UA" smtClean="0"/>
              <a:t>‹#›</a:t>
            </a:fld>
            <a:endParaRPr lang="uk-UA"/>
          </a:p>
        </p:txBody>
      </p:sp>
    </p:spTree>
    <p:extLst>
      <p:ext uri="{BB962C8B-B14F-4D97-AF65-F5344CB8AC3E}">
        <p14:creationId xmlns:p14="http://schemas.microsoft.com/office/powerpoint/2010/main" val="318011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62453C1C-B5AD-4540-85AE-C2D82543F90F}" type="datetimeFigureOut">
              <a:rPr lang="uk-UA" smtClean="0"/>
              <a:t>31.12.2023</a:t>
            </a:fld>
            <a:endParaRPr lang="uk-UA"/>
          </a:p>
        </p:txBody>
      </p:sp>
      <p:sp>
        <p:nvSpPr>
          <p:cNvPr id="4" name="Footer Placeholder 3"/>
          <p:cNvSpPr>
            <a:spLocks noGrp="1"/>
          </p:cNvSpPr>
          <p:nvPr>
            <p:ph type="ftr" sz="quarter" idx="11"/>
          </p:nvPr>
        </p:nvSpPr>
        <p:spPr/>
        <p:txBody>
          <a:bodyPr/>
          <a:lstStyle/>
          <a:p>
            <a:endParaRPr lang="uk-UA"/>
          </a:p>
        </p:txBody>
      </p:sp>
      <p:sp>
        <p:nvSpPr>
          <p:cNvPr id="5" name="Slide Number Placeholder 4"/>
          <p:cNvSpPr>
            <a:spLocks noGrp="1"/>
          </p:cNvSpPr>
          <p:nvPr>
            <p:ph type="sldNum" sz="quarter" idx="12"/>
          </p:nvPr>
        </p:nvSpPr>
        <p:spPr/>
        <p:txBody>
          <a:bodyPr/>
          <a:lstStyle/>
          <a:p>
            <a:fld id="{68DD21E0-0575-416B-AEA0-95262EF0D2B3}" type="slidenum">
              <a:rPr lang="uk-UA" smtClean="0"/>
              <a:t>‹#›</a:t>
            </a:fld>
            <a:endParaRPr lang="uk-UA"/>
          </a:p>
        </p:txBody>
      </p:sp>
    </p:spTree>
    <p:extLst>
      <p:ext uri="{BB962C8B-B14F-4D97-AF65-F5344CB8AC3E}">
        <p14:creationId xmlns:p14="http://schemas.microsoft.com/office/powerpoint/2010/main" val="4166564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53C1C-B5AD-4540-85AE-C2D82543F90F}" type="datetimeFigureOut">
              <a:rPr lang="uk-UA" smtClean="0"/>
              <a:t>31.12.2023</a:t>
            </a:fld>
            <a:endParaRPr lang="uk-UA"/>
          </a:p>
        </p:txBody>
      </p:sp>
      <p:sp>
        <p:nvSpPr>
          <p:cNvPr id="3" name="Footer Placeholder 2"/>
          <p:cNvSpPr>
            <a:spLocks noGrp="1"/>
          </p:cNvSpPr>
          <p:nvPr>
            <p:ph type="ftr" sz="quarter" idx="11"/>
          </p:nvPr>
        </p:nvSpPr>
        <p:spPr/>
        <p:txBody>
          <a:bodyPr/>
          <a:lstStyle/>
          <a:p>
            <a:endParaRPr lang="uk-UA"/>
          </a:p>
        </p:txBody>
      </p:sp>
      <p:sp>
        <p:nvSpPr>
          <p:cNvPr id="4" name="Slide Number Placeholder 3"/>
          <p:cNvSpPr>
            <a:spLocks noGrp="1"/>
          </p:cNvSpPr>
          <p:nvPr>
            <p:ph type="sldNum" sz="quarter" idx="12"/>
          </p:nvPr>
        </p:nvSpPr>
        <p:spPr/>
        <p:txBody>
          <a:bodyPr/>
          <a:lstStyle/>
          <a:p>
            <a:fld id="{68DD21E0-0575-416B-AEA0-95262EF0D2B3}" type="slidenum">
              <a:rPr lang="uk-UA" smtClean="0"/>
              <a:t>‹#›</a:t>
            </a:fld>
            <a:endParaRPr lang="uk-UA"/>
          </a:p>
        </p:txBody>
      </p:sp>
    </p:spTree>
    <p:extLst>
      <p:ext uri="{BB962C8B-B14F-4D97-AF65-F5344CB8AC3E}">
        <p14:creationId xmlns:p14="http://schemas.microsoft.com/office/powerpoint/2010/main" val="2713457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62453C1C-B5AD-4540-85AE-C2D82543F90F}" type="datetimeFigureOut">
              <a:rPr lang="uk-UA" smtClean="0"/>
              <a:t>31.12.2023</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68DD21E0-0575-416B-AEA0-95262EF0D2B3}" type="slidenum">
              <a:rPr lang="uk-UA" smtClean="0"/>
              <a:t>‹#›</a:t>
            </a:fld>
            <a:endParaRPr lang="uk-UA"/>
          </a:p>
        </p:txBody>
      </p:sp>
    </p:spTree>
    <p:extLst>
      <p:ext uri="{BB962C8B-B14F-4D97-AF65-F5344CB8AC3E}">
        <p14:creationId xmlns:p14="http://schemas.microsoft.com/office/powerpoint/2010/main" val="33109366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ru-RU" smtClean="0"/>
              <a:t>Образец заголовка</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62453C1C-B5AD-4540-85AE-C2D82543F90F}" type="datetimeFigureOut">
              <a:rPr lang="uk-UA" smtClean="0"/>
              <a:t>31.12.2023</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68DD21E0-0575-416B-AEA0-95262EF0D2B3}" type="slidenum">
              <a:rPr lang="uk-UA" smtClean="0"/>
              <a:t>‹#›</a:t>
            </a:fld>
            <a:endParaRPr lang="uk-UA"/>
          </a:p>
        </p:txBody>
      </p:sp>
    </p:spTree>
    <p:extLst>
      <p:ext uri="{BB962C8B-B14F-4D97-AF65-F5344CB8AC3E}">
        <p14:creationId xmlns:p14="http://schemas.microsoft.com/office/powerpoint/2010/main" val="1520086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62453C1C-B5AD-4540-85AE-C2D82543F90F}" type="datetimeFigureOut">
              <a:rPr lang="uk-UA" smtClean="0"/>
              <a:t>31.12.2023</a:t>
            </a:fld>
            <a:endParaRPr lang="uk-UA"/>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uk-UA"/>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8DD21E0-0575-416B-AEA0-95262EF0D2B3}" type="slidenum">
              <a:rPr lang="uk-UA" smtClean="0"/>
              <a:t>‹#›</a:t>
            </a:fld>
            <a:endParaRPr lang="uk-UA"/>
          </a:p>
        </p:txBody>
      </p:sp>
    </p:spTree>
    <p:extLst>
      <p:ext uri="{BB962C8B-B14F-4D97-AF65-F5344CB8AC3E}">
        <p14:creationId xmlns:p14="http://schemas.microsoft.com/office/powerpoint/2010/main" val="349073608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026399" y="0"/>
            <a:ext cx="3686629" cy="646331"/>
          </a:xfrm>
          <a:prstGeom prst="rect">
            <a:avLst/>
          </a:prstGeom>
          <a:noFill/>
        </p:spPr>
        <p:txBody>
          <a:bodyPr wrap="square" rtlCol="0">
            <a:spAutoFit/>
          </a:bodyPr>
          <a:lstStyle/>
          <a:p>
            <a:r>
              <a:rPr lang="uk-UA" dirty="0"/>
              <a:t>НАЦІОНАЛЬНИЙ УНІВЕРСИТЕТ </a:t>
            </a:r>
          </a:p>
          <a:p>
            <a:r>
              <a:rPr lang="uk-UA" dirty="0"/>
              <a:t>« </a:t>
            </a:r>
            <a:r>
              <a:rPr lang="uk-UA" dirty="0">
                <a:solidFill>
                  <a:srgbClr val="FF0000"/>
                </a:solidFill>
              </a:rPr>
              <a:t>ЧЕРНІГІВСЬКА ПОЛІТЕХНІКА </a:t>
            </a:r>
            <a:r>
              <a:rPr lang="uk-UA" dirty="0"/>
              <a:t>»</a:t>
            </a:r>
          </a:p>
        </p:txBody>
      </p:sp>
      <p:sp>
        <p:nvSpPr>
          <p:cNvPr id="6" name="TextBox 5"/>
          <p:cNvSpPr txBox="1"/>
          <p:nvPr/>
        </p:nvSpPr>
        <p:spPr>
          <a:xfrm>
            <a:off x="7848599" y="856343"/>
            <a:ext cx="4042227" cy="1200329"/>
          </a:xfrm>
          <a:prstGeom prst="rect">
            <a:avLst/>
          </a:prstGeom>
          <a:noFill/>
        </p:spPr>
        <p:txBody>
          <a:bodyPr wrap="square" rtlCol="0">
            <a:spAutoFit/>
          </a:bodyPr>
          <a:lstStyle/>
          <a:p>
            <a:r>
              <a:rPr lang="uk-UA" dirty="0">
                <a:solidFill>
                  <a:schemeClr val="bg1">
                    <a:lumMod val="95000"/>
                    <a:lumOff val="5000"/>
                  </a:schemeClr>
                </a:solidFill>
                <a:latin typeface="Times New Roman" panose="02020603050405020304" pitchFamily="18" charset="0"/>
                <a:cs typeface="Times New Roman" panose="02020603050405020304" pitchFamily="18" charset="0"/>
              </a:rPr>
              <a:t>ННІ бізнесу природокористування і </a:t>
            </a:r>
            <a:r>
              <a:rPr lang="uk-UA" dirty="0" err="1">
                <a:solidFill>
                  <a:schemeClr val="bg1">
                    <a:lumMod val="95000"/>
                    <a:lumOff val="5000"/>
                  </a:schemeClr>
                </a:solidFill>
                <a:latin typeface="Times New Roman" panose="02020603050405020304" pitchFamily="18" charset="0"/>
                <a:cs typeface="Times New Roman" panose="02020603050405020304" pitchFamily="18" charset="0"/>
              </a:rPr>
              <a:t>теризму</a:t>
            </a:r>
            <a:r>
              <a:rPr lang="uk-UA" dirty="0">
                <a:solidFill>
                  <a:schemeClr val="bg1">
                    <a:lumMod val="95000"/>
                    <a:lumOff val="5000"/>
                  </a:schemeClr>
                </a:solidFill>
                <a:latin typeface="Times New Roman" panose="02020603050405020304" pitchFamily="18" charset="0"/>
                <a:cs typeface="Times New Roman" panose="02020603050405020304" pitchFamily="18" charset="0"/>
              </a:rPr>
              <a:t> </a:t>
            </a:r>
          </a:p>
          <a:p>
            <a:r>
              <a:rPr lang="uk-UA" dirty="0">
                <a:solidFill>
                  <a:schemeClr val="bg1">
                    <a:lumMod val="95000"/>
                    <a:lumOff val="5000"/>
                  </a:schemeClr>
                </a:solidFill>
                <a:latin typeface="Times New Roman" panose="02020603050405020304" pitchFamily="18" charset="0"/>
                <a:cs typeface="Times New Roman" panose="02020603050405020304" pitchFamily="18" charset="0"/>
              </a:rPr>
              <a:t>Кафедра аграрних технологій та лісового господарства</a:t>
            </a:r>
          </a:p>
        </p:txBody>
      </p:sp>
      <p:sp>
        <p:nvSpPr>
          <p:cNvPr id="7" name="TextBox 6"/>
          <p:cNvSpPr txBox="1"/>
          <p:nvPr/>
        </p:nvSpPr>
        <p:spPr>
          <a:xfrm>
            <a:off x="8066313" y="2233299"/>
            <a:ext cx="3646715" cy="1508105"/>
          </a:xfrm>
          <a:prstGeom prst="rect">
            <a:avLst/>
          </a:prstGeom>
          <a:noFill/>
        </p:spPr>
        <p:txBody>
          <a:bodyPr wrap="square" rtlCol="0">
            <a:spAutoFit/>
          </a:bodyPr>
          <a:lstStyle/>
          <a:p>
            <a:r>
              <a:rPr lang="uk-UA" dirty="0">
                <a:solidFill>
                  <a:srgbClr val="C00000"/>
                </a:solidFill>
                <a:latin typeface="Times New Roman" panose="02020603050405020304" pitchFamily="18" charset="0"/>
                <a:cs typeface="Times New Roman" panose="02020603050405020304" pitchFamily="18" charset="0"/>
              </a:rPr>
              <a:t>Підгодував студент 1 – курсу </a:t>
            </a:r>
          </a:p>
          <a:p>
            <a:r>
              <a:rPr lang="uk-UA" dirty="0">
                <a:solidFill>
                  <a:srgbClr val="C00000"/>
                </a:solidFill>
                <a:latin typeface="Times New Roman" panose="02020603050405020304" pitchFamily="18" charset="0"/>
                <a:cs typeface="Times New Roman" panose="02020603050405020304" pitchFamily="18" charset="0"/>
              </a:rPr>
              <a:t>групи МЛСп-201</a:t>
            </a:r>
          </a:p>
          <a:p>
            <a:r>
              <a:rPr lang="uk-UA" sz="2000" dirty="0" smtClean="0">
                <a:solidFill>
                  <a:srgbClr val="FF0000"/>
                </a:solidFill>
                <a:latin typeface="Times New Roman" panose="02020603050405020304" pitchFamily="18" charset="0"/>
                <a:cs typeface="Times New Roman" panose="02020603050405020304" pitchFamily="18" charset="0"/>
              </a:rPr>
              <a:t>Солодкий С. М. </a:t>
            </a:r>
          </a:p>
          <a:p>
            <a:r>
              <a:rPr lang="uk-UA" i="1" dirty="0">
                <a:solidFill>
                  <a:schemeClr val="accent4">
                    <a:lumMod val="50000"/>
                  </a:schemeClr>
                </a:solidFill>
                <a:latin typeface="Times New Roman" panose="02020603050405020304" pitchFamily="18" charset="0"/>
                <a:cs typeface="Times New Roman" panose="02020603050405020304" pitchFamily="18" charset="0"/>
              </a:rPr>
              <a:t>спеціальність</a:t>
            </a:r>
            <a:r>
              <a:rPr lang="uk-UA" dirty="0">
                <a:solidFill>
                  <a:schemeClr val="accent4">
                    <a:lumMod val="50000"/>
                  </a:schemeClr>
                </a:solidFill>
                <a:latin typeface="Times New Roman" panose="02020603050405020304" pitchFamily="18" charset="0"/>
                <a:cs typeface="Times New Roman" panose="02020603050405020304" pitchFamily="18" charset="0"/>
              </a:rPr>
              <a:t> </a:t>
            </a:r>
            <a:r>
              <a:rPr lang="uk-UA" dirty="0">
                <a:solidFill>
                  <a:srgbClr val="FF0000"/>
                </a:solidFill>
                <a:latin typeface="Times New Roman" panose="02020603050405020304" pitchFamily="18" charset="0"/>
                <a:cs typeface="Times New Roman" panose="02020603050405020304" pitchFamily="18" charset="0"/>
              </a:rPr>
              <a:t>205 Лісове господарство</a:t>
            </a:r>
          </a:p>
        </p:txBody>
      </p:sp>
      <p:sp>
        <p:nvSpPr>
          <p:cNvPr id="8" name="TextBox 7"/>
          <p:cNvSpPr txBox="1"/>
          <p:nvPr/>
        </p:nvSpPr>
        <p:spPr>
          <a:xfrm>
            <a:off x="8969828" y="3918031"/>
            <a:ext cx="3062514" cy="646331"/>
          </a:xfrm>
          <a:prstGeom prst="rect">
            <a:avLst/>
          </a:prstGeom>
          <a:noFill/>
        </p:spPr>
        <p:txBody>
          <a:bodyPr wrap="square" rtlCol="0">
            <a:spAutoFit/>
          </a:bodyPr>
          <a:lstStyle/>
          <a:p>
            <a:r>
              <a:rPr lang="uk-UA">
                <a:latin typeface="Times New Roman" panose="02020603050405020304" pitchFamily="18" charset="0"/>
                <a:cs typeface="Times New Roman" panose="02020603050405020304" pitchFamily="18" charset="0"/>
              </a:rPr>
              <a:t>з дисципліни « Екологічні стилі ландшафти »</a:t>
            </a:r>
            <a:endParaRPr lang="uk-UA" dirty="0">
              <a:latin typeface="Times New Roman" panose="02020603050405020304" pitchFamily="18" charset="0"/>
              <a:cs typeface="Times New Roman" panose="02020603050405020304" pitchFamily="18" charset="0"/>
            </a:endParaRPr>
          </a:p>
        </p:txBody>
      </p:sp>
      <p:sp>
        <p:nvSpPr>
          <p:cNvPr id="9" name="TextBox 8"/>
          <p:cNvSpPr txBox="1"/>
          <p:nvPr/>
        </p:nvSpPr>
        <p:spPr>
          <a:xfrm>
            <a:off x="9158514" y="5233431"/>
            <a:ext cx="2685142" cy="369332"/>
          </a:xfrm>
          <a:prstGeom prst="rect">
            <a:avLst/>
          </a:prstGeom>
          <a:noFill/>
        </p:spPr>
        <p:txBody>
          <a:bodyPr wrap="square" rtlCol="0">
            <a:spAutoFit/>
          </a:bodyPr>
          <a:lstStyle/>
          <a:p>
            <a:r>
              <a:rPr lang="uk-UA" dirty="0">
                <a:solidFill>
                  <a:srgbClr val="FFC000"/>
                </a:solidFill>
                <a:latin typeface="Times New Roman" panose="02020603050405020304" pitchFamily="18" charset="0"/>
                <a:cs typeface="Times New Roman" panose="02020603050405020304" pitchFamily="18" charset="0"/>
              </a:rPr>
              <a:t>Практична робота № 1</a:t>
            </a:r>
          </a:p>
        </p:txBody>
      </p:sp>
      <p:pic>
        <p:nvPicPr>
          <p:cNvPr id="10" name="Рисунок 9"/>
          <p:cNvPicPr>
            <a:picLocks noChangeAspect="1"/>
          </p:cNvPicPr>
          <p:nvPr/>
        </p:nvPicPr>
        <p:blipFill>
          <a:blip r:embed="rId2"/>
          <a:stretch>
            <a:fillRect/>
          </a:stretch>
        </p:blipFill>
        <p:spPr>
          <a:xfrm>
            <a:off x="0" y="986971"/>
            <a:ext cx="7848600" cy="5871029"/>
          </a:xfrm>
          <a:prstGeom prst="rect">
            <a:avLst/>
          </a:prstGeom>
        </p:spPr>
      </p:pic>
      <p:sp>
        <p:nvSpPr>
          <p:cNvPr id="11" name="TextBox 10"/>
          <p:cNvSpPr txBox="1"/>
          <p:nvPr/>
        </p:nvSpPr>
        <p:spPr>
          <a:xfrm>
            <a:off x="1175657" y="276999"/>
            <a:ext cx="4049486" cy="369332"/>
          </a:xfrm>
          <a:prstGeom prst="rect">
            <a:avLst/>
          </a:prstGeom>
          <a:noFill/>
        </p:spPr>
        <p:txBody>
          <a:bodyPr wrap="square" rtlCol="0">
            <a:spAutoFit/>
          </a:bodyPr>
          <a:lstStyle/>
          <a:p>
            <a:r>
              <a:rPr lang="uk-UA" dirty="0" smtClean="0">
                <a:solidFill>
                  <a:schemeClr val="bg1"/>
                </a:solidFill>
                <a:latin typeface="Times New Roman" panose="02020603050405020304" pitchFamily="18" charset="0"/>
                <a:cs typeface="Times New Roman" panose="02020603050405020304" pitchFamily="18" charset="0"/>
              </a:rPr>
              <a:t>Тема 1</a:t>
            </a:r>
            <a:r>
              <a:rPr lang="uk-UA" dirty="0" smtClean="0">
                <a:solidFill>
                  <a:schemeClr val="accent2">
                    <a:lumMod val="60000"/>
                    <a:lumOff val="40000"/>
                  </a:schemeClr>
                </a:solidFill>
                <a:latin typeface="Times New Roman" panose="02020603050405020304" pitchFamily="18" charset="0"/>
                <a:cs typeface="Times New Roman" panose="02020603050405020304" pitchFamily="18" charset="0"/>
              </a:rPr>
              <a:t>. Ландшафтознавство </a:t>
            </a:r>
            <a:r>
              <a:rPr lang="uk-UA" dirty="0" smtClean="0">
                <a:solidFill>
                  <a:schemeClr val="bg1"/>
                </a:solidFill>
                <a:latin typeface="Times New Roman" panose="02020603050405020304" pitchFamily="18" charset="0"/>
                <a:cs typeface="Times New Roman" panose="02020603050405020304" pitchFamily="18" charset="0"/>
              </a:rPr>
              <a:t>як наука </a:t>
            </a:r>
            <a:endParaRPr lang="uk-UA"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3494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wipe(down)">
                                      <p:cBhvr>
                                        <p:cTn id="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0" y="0"/>
            <a:ext cx="12192000" cy="6857999"/>
          </a:xfrm>
          <a:prstGeom prst="rect">
            <a:avLst/>
          </a:prstGeom>
        </p:spPr>
      </p:pic>
      <p:sp>
        <p:nvSpPr>
          <p:cNvPr id="5" name="TextBox 4"/>
          <p:cNvSpPr txBox="1"/>
          <p:nvPr/>
        </p:nvSpPr>
        <p:spPr>
          <a:xfrm>
            <a:off x="7794172" y="5863772"/>
            <a:ext cx="4847771" cy="523220"/>
          </a:xfrm>
          <a:prstGeom prst="rect">
            <a:avLst/>
          </a:prstGeom>
          <a:noFill/>
        </p:spPr>
        <p:txBody>
          <a:bodyPr wrap="square" rtlCol="0">
            <a:spAutoFit/>
          </a:bodyPr>
          <a:lstStyle/>
          <a:p>
            <a:r>
              <a:rPr lang="uk-UA" sz="2800" dirty="0" smtClean="0">
                <a:latin typeface="Times New Roman" panose="02020603050405020304" pitchFamily="18" charset="0"/>
                <a:cs typeface="Times New Roman" panose="02020603050405020304" pitchFamily="18" charset="0"/>
              </a:rPr>
              <a:t>Рисунок  2  - Ландшафт </a:t>
            </a:r>
            <a:endParaRPr lang="uk-UA"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4288463"/>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08000" y="333829"/>
            <a:ext cx="10493829" cy="3970318"/>
          </a:xfrm>
          <a:prstGeom prst="rect">
            <a:avLst/>
          </a:prstGeom>
          <a:noFill/>
        </p:spPr>
        <p:txBody>
          <a:bodyPr wrap="square" rtlCol="0">
            <a:spAutoFit/>
          </a:bodyPr>
          <a:lstStyle/>
          <a:p>
            <a:r>
              <a:rPr lang="uk-UA" dirty="0" smtClean="0"/>
              <a:t>          </a:t>
            </a:r>
            <a:r>
              <a:rPr lang="uk-UA" dirty="0" smtClean="0">
                <a:solidFill>
                  <a:schemeClr val="accent2">
                    <a:lumMod val="60000"/>
                    <a:lumOff val="40000"/>
                  </a:schemeClr>
                </a:solidFill>
              </a:rPr>
              <a:t>Поняття геосистема </a:t>
            </a:r>
          </a:p>
          <a:p>
            <a:endParaRPr lang="uk-UA" dirty="0">
              <a:solidFill>
                <a:schemeClr val="accent2">
                  <a:lumMod val="60000"/>
                  <a:lumOff val="40000"/>
                </a:schemeClr>
              </a:solidFill>
            </a:endParaRPr>
          </a:p>
          <a:p>
            <a:endParaRPr lang="uk-UA" dirty="0" smtClean="0">
              <a:solidFill>
                <a:schemeClr val="accent2">
                  <a:lumMod val="60000"/>
                  <a:lumOff val="40000"/>
                </a:schemeClr>
              </a:solidFill>
            </a:endParaRPr>
          </a:p>
          <a:p>
            <a:r>
              <a:rPr lang="uk-UA" dirty="0"/>
              <a:t> </a:t>
            </a:r>
            <a:r>
              <a:rPr lang="uk-UA" dirty="0" smtClean="0"/>
              <a:t>           Геосистема - [від </a:t>
            </a:r>
            <a:r>
              <a:rPr lang="uk-UA" dirty="0"/>
              <a:t>лат. </a:t>
            </a:r>
            <a:r>
              <a:rPr lang="en-US" i="1" dirty="0"/>
              <a:t>geo</a:t>
            </a:r>
            <a:r>
              <a:rPr lang="en-US" dirty="0"/>
              <a:t> – </a:t>
            </a:r>
            <a:r>
              <a:rPr lang="uk-UA" dirty="0"/>
              <a:t>Земля, гр. </a:t>
            </a:r>
            <a:r>
              <a:rPr lang="en-US" i="1" dirty="0" err="1"/>
              <a:t>systema</a:t>
            </a:r>
            <a:r>
              <a:rPr lang="en-US" dirty="0"/>
              <a:t> – </a:t>
            </a:r>
            <a:r>
              <a:rPr lang="uk-UA" dirty="0"/>
              <a:t>складена з частин, з’єднання] – цілісний природний об’єкт, складений із взаємозв’язаних компонентів, що підпорядковуються закономірностям, які діють в межах земних оболонок або Землі в цілому. В науковому просторі України термін "геосистема" використовується з 30-х рр. </a:t>
            </a:r>
            <a:r>
              <a:rPr lang="en-US" dirty="0"/>
              <a:t>XX </a:t>
            </a:r>
            <a:r>
              <a:rPr lang="uk-UA" dirty="0"/>
              <a:t>ст. Від 1963 року ним позначають </a:t>
            </a:r>
            <a:r>
              <a:rPr lang="uk-UA" dirty="0" err="1"/>
              <a:t>різнорангові</a:t>
            </a:r>
            <a:r>
              <a:rPr lang="uk-UA" dirty="0"/>
              <a:t> географічні системи (В.Б. </a:t>
            </a:r>
            <a:r>
              <a:rPr lang="uk-UA" dirty="0" err="1"/>
              <a:t>Сочава</a:t>
            </a:r>
            <a:r>
              <a:rPr lang="uk-UA" dirty="0"/>
              <a:t>). Пізніше терміну було надано значення будь-яких </a:t>
            </a:r>
            <a:r>
              <a:rPr lang="uk-UA" dirty="0" err="1"/>
              <a:t>таксономічно</a:t>
            </a:r>
            <a:r>
              <a:rPr lang="uk-UA" dirty="0"/>
              <a:t> визначених геолого-географічних систем (І.В. Круть, С.В. </a:t>
            </a:r>
            <a:r>
              <a:rPr lang="uk-UA" dirty="0" err="1"/>
              <a:t>Мейєн</a:t>
            </a:r>
            <a:r>
              <a:rPr lang="uk-UA" dirty="0"/>
              <a:t> та ін.). Серед українських геологів цю ідею активно підтримують професори О.М. Адаменко, Г.І. </a:t>
            </a:r>
            <a:r>
              <a:rPr lang="uk-UA" dirty="0" err="1"/>
              <a:t>Рудько</a:t>
            </a:r>
            <a:r>
              <a:rPr lang="uk-UA" dirty="0"/>
              <a:t> та ін</a:t>
            </a:r>
            <a:r>
              <a:rPr lang="uk-UA" dirty="0" smtClean="0"/>
              <a:t>.</a:t>
            </a:r>
          </a:p>
          <a:p>
            <a:endParaRPr lang="uk-UA" dirty="0"/>
          </a:p>
          <a:p>
            <a:endParaRPr lang="uk-UA" dirty="0" smtClean="0"/>
          </a:p>
          <a:p>
            <a:endParaRPr lang="uk-UA" dirty="0"/>
          </a:p>
        </p:txBody>
      </p:sp>
    </p:spTree>
    <p:extLst>
      <p:ext uri="{BB962C8B-B14F-4D97-AF65-F5344CB8AC3E}">
        <p14:creationId xmlns:p14="http://schemas.microsoft.com/office/powerpoint/2010/main" val="383894521"/>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Основні поняття ландшафтної екології - online present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786743" y="5950857"/>
            <a:ext cx="3062514" cy="461665"/>
          </a:xfrm>
          <a:prstGeom prst="rect">
            <a:avLst/>
          </a:prstGeom>
          <a:noFill/>
        </p:spPr>
        <p:txBody>
          <a:bodyPr wrap="square" rtlCol="0">
            <a:spAutoFit/>
          </a:bodyPr>
          <a:lstStyle/>
          <a:p>
            <a:r>
              <a:rPr lang="uk-UA" sz="2400" b="1" dirty="0" smtClean="0">
                <a:solidFill>
                  <a:schemeClr val="bg1"/>
                </a:solidFill>
                <a:latin typeface="Times New Roman" panose="02020603050405020304" pitchFamily="18" charset="0"/>
                <a:cs typeface="Times New Roman" panose="02020603050405020304" pitchFamily="18" charset="0"/>
              </a:rPr>
              <a:t>Рисунок 3 </a:t>
            </a:r>
            <a:endParaRPr lang="uk-UA" sz="2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9673759"/>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188686"/>
            <a:ext cx="11495314" cy="6740307"/>
          </a:xfrm>
          <a:prstGeom prst="rect">
            <a:avLst/>
          </a:prstGeom>
          <a:noFill/>
        </p:spPr>
        <p:txBody>
          <a:bodyPr wrap="square" rtlCol="0">
            <a:spAutoFit/>
          </a:bodyPr>
          <a:lstStyle/>
          <a:p>
            <a:r>
              <a:rPr lang="uk-UA" dirty="0" smtClean="0"/>
              <a:t>         </a:t>
            </a:r>
            <a:r>
              <a:rPr lang="uk-UA" dirty="0" smtClean="0">
                <a:solidFill>
                  <a:schemeClr val="accent2">
                    <a:lumMod val="60000"/>
                    <a:lumOff val="40000"/>
                  </a:schemeClr>
                </a:solidFill>
              </a:rPr>
              <a:t>Поняття ПТК </a:t>
            </a:r>
          </a:p>
          <a:p>
            <a:r>
              <a:rPr lang="uk-UA" dirty="0"/>
              <a:t> </a:t>
            </a:r>
            <a:r>
              <a:rPr lang="uk-UA" dirty="0" smtClean="0"/>
              <a:t>       </a:t>
            </a:r>
          </a:p>
          <a:p>
            <a:r>
              <a:rPr lang="uk-UA" dirty="0"/>
              <a:t> </a:t>
            </a:r>
            <a:r>
              <a:rPr lang="uk-UA" dirty="0" smtClean="0"/>
              <a:t>       Структура ПТК – це просторово - часова організація (</a:t>
            </a:r>
            <a:r>
              <a:rPr lang="uk-UA" dirty="0" err="1" smtClean="0"/>
              <a:t>упорядкова-ність</a:t>
            </a:r>
            <a:r>
              <a:rPr lang="uk-UA" dirty="0" smtClean="0"/>
              <a:t>) або взаємне розташування частин і засобів їх з’єднання. Виділяють вертикальну (або компонентну) і морфологічну (горизонтальну) структури.</a:t>
            </a:r>
          </a:p>
          <a:p>
            <a:endParaRPr lang="uk-UA" dirty="0"/>
          </a:p>
          <a:p>
            <a:r>
              <a:rPr lang="uk-UA" dirty="0" smtClean="0"/>
              <a:t>         Вертикальна структура ландшафту – це послідовне розташування компонентів по вертикалі (за ярусами): приземний шар повітря, рослинний і тваринний світ, ґрунти, поверхневі води, гірські породи, підземні води. Разом із тим перелічені компоненти формують відповідні сфери (</a:t>
            </a:r>
            <a:r>
              <a:rPr lang="uk-UA" dirty="0" err="1" smtClean="0"/>
              <a:t>атмо</a:t>
            </a:r>
            <a:r>
              <a:rPr lang="uk-UA" dirty="0" smtClean="0"/>
              <a:t>-, </a:t>
            </a:r>
            <a:r>
              <a:rPr lang="uk-UA" dirty="0" err="1" smtClean="0"/>
              <a:t>біо</a:t>
            </a:r>
            <a:r>
              <a:rPr lang="uk-UA" dirty="0" smtClean="0"/>
              <a:t>-, </a:t>
            </a:r>
            <a:r>
              <a:rPr lang="uk-UA" dirty="0" err="1" smtClean="0"/>
              <a:t>педо</a:t>
            </a:r>
            <a:r>
              <a:rPr lang="uk-UA" dirty="0" smtClean="0"/>
              <a:t>-, гідро-, літосфера), які тісно взаємозв’язані.</a:t>
            </a:r>
          </a:p>
          <a:p>
            <a:endParaRPr lang="uk-UA" dirty="0"/>
          </a:p>
          <a:p>
            <a:endParaRPr lang="uk-UA" dirty="0" smtClean="0"/>
          </a:p>
          <a:p>
            <a:r>
              <a:rPr lang="uk-UA" dirty="0" smtClean="0"/>
              <a:t>       Обмін речовиною і енергією між окремими ярусами (сферами) відбувається по вертикалі. З одного боку, це підняття водних розчинів по капілярах ґрунту і всмоктування їх кореневою системою, просочування атмосферних опадів, їх випаровування, висхідні потоки повітря, випадання органічних </a:t>
            </a:r>
            <a:r>
              <a:rPr lang="uk-UA" dirty="0" err="1" smtClean="0"/>
              <a:t>рештків</a:t>
            </a:r>
            <a:r>
              <a:rPr lang="uk-UA" dirty="0" smtClean="0"/>
              <a:t> і пилу і </a:t>
            </a:r>
            <a:r>
              <a:rPr lang="uk-UA" dirty="0" err="1" smtClean="0"/>
              <a:t>т.д</a:t>
            </a:r>
            <a:r>
              <a:rPr lang="uk-UA" dirty="0" smtClean="0"/>
              <a:t>.</a:t>
            </a:r>
          </a:p>
          <a:p>
            <a:endParaRPr lang="uk-UA" dirty="0"/>
          </a:p>
          <a:p>
            <a:r>
              <a:rPr lang="uk-UA" dirty="0" smtClean="0">
                <a:solidFill>
                  <a:srgbClr val="FF0000"/>
                </a:solidFill>
              </a:rPr>
              <a:t>       Морфологічна структура ландшафтів</a:t>
            </a:r>
            <a:r>
              <a:rPr lang="uk-UA" dirty="0" smtClean="0"/>
              <a:t>. Це упорядковане просторове розташування морфологічних одиниць у межах ПТК більш високого рангу. Обмін речовиною й енергією між окремими ПІК відбувається шляхом </a:t>
            </a:r>
            <a:r>
              <a:rPr lang="uk-UA" dirty="0" err="1" smtClean="0"/>
              <a:t>підзе-много</a:t>
            </a:r>
            <a:r>
              <a:rPr lang="uk-UA" dirty="0" smtClean="0"/>
              <a:t> ґрунтового стоку, стікання атмосферних опадів по схилах та ін. Важливу роль при цьому відіграють різні види міграції хімічних речовин (водна, атмосферна, біогенна, механічна та ін.). Тут, окрім радіальної, виникає специ-</a:t>
            </a:r>
            <a:r>
              <a:rPr lang="uk-UA" dirty="0" err="1" smtClean="0"/>
              <a:t>фічна</a:t>
            </a:r>
            <a:r>
              <a:rPr lang="uk-UA" dirty="0" smtClean="0"/>
              <a:t> латеральна міграція речовин</a:t>
            </a:r>
          </a:p>
          <a:p>
            <a:endParaRPr lang="uk-UA" dirty="0"/>
          </a:p>
        </p:txBody>
      </p:sp>
    </p:spTree>
    <p:extLst>
      <p:ext uri="{BB962C8B-B14F-4D97-AF65-F5344CB8AC3E}">
        <p14:creationId xmlns:p14="http://schemas.microsoft.com/office/powerpoint/2010/main" val="1362100480"/>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stretch>
            <a:fillRect/>
          </a:stretch>
        </p:blipFill>
        <p:spPr>
          <a:xfrm>
            <a:off x="0" y="0"/>
            <a:ext cx="12192000" cy="6857999"/>
          </a:xfrm>
          <a:prstGeom prst="rect">
            <a:avLst/>
          </a:prstGeom>
        </p:spPr>
      </p:pic>
      <p:sp>
        <p:nvSpPr>
          <p:cNvPr id="5" name="6-конечная звезда 4"/>
          <p:cNvSpPr/>
          <p:nvPr/>
        </p:nvSpPr>
        <p:spPr>
          <a:xfrm rot="19557805">
            <a:off x="9637486" y="449939"/>
            <a:ext cx="2467431" cy="1944917"/>
          </a:xfrm>
          <a:prstGeom prst="star6">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uk-UA" dirty="0" smtClean="0"/>
              <a:t>Кінець </a:t>
            </a:r>
            <a:endParaRPr lang="uk-UA" dirty="0"/>
          </a:p>
        </p:txBody>
      </p:sp>
    </p:spTree>
    <p:extLst>
      <p:ext uri="{BB962C8B-B14F-4D97-AF65-F5344CB8AC3E}">
        <p14:creationId xmlns:p14="http://schemas.microsoft.com/office/powerpoint/2010/main" val="25598910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Блок-схема: процесс 4"/>
          <p:cNvSpPr/>
          <p:nvPr/>
        </p:nvSpPr>
        <p:spPr>
          <a:xfrm>
            <a:off x="5399313" y="130628"/>
            <a:ext cx="2119085" cy="1030514"/>
          </a:xfrm>
          <a:prstGeom prst="flowChartProcess">
            <a:avLst/>
          </a:prstGeom>
          <a:ln>
            <a:solidFill>
              <a:srgbClr val="FFFF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uk-UA" dirty="0" smtClean="0"/>
              <a:t>Взаємодія ландшафтознавства з іншими науками </a:t>
            </a:r>
            <a:endParaRPr lang="uk-UA" dirty="0"/>
          </a:p>
        </p:txBody>
      </p:sp>
      <p:sp>
        <p:nvSpPr>
          <p:cNvPr id="6" name="Блок-схема: подготовка 5"/>
          <p:cNvSpPr/>
          <p:nvPr/>
        </p:nvSpPr>
        <p:spPr>
          <a:xfrm>
            <a:off x="5617026" y="1451428"/>
            <a:ext cx="1683657" cy="1233714"/>
          </a:xfrm>
          <a:prstGeom prst="flowChartPreparation">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1600" dirty="0" smtClean="0">
                <a:latin typeface="Times New Roman" panose="02020603050405020304" pitchFamily="18" charset="0"/>
                <a:cs typeface="Times New Roman" panose="02020603050405020304" pitchFamily="18" charset="0"/>
              </a:rPr>
              <a:t>Фізична географія </a:t>
            </a:r>
            <a:endParaRPr lang="uk-UA" sz="1600" dirty="0">
              <a:latin typeface="Times New Roman" panose="02020603050405020304" pitchFamily="18" charset="0"/>
              <a:cs typeface="Times New Roman" panose="02020603050405020304" pitchFamily="18" charset="0"/>
            </a:endParaRPr>
          </a:p>
        </p:txBody>
      </p:sp>
      <p:cxnSp>
        <p:nvCxnSpPr>
          <p:cNvPr id="8" name="Прямая со стрелкой 7"/>
          <p:cNvCxnSpPr>
            <a:stCxn id="5" idx="2"/>
            <a:endCxn id="6" idx="0"/>
          </p:cNvCxnSpPr>
          <p:nvPr/>
        </p:nvCxnSpPr>
        <p:spPr>
          <a:xfrm flipH="1">
            <a:off x="6458855" y="1161142"/>
            <a:ext cx="1" cy="29028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14" name="Блок-схема: альтернативный процесс 13"/>
          <p:cNvSpPr/>
          <p:nvPr/>
        </p:nvSpPr>
        <p:spPr>
          <a:xfrm>
            <a:off x="3708398" y="1451428"/>
            <a:ext cx="1378857" cy="1233714"/>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dirty="0" smtClean="0">
                <a:latin typeface="Times New Roman" panose="02020603050405020304" pitchFamily="18" charset="0"/>
                <a:cs typeface="Times New Roman" panose="02020603050405020304" pitchFamily="18" charset="0"/>
              </a:rPr>
              <a:t>Геоморфологія</a:t>
            </a:r>
            <a:endParaRPr lang="uk-UA" dirty="0">
              <a:latin typeface="Times New Roman" panose="02020603050405020304" pitchFamily="18" charset="0"/>
              <a:cs typeface="Times New Roman" panose="02020603050405020304" pitchFamily="18" charset="0"/>
            </a:endParaRPr>
          </a:p>
        </p:txBody>
      </p:sp>
      <p:sp>
        <p:nvSpPr>
          <p:cNvPr id="15" name="Блок-схема: альтернативный процесс 14"/>
          <p:cNvSpPr/>
          <p:nvPr/>
        </p:nvSpPr>
        <p:spPr>
          <a:xfrm>
            <a:off x="7830454" y="1451428"/>
            <a:ext cx="1480457" cy="1233714"/>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dirty="0">
                <a:latin typeface="Times New Roman" panose="02020603050405020304" pitchFamily="18" charset="0"/>
                <a:cs typeface="Times New Roman" panose="02020603050405020304" pitchFamily="18" charset="0"/>
              </a:rPr>
              <a:t>Г</a:t>
            </a:r>
            <a:r>
              <a:rPr lang="uk-UA" dirty="0" smtClean="0">
                <a:latin typeface="Times New Roman" panose="02020603050405020304" pitchFamily="18" charset="0"/>
                <a:cs typeface="Times New Roman" panose="02020603050405020304" pitchFamily="18" charset="0"/>
              </a:rPr>
              <a:t>ідрологія</a:t>
            </a:r>
            <a:endParaRPr lang="uk-UA" dirty="0">
              <a:latin typeface="Times New Roman" panose="02020603050405020304" pitchFamily="18" charset="0"/>
              <a:cs typeface="Times New Roman" panose="02020603050405020304" pitchFamily="18" charset="0"/>
            </a:endParaRPr>
          </a:p>
        </p:txBody>
      </p:sp>
      <p:sp>
        <p:nvSpPr>
          <p:cNvPr id="16" name="Блок-схема: альтернативный процесс 15"/>
          <p:cNvSpPr/>
          <p:nvPr/>
        </p:nvSpPr>
        <p:spPr>
          <a:xfrm>
            <a:off x="1560287" y="1451429"/>
            <a:ext cx="1487712" cy="1233714"/>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dirty="0">
                <a:latin typeface="Times New Roman" panose="02020603050405020304" pitchFamily="18" charset="0"/>
                <a:cs typeface="Times New Roman" panose="02020603050405020304" pitchFamily="18" charset="0"/>
              </a:rPr>
              <a:t>К</a:t>
            </a:r>
            <a:r>
              <a:rPr lang="uk-UA" dirty="0" smtClean="0">
                <a:latin typeface="Times New Roman" panose="02020603050405020304" pitchFamily="18" charset="0"/>
                <a:cs typeface="Times New Roman" panose="02020603050405020304" pitchFamily="18" charset="0"/>
              </a:rPr>
              <a:t>ліматологія</a:t>
            </a:r>
            <a:endParaRPr lang="uk-UA" dirty="0">
              <a:latin typeface="Times New Roman" panose="02020603050405020304" pitchFamily="18" charset="0"/>
              <a:cs typeface="Times New Roman" panose="02020603050405020304" pitchFamily="18" charset="0"/>
            </a:endParaRPr>
          </a:p>
        </p:txBody>
      </p:sp>
      <p:sp>
        <p:nvSpPr>
          <p:cNvPr id="17" name="Блок-схема: альтернативный процесс 16"/>
          <p:cNvSpPr/>
          <p:nvPr/>
        </p:nvSpPr>
        <p:spPr>
          <a:xfrm>
            <a:off x="9949539" y="1451428"/>
            <a:ext cx="1429661" cy="1233714"/>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dirty="0" err="1" smtClean="0">
                <a:latin typeface="Times New Roman" panose="02020603050405020304" pitchFamily="18" charset="0"/>
                <a:cs typeface="Times New Roman" panose="02020603050405020304" pitchFamily="18" charset="0"/>
              </a:rPr>
              <a:t>Грунтознавстово</a:t>
            </a:r>
            <a:endParaRPr lang="uk-UA" dirty="0">
              <a:latin typeface="Times New Roman" panose="02020603050405020304" pitchFamily="18" charset="0"/>
              <a:cs typeface="Times New Roman" panose="02020603050405020304" pitchFamily="18" charset="0"/>
            </a:endParaRPr>
          </a:p>
        </p:txBody>
      </p:sp>
      <p:sp>
        <p:nvSpPr>
          <p:cNvPr id="18" name="Блок-схема: альтернативный процесс 17"/>
          <p:cNvSpPr/>
          <p:nvPr/>
        </p:nvSpPr>
        <p:spPr>
          <a:xfrm>
            <a:off x="1560287" y="2975429"/>
            <a:ext cx="1487712" cy="1103085"/>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dirty="0">
                <a:latin typeface="Times New Roman" panose="02020603050405020304" pitchFamily="18" charset="0"/>
                <a:cs typeface="Times New Roman" panose="02020603050405020304" pitchFamily="18" charset="0"/>
              </a:rPr>
              <a:t>Б</a:t>
            </a:r>
            <a:r>
              <a:rPr lang="uk-UA" dirty="0" smtClean="0">
                <a:latin typeface="Times New Roman" panose="02020603050405020304" pitchFamily="18" charset="0"/>
                <a:cs typeface="Times New Roman" panose="02020603050405020304" pitchFamily="18" charset="0"/>
              </a:rPr>
              <a:t>іогеографія</a:t>
            </a:r>
            <a:endParaRPr lang="uk-UA" dirty="0">
              <a:latin typeface="Times New Roman" panose="02020603050405020304" pitchFamily="18" charset="0"/>
              <a:cs typeface="Times New Roman" panose="02020603050405020304" pitchFamily="18" charset="0"/>
            </a:endParaRPr>
          </a:p>
        </p:txBody>
      </p:sp>
      <p:sp>
        <p:nvSpPr>
          <p:cNvPr id="19" name="Блок-схема: альтернативный процесс 18"/>
          <p:cNvSpPr/>
          <p:nvPr/>
        </p:nvSpPr>
        <p:spPr>
          <a:xfrm>
            <a:off x="9949540" y="2873829"/>
            <a:ext cx="1429660" cy="1204685"/>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dirty="0">
                <a:latin typeface="Times New Roman" panose="02020603050405020304" pitchFamily="18" charset="0"/>
                <a:cs typeface="Times New Roman" panose="02020603050405020304" pitchFamily="18" charset="0"/>
              </a:rPr>
              <a:t>Г</a:t>
            </a:r>
            <a:r>
              <a:rPr lang="uk-UA" dirty="0" smtClean="0">
                <a:latin typeface="Times New Roman" panose="02020603050405020304" pitchFamily="18" charset="0"/>
                <a:cs typeface="Times New Roman" panose="02020603050405020304" pitchFamily="18" charset="0"/>
              </a:rPr>
              <a:t>еологія</a:t>
            </a:r>
            <a:endParaRPr lang="uk-UA" dirty="0">
              <a:latin typeface="Times New Roman" panose="02020603050405020304" pitchFamily="18" charset="0"/>
              <a:cs typeface="Times New Roman" panose="02020603050405020304" pitchFamily="18" charset="0"/>
            </a:endParaRPr>
          </a:p>
        </p:txBody>
      </p:sp>
      <p:sp>
        <p:nvSpPr>
          <p:cNvPr id="20" name="Блок-схема: альтернативный процесс 19"/>
          <p:cNvSpPr/>
          <p:nvPr/>
        </p:nvSpPr>
        <p:spPr>
          <a:xfrm>
            <a:off x="3708398" y="2989943"/>
            <a:ext cx="1378857" cy="1088571"/>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dirty="0" smtClean="0">
                <a:latin typeface="Times New Roman" panose="02020603050405020304" pitchFamily="18" charset="0"/>
                <a:cs typeface="Times New Roman" panose="02020603050405020304" pitchFamily="18" charset="0"/>
              </a:rPr>
              <a:t>Геофізика</a:t>
            </a:r>
            <a:endParaRPr lang="uk-UA" dirty="0">
              <a:latin typeface="Times New Roman" panose="02020603050405020304" pitchFamily="18" charset="0"/>
              <a:cs typeface="Times New Roman" panose="02020603050405020304" pitchFamily="18" charset="0"/>
            </a:endParaRPr>
          </a:p>
        </p:txBody>
      </p:sp>
      <p:sp>
        <p:nvSpPr>
          <p:cNvPr id="21" name="Блок-схема: альтернативный процесс 20"/>
          <p:cNvSpPr/>
          <p:nvPr/>
        </p:nvSpPr>
        <p:spPr>
          <a:xfrm>
            <a:off x="7830454" y="2989943"/>
            <a:ext cx="1480457" cy="1088571"/>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dirty="0" smtClean="0">
                <a:latin typeface="Times New Roman" panose="02020603050405020304" pitchFamily="18" charset="0"/>
                <a:cs typeface="Times New Roman" panose="02020603050405020304" pitchFamily="18" charset="0"/>
              </a:rPr>
              <a:t>Геохімія </a:t>
            </a:r>
            <a:endParaRPr lang="uk-UA" dirty="0">
              <a:latin typeface="Times New Roman" panose="02020603050405020304" pitchFamily="18" charset="0"/>
              <a:cs typeface="Times New Roman" panose="02020603050405020304" pitchFamily="18" charset="0"/>
            </a:endParaRPr>
          </a:p>
        </p:txBody>
      </p:sp>
      <p:sp>
        <p:nvSpPr>
          <p:cNvPr id="22" name="Блок-схема: альтернативный процесс 21"/>
          <p:cNvSpPr/>
          <p:nvPr/>
        </p:nvSpPr>
        <p:spPr>
          <a:xfrm>
            <a:off x="5747655" y="2989943"/>
            <a:ext cx="1444170" cy="1088571"/>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dirty="0" smtClean="0">
                <a:latin typeface="Times New Roman" panose="02020603050405020304" pitchFamily="18" charset="0"/>
                <a:cs typeface="Times New Roman" panose="02020603050405020304" pitchFamily="18" charset="0"/>
              </a:rPr>
              <a:t>Фізика </a:t>
            </a:r>
            <a:endParaRPr lang="uk-UA" dirty="0">
              <a:latin typeface="Times New Roman" panose="02020603050405020304" pitchFamily="18" charset="0"/>
              <a:cs typeface="Times New Roman" panose="02020603050405020304" pitchFamily="18" charset="0"/>
            </a:endParaRPr>
          </a:p>
        </p:txBody>
      </p:sp>
      <p:sp>
        <p:nvSpPr>
          <p:cNvPr id="23" name="Блок-схема: альтернативный процесс 22"/>
          <p:cNvSpPr/>
          <p:nvPr/>
        </p:nvSpPr>
        <p:spPr>
          <a:xfrm>
            <a:off x="5791197" y="4354285"/>
            <a:ext cx="1335316" cy="1233714"/>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dirty="0" smtClean="0">
                <a:latin typeface="Times New Roman" panose="02020603050405020304" pitchFamily="18" charset="0"/>
                <a:cs typeface="Times New Roman" panose="02020603050405020304" pitchFamily="18" charset="0"/>
              </a:rPr>
              <a:t>Хімія </a:t>
            </a:r>
            <a:endParaRPr lang="uk-UA" dirty="0">
              <a:latin typeface="Times New Roman" panose="02020603050405020304" pitchFamily="18" charset="0"/>
              <a:cs typeface="Times New Roman" panose="02020603050405020304" pitchFamily="18" charset="0"/>
            </a:endParaRPr>
          </a:p>
        </p:txBody>
      </p:sp>
      <p:sp>
        <p:nvSpPr>
          <p:cNvPr id="24" name="Блок-схема: альтернативный процесс 23"/>
          <p:cNvSpPr/>
          <p:nvPr/>
        </p:nvSpPr>
        <p:spPr>
          <a:xfrm>
            <a:off x="7830454" y="4368800"/>
            <a:ext cx="1480457" cy="1219199"/>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dirty="0">
                <a:latin typeface="Times New Roman" panose="02020603050405020304" pitchFamily="18" charset="0"/>
                <a:cs typeface="Times New Roman" panose="02020603050405020304" pitchFamily="18" charset="0"/>
              </a:rPr>
              <a:t>Б</a:t>
            </a:r>
            <a:r>
              <a:rPr lang="uk-UA" dirty="0" smtClean="0">
                <a:latin typeface="Times New Roman" panose="02020603050405020304" pitchFamily="18" charset="0"/>
                <a:cs typeface="Times New Roman" panose="02020603050405020304" pitchFamily="18" charset="0"/>
              </a:rPr>
              <a:t>іологія</a:t>
            </a:r>
            <a:endParaRPr lang="uk-UA" dirty="0">
              <a:latin typeface="Times New Roman" panose="02020603050405020304" pitchFamily="18" charset="0"/>
              <a:cs typeface="Times New Roman" panose="02020603050405020304" pitchFamily="18" charset="0"/>
            </a:endParaRPr>
          </a:p>
        </p:txBody>
      </p:sp>
      <p:sp>
        <p:nvSpPr>
          <p:cNvPr id="25" name="Блок-схема: альтернативный процесс 24"/>
          <p:cNvSpPr/>
          <p:nvPr/>
        </p:nvSpPr>
        <p:spPr>
          <a:xfrm>
            <a:off x="3737426" y="4383315"/>
            <a:ext cx="1349829" cy="1219199"/>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dirty="0" smtClean="0">
                <a:latin typeface="Times New Roman" panose="02020603050405020304" pitchFamily="18" charset="0"/>
                <a:cs typeface="Times New Roman" panose="02020603050405020304" pitchFamily="18" charset="0"/>
              </a:rPr>
              <a:t>Екологія</a:t>
            </a:r>
            <a:r>
              <a:rPr lang="uk-UA" dirty="0" smtClean="0"/>
              <a:t> </a:t>
            </a:r>
            <a:endParaRPr lang="uk-UA" dirty="0"/>
          </a:p>
        </p:txBody>
      </p:sp>
      <p:cxnSp>
        <p:nvCxnSpPr>
          <p:cNvPr id="27" name="Прямая со стрелкой 26"/>
          <p:cNvCxnSpPr>
            <a:endCxn id="14" idx="0"/>
          </p:cNvCxnSpPr>
          <p:nvPr/>
        </p:nvCxnSpPr>
        <p:spPr>
          <a:xfrm flipH="1">
            <a:off x="4397827" y="1175657"/>
            <a:ext cx="1001488" cy="27577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9" name="Прямая со стрелкой 28"/>
          <p:cNvCxnSpPr>
            <a:endCxn id="15" idx="0"/>
          </p:cNvCxnSpPr>
          <p:nvPr/>
        </p:nvCxnSpPr>
        <p:spPr>
          <a:xfrm>
            <a:off x="7518398" y="1161142"/>
            <a:ext cx="1052285" cy="29028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32" name="Прямая со стрелкой 31"/>
          <p:cNvCxnSpPr>
            <a:stCxn id="5" idx="1"/>
            <a:endCxn id="16" idx="0"/>
          </p:cNvCxnSpPr>
          <p:nvPr/>
        </p:nvCxnSpPr>
        <p:spPr>
          <a:xfrm flipH="1">
            <a:off x="2304143" y="645885"/>
            <a:ext cx="3095170" cy="805544"/>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34" name="Прямая со стрелкой 33"/>
          <p:cNvCxnSpPr>
            <a:stCxn id="5" idx="3"/>
            <a:endCxn id="17" idx="0"/>
          </p:cNvCxnSpPr>
          <p:nvPr/>
        </p:nvCxnSpPr>
        <p:spPr>
          <a:xfrm>
            <a:off x="7518398" y="645885"/>
            <a:ext cx="3145972" cy="805543"/>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36" name="Прямая со стрелкой 35"/>
          <p:cNvCxnSpPr>
            <a:stCxn id="16" idx="2"/>
            <a:endCxn id="18" idx="0"/>
          </p:cNvCxnSpPr>
          <p:nvPr/>
        </p:nvCxnSpPr>
        <p:spPr>
          <a:xfrm>
            <a:off x="2304143" y="2685143"/>
            <a:ext cx="0" cy="29028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38" name="Прямая со стрелкой 37"/>
          <p:cNvCxnSpPr>
            <a:stCxn id="14" idx="2"/>
            <a:endCxn id="20" idx="0"/>
          </p:cNvCxnSpPr>
          <p:nvPr/>
        </p:nvCxnSpPr>
        <p:spPr>
          <a:xfrm>
            <a:off x="4397827" y="2685142"/>
            <a:ext cx="0" cy="30480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40" name="Прямая со стрелкой 39"/>
          <p:cNvCxnSpPr>
            <a:stCxn id="6" idx="2"/>
            <a:endCxn id="22" idx="0"/>
          </p:cNvCxnSpPr>
          <p:nvPr/>
        </p:nvCxnSpPr>
        <p:spPr>
          <a:xfrm>
            <a:off x="6458855" y="2685142"/>
            <a:ext cx="10885" cy="30480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42" name="Прямая со стрелкой 41"/>
          <p:cNvCxnSpPr>
            <a:stCxn id="15" idx="2"/>
            <a:endCxn id="21" idx="0"/>
          </p:cNvCxnSpPr>
          <p:nvPr/>
        </p:nvCxnSpPr>
        <p:spPr>
          <a:xfrm>
            <a:off x="8570683" y="2685142"/>
            <a:ext cx="0" cy="30480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44" name="Прямая со стрелкой 43"/>
          <p:cNvCxnSpPr>
            <a:stCxn id="17" idx="2"/>
            <a:endCxn id="19" idx="0"/>
          </p:cNvCxnSpPr>
          <p:nvPr/>
        </p:nvCxnSpPr>
        <p:spPr>
          <a:xfrm>
            <a:off x="10664370" y="2685142"/>
            <a:ext cx="0" cy="188687"/>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46" name="Прямая со стрелкой 45"/>
          <p:cNvCxnSpPr>
            <a:stCxn id="20" idx="2"/>
            <a:endCxn id="25" idx="0"/>
          </p:cNvCxnSpPr>
          <p:nvPr/>
        </p:nvCxnSpPr>
        <p:spPr>
          <a:xfrm>
            <a:off x="4397827" y="4078514"/>
            <a:ext cx="14514" cy="30480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48" name="Прямая со стрелкой 47"/>
          <p:cNvCxnSpPr>
            <a:stCxn id="22" idx="2"/>
            <a:endCxn id="23" idx="0"/>
          </p:cNvCxnSpPr>
          <p:nvPr/>
        </p:nvCxnSpPr>
        <p:spPr>
          <a:xfrm flipH="1">
            <a:off x="6458855" y="4078514"/>
            <a:ext cx="10885" cy="275771"/>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50" name="Прямая со стрелкой 49"/>
          <p:cNvCxnSpPr>
            <a:stCxn id="21" idx="2"/>
            <a:endCxn id="24" idx="0"/>
          </p:cNvCxnSpPr>
          <p:nvPr/>
        </p:nvCxnSpPr>
        <p:spPr>
          <a:xfrm>
            <a:off x="8570683" y="4078514"/>
            <a:ext cx="0" cy="290286"/>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725589726"/>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101600"/>
            <a:ext cx="12192000" cy="5663089"/>
          </a:xfrm>
          <a:prstGeom prst="rect">
            <a:avLst/>
          </a:prstGeom>
          <a:noFill/>
        </p:spPr>
        <p:txBody>
          <a:bodyPr wrap="square" rtlCol="0">
            <a:spAutoFit/>
          </a:bodyPr>
          <a:lstStyle/>
          <a:p>
            <a:r>
              <a:rPr lang="uk-UA" dirty="0" smtClean="0">
                <a:solidFill>
                  <a:schemeClr val="accent2">
                    <a:lumMod val="60000"/>
                    <a:lumOff val="40000"/>
                  </a:schemeClr>
                </a:solidFill>
                <a:latin typeface="Times New Roman" panose="02020603050405020304" pitchFamily="18" charset="0"/>
                <a:cs typeface="Times New Roman" panose="02020603050405020304" pitchFamily="18" charset="0"/>
              </a:rPr>
              <a:t>Розвиток ландшафтознавства</a:t>
            </a:r>
          </a:p>
          <a:p>
            <a:endParaRPr lang="uk-UA" dirty="0">
              <a:latin typeface="Times New Roman" panose="02020603050405020304" pitchFamily="18" charset="0"/>
              <a:cs typeface="Times New Roman" panose="02020603050405020304" pitchFamily="18" charset="0"/>
            </a:endParaRPr>
          </a:p>
          <a:p>
            <a:r>
              <a:rPr lang="uk-UA" dirty="0" smtClean="0">
                <a:latin typeface="Times New Roman" panose="02020603050405020304" pitchFamily="18" charset="0"/>
                <a:cs typeface="Times New Roman" panose="02020603050405020304" pitchFamily="18" charset="0"/>
              </a:rPr>
              <a:t>             Будь-яка наукова теорія виникає лише за наявності певних історичних передумов. Вчення про ландшафт не могло виникнути без попередньої аналітичної стадії в розвитку географії, тобто глибокого розроблення галузевих ге-</a:t>
            </a:r>
            <a:r>
              <a:rPr lang="uk-UA" dirty="0" err="1" smtClean="0">
                <a:latin typeface="Times New Roman" panose="02020603050405020304" pitchFamily="18" charset="0"/>
                <a:cs typeface="Times New Roman" panose="02020603050405020304" pitchFamily="18" charset="0"/>
              </a:rPr>
              <a:t>ографічних</a:t>
            </a:r>
            <a:r>
              <a:rPr lang="uk-UA" dirty="0" smtClean="0">
                <a:latin typeface="Times New Roman" panose="02020603050405020304" pitchFamily="18" charset="0"/>
                <a:cs typeface="Times New Roman" panose="02020603050405020304" pitchFamily="18" charset="0"/>
              </a:rPr>
              <a:t> дисциплін, які вивчають певні компоненти природи Землі. Разом з тим перейти від аналізу до синтезу, тобто до уявлення про природний географічний комплекс, не можливо без опори на фундаментальні закони природничих наук. Але умови для цього склалися лише в кінці </a:t>
            </a:r>
            <a:r>
              <a:rPr lang="en-US" dirty="0" smtClean="0">
                <a:latin typeface="Times New Roman" panose="02020603050405020304" pitchFamily="18" charset="0"/>
                <a:cs typeface="Times New Roman" panose="02020603050405020304" pitchFamily="18" charset="0"/>
              </a:rPr>
              <a:t>XIX </a:t>
            </a:r>
            <a:r>
              <a:rPr lang="uk-UA" dirty="0" smtClean="0">
                <a:latin typeface="Times New Roman" panose="02020603050405020304" pitchFamily="18" charset="0"/>
                <a:cs typeface="Times New Roman" panose="02020603050405020304" pitchFamily="18" charset="0"/>
              </a:rPr>
              <a:t>століття. Важливими імпульсами для ландшафтознавства є еволюційне вчення в біології – дарвінізм (1859) і становлення біогеографії та ґрунтознавства: </a:t>
            </a:r>
            <a:r>
              <a:rPr lang="uk-UA" dirty="0" err="1" smtClean="0">
                <a:latin typeface="Times New Roman" panose="02020603050405020304" pitchFamily="18" charset="0"/>
                <a:cs typeface="Times New Roman" panose="02020603050405020304" pitchFamily="18" charset="0"/>
              </a:rPr>
              <a:t>біогеографи</a:t>
            </a:r>
            <a:r>
              <a:rPr lang="uk-UA" dirty="0" smtClean="0">
                <a:latin typeface="Times New Roman" panose="02020603050405020304" pitchFamily="18" charset="0"/>
                <a:cs typeface="Times New Roman" panose="02020603050405020304" pitchFamily="18" charset="0"/>
              </a:rPr>
              <a:t> і ґрунтознавці перші зіткнулись із складними взаємовідносинами між живою і неживою природою і ближче інших спеціалістів підійшли до географічного синтезу.</a:t>
            </a:r>
          </a:p>
          <a:p>
            <a:endParaRPr lang="uk-UA" dirty="0">
              <a:latin typeface="Times New Roman" panose="02020603050405020304" pitchFamily="18" charset="0"/>
              <a:cs typeface="Times New Roman" panose="02020603050405020304" pitchFamily="18" charset="0"/>
            </a:endParaRPr>
          </a:p>
          <a:p>
            <a:endParaRPr lang="uk-UA" dirty="0" smtClean="0">
              <a:latin typeface="Times New Roman" panose="02020603050405020304" pitchFamily="18" charset="0"/>
              <a:cs typeface="Times New Roman" panose="02020603050405020304" pitchFamily="18" charset="0"/>
            </a:endParaRPr>
          </a:p>
          <a:p>
            <a:r>
              <a:rPr lang="uk-UA" dirty="0" smtClean="0">
                <a:latin typeface="Times New Roman" panose="02020603050405020304" pitchFamily="18" charset="0"/>
                <a:cs typeface="Times New Roman" panose="02020603050405020304" pitchFamily="18" charset="0"/>
              </a:rPr>
              <a:t>           Будь-яка наука виконує соціальне замовлення, тобто забезпечує певні суспільні потреби. Буває так, що потреби практики ставлять перед наукою задачі, які вона ще не в змозі вирішити, але, з іншого боку, творча думка пере-</a:t>
            </a:r>
            <a:r>
              <a:rPr lang="uk-UA" dirty="0" err="1" smtClean="0">
                <a:latin typeface="Times New Roman" panose="02020603050405020304" pitchFamily="18" charset="0"/>
                <a:cs typeface="Times New Roman" panose="02020603050405020304" pitchFamily="18" charset="0"/>
              </a:rPr>
              <a:t>дових</a:t>
            </a:r>
            <a:r>
              <a:rPr lang="uk-UA" dirty="0" smtClean="0">
                <a:latin typeface="Times New Roman" panose="02020603050405020304" pitchFamily="18" charset="0"/>
                <a:cs typeface="Times New Roman" panose="02020603050405020304" pitchFamily="18" charset="0"/>
              </a:rPr>
              <a:t> вчених нерідко випереджає можливості практичного впровадження на-</a:t>
            </a:r>
            <a:r>
              <a:rPr lang="uk-UA" dirty="0" err="1" smtClean="0">
                <a:latin typeface="Times New Roman" panose="02020603050405020304" pitchFamily="18" charset="0"/>
                <a:cs typeface="Times New Roman" panose="02020603050405020304" pitchFamily="18" charset="0"/>
              </a:rPr>
              <a:t>укових</a:t>
            </a:r>
            <a:r>
              <a:rPr lang="uk-UA" dirty="0" smtClean="0">
                <a:latin typeface="Times New Roman" panose="02020603050405020304" pitchFamily="18" charset="0"/>
                <a:cs typeface="Times New Roman" panose="02020603050405020304" pitchFamily="18" charset="0"/>
              </a:rPr>
              <a:t> ідей, які ними висуваються. В історії географічної науки можна назвати приклади цих двох ситуацій. Вся історія ландшафтознавства безпосередньо пов’язана із суспільною практикою, з потребами виробництва; </a:t>
            </a:r>
            <a:r>
              <a:rPr lang="uk-UA" dirty="0" err="1" smtClean="0">
                <a:latin typeface="Times New Roman" panose="02020603050405020304" pitchFamily="18" charset="0"/>
                <a:cs typeface="Times New Roman" panose="02020603050405020304" pitchFamily="18" charset="0"/>
              </a:rPr>
              <a:t>ландшаф-тознавство</a:t>
            </a:r>
            <a:r>
              <a:rPr lang="uk-UA" dirty="0" smtClean="0">
                <a:latin typeface="Times New Roman" panose="02020603050405020304" pitchFamily="18" charset="0"/>
                <a:cs typeface="Times New Roman" panose="02020603050405020304" pitchFamily="18" charset="0"/>
              </a:rPr>
              <a:t> з самого початку стало одночасно теоретичною і прикладною дисципліною. Ще в останні десятиліття </a:t>
            </a:r>
            <a:r>
              <a:rPr lang="en-US" dirty="0" smtClean="0">
                <a:latin typeface="Times New Roman" panose="02020603050405020304" pitchFamily="18" charset="0"/>
                <a:cs typeface="Times New Roman" panose="02020603050405020304" pitchFamily="18" charset="0"/>
              </a:rPr>
              <a:t>XIX </a:t>
            </a:r>
            <a:r>
              <a:rPr lang="uk-UA" dirty="0" smtClean="0">
                <a:latin typeface="Times New Roman" panose="02020603050405020304" pitchFamily="18" charset="0"/>
                <a:cs typeface="Times New Roman" panose="02020603050405020304" pitchFamily="18" charset="0"/>
              </a:rPr>
              <a:t>ст. найбільш далекоглядні вчені і суспільні діячі усвідомили, що вирішення багатьох проблем сільського, а також лісового господарства того часу вимагало розуміння взаємозв’язків між компонентами природного середовища і синтетичного аналізу конкретних територій.</a:t>
            </a:r>
            <a:endParaRPr lang="uk-U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019573"/>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59657"/>
            <a:ext cx="12191999" cy="5078313"/>
          </a:xfrm>
          <a:prstGeom prst="rect">
            <a:avLst/>
          </a:prstGeom>
          <a:noFill/>
        </p:spPr>
        <p:txBody>
          <a:bodyPr wrap="square" rtlCol="0">
            <a:spAutoFit/>
          </a:bodyPr>
          <a:lstStyle/>
          <a:p>
            <a:r>
              <a:rPr lang="ru-RU" dirty="0" smtClean="0">
                <a:latin typeface="Times New Roman" panose="02020603050405020304" pitchFamily="18" charset="0"/>
                <a:cs typeface="Times New Roman" panose="02020603050405020304" pitchFamily="18" charset="0"/>
              </a:rPr>
              <a:t>          Перше </a:t>
            </a:r>
            <a:r>
              <a:rPr lang="ru-RU" dirty="0" err="1" smtClean="0">
                <a:latin typeface="Times New Roman" panose="02020603050405020304" pitchFamily="18" charset="0"/>
                <a:cs typeface="Times New Roman" panose="02020603050405020304" pitchFamily="18" charset="0"/>
              </a:rPr>
              <a:t>визначення</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терміну</a:t>
            </a:r>
            <a:r>
              <a:rPr lang="ru-RU" dirty="0" smtClean="0">
                <a:latin typeface="Times New Roman" panose="02020603050405020304" pitchFamily="18" charset="0"/>
                <a:cs typeface="Times New Roman" panose="02020603050405020304" pitchFamily="18" charset="0"/>
              </a:rPr>
              <a:t> «ландшафт» дав </a:t>
            </a:r>
            <a:r>
              <a:rPr lang="ru-RU" dirty="0" err="1" smtClean="0">
                <a:latin typeface="Times New Roman" panose="02020603050405020304" pitchFamily="18" charset="0"/>
                <a:cs typeface="Times New Roman" panose="02020603050405020304" pitchFamily="18" charset="0"/>
              </a:rPr>
              <a:t>Л.С.Берг</a:t>
            </a:r>
            <a:r>
              <a:rPr lang="ru-RU" dirty="0" smtClean="0">
                <a:latin typeface="Times New Roman" panose="02020603050405020304" pitchFamily="18" charset="0"/>
                <a:cs typeface="Times New Roman" panose="02020603050405020304" pitchFamily="18" charset="0"/>
              </a:rPr>
              <a:t>. У 1913 р. у </a:t>
            </a:r>
            <a:r>
              <a:rPr lang="ru-RU" dirty="0" err="1" smtClean="0">
                <a:latin typeface="Times New Roman" panose="02020603050405020304" pitchFamily="18" charset="0"/>
                <a:cs typeface="Times New Roman" panose="02020603050405020304" pitchFamily="18" charset="0"/>
              </a:rPr>
              <a:t>статті</a:t>
            </a:r>
            <a:r>
              <a:rPr lang="ru-RU" dirty="0" smtClean="0">
                <a:latin typeface="Times New Roman" panose="02020603050405020304" pitchFamily="18" charset="0"/>
                <a:cs typeface="Times New Roman" panose="02020603050405020304" pitchFamily="18" charset="0"/>
              </a:rPr>
              <a:t> «Опыт разделения Сибири и </a:t>
            </a:r>
            <a:r>
              <a:rPr lang="ru-RU" dirty="0" err="1" smtClean="0">
                <a:latin typeface="Times New Roman" panose="02020603050405020304" pitchFamily="18" charset="0"/>
                <a:cs typeface="Times New Roman" panose="02020603050405020304" pitchFamily="18" charset="0"/>
              </a:rPr>
              <a:t>Туркистана</a:t>
            </a:r>
            <a:r>
              <a:rPr lang="ru-RU" dirty="0" smtClean="0">
                <a:latin typeface="Times New Roman" panose="02020603050405020304" pitchFamily="18" charset="0"/>
                <a:cs typeface="Times New Roman" panose="02020603050405020304" pitchFamily="18" charset="0"/>
              </a:rPr>
              <a:t> на ландшафтные и морфологические области» </a:t>
            </a:r>
            <a:r>
              <a:rPr lang="ru-RU" dirty="0" err="1" smtClean="0">
                <a:latin typeface="Times New Roman" panose="02020603050405020304" pitchFamily="18" charset="0"/>
                <a:cs typeface="Times New Roman" panose="02020603050405020304" pitchFamily="18" charset="0"/>
              </a:rPr>
              <a:t>він</a:t>
            </a:r>
            <a:r>
              <a:rPr lang="ru-RU" dirty="0" smtClean="0">
                <a:latin typeface="Times New Roman" panose="02020603050405020304" pitchFamily="18" charset="0"/>
                <a:cs typeface="Times New Roman" panose="02020603050405020304" pitchFamily="18" charset="0"/>
              </a:rPr>
              <a:t> писав, </a:t>
            </a:r>
            <a:r>
              <a:rPr lang="ru-RU" dirty="0" err="1" smtClean="0">
                <a:latin typeface="Times New Roman" panose="02020603050405020304" pitchFamily="18" charset="0"/>
                <a:cs typeface="Times New Roman" panose="02020603050405020304" pitchFamily="18" charset="0"/>
              </a:rPr>
              <a:t>що</a:t>
            </a:r>
            <a:r>
              <a:rPr lang="ru-RU" dirty="0" smtClean="0">
                <a:latin typeface="Times New Roman" panose="02020603050405020304" pitchFamily="18" charset="0"/>
                <a:cs typeface="Times New Roman" panose="02020603050405020304" pitchFamily="18" charset="0"/>
              </a:rPr>
              <a:t> предметом </a:t>
            </a:r>
            <a:r>
              <a:rPr lang="ru-RU" dirty="0" err="1" smtClean="0">
                <a:latin typeface="Times New Roman" panose="02020603050405020304" pitchFamily="18" charset="0"/>
                <a:cs typeface="Times New Roman" panose="02020603050405020304" pitchFamily="18" charset="0"/>
              </a:rPr>
              <a:t>фізичної</a:t>
            </a:r>
            <a:r>
              <a:rPr lang="ru-RU" dirty="0" smtClean="0">
                <a:latin typeface="Times New Roman" panose="02020603050405020304" pitchFamily="18" charset="0"/>
                <a:cs typeface="Times New Roman" panose="02020603050405020304" pitchFamily="18" charset="0"/>
              </a:rPr>
              <a:t> </a:t>
            </a:r>
            <a:r>
              <a:rPr lang="ru-RU" dirty="0" err="1" smtClean="0">
                <a:latin typeface="Times New Roman" panose="02020603050405020304" pitchFamily="18" charset="0"/>
                <a:cs typeface="Times New Roman" panose="02020603050405020304" pitchFamily="18" charset="0"/>
              </a:rPr>
              <a:t>географії</a:t>
            </a:r>
            <a:r>
              <a:rPr lang="ru-RU" dirty="0" smtClean="0">
                <a:latin typeface="Times New Roman" panose="02020603050405020304" pitchFamily="18" charset="0"/>
                <a:cs typeface="Times New Roman" panose="02020603050405020304" pitchFamily="18" charset="0"/>
              </a:rPr>
              <a:t> є </a:t>
            </a:r>
            <a:r>
              <a:rPr lang="ru-RU" dirty="0" err="1" smtClean="0">
                <a:latin typeface="Times New Roman" panose="02020603050405020304" pitchFamily="18" charset="0"/>
                <a:cs typeface="Times New Roman" panose="02020603050405020304" pitchFamily="18" charset="0"/>
              </a:rPr>
              <a:t>ландшафти</a:t>
            </a:r>
            <a:r>
              <a:rPr lang="ru-RU" dirty="0" smtClean="0">
                <a:latin typeface="Times New Roman" panose="02020603050405020304" pitchFamily="18" charset="0"/>
                <a:cs typeface="Times New Roman" panose="02020603050405020304" pitchFamily="18" charset="0"/>
              </a:rPr>
              <a:t>.</a:t>
            </a:r>
          </a:p>
          <a:p>
            <a:endParaRPr lang="ru-RU" dirty="0">
              <a:latin typeface="Times New Roman" panose="02020603050405020304" pitchFamily="18" charset="0"/>
              <a:cs typeface="Times New Roman" panose="02020603050405020304" pitchFamily="18" charset="0"/>
            </a:endParaRPr>
          </a:p>
          <a:p>
            <a:endParaRPr lang="ru-RU" dirty="0" smtClean="0">
              <a:latin typeface="Times New Roman" panose="02020603050405020304" pitchFamily="18" charset="0"/>
              <a:cs typeface="Times New Roman" panose="02020603050405020304" pitchFamily="18" charset="0"/>
            </a:endParaRPr>
          </a:p>
          <a:p>
            <a:r>
              <a:rPr lang="uk-UA" dirty="0" smtClean="0">
                <a:latin typeface="Times New Roman" panose="02020603050405020304" pitchFamily="18" charset="0"/>
                <a:cs typeface="Times New Roman" panose="02020603050405020304" pitchFamily="18" charset="0"/>
              </a:rPr>
              <a:t>         Л. С. Берг визначив ландшафт як «область, в якій характер рельєфу, клімату, рослинного і ґрунтового покриву зливається в єдине гармонійне ціле, що повторюється впродовж відомої зони Землі». Зараз це визначення уявляється недостатньо чітким, але не слід забувати, що це перше визначення. При всій недосконалості воно містить надзвичайно важливу вказівку – на зв’язок між ландшафтом і природною (ландшафтною, за Бергом) зоною.</a:t>
            </a:r>
          </a:p>
          <a:p>
            <a:endParaRPr lang="uk-UA" dirty="0">
              <a:latin typeface="Times New Roman" panose="02020603050405020304" pitchFamily="18" charset="0"/>
              <a:cs typeface="Times New Roman" panose="02020603050405020304" pitchFamily="18" charset="0"/>
            </a:endParaRPr>
          </a:p>
          <a:p>
            <a:r>
              <a:rPr lang="uk-UA" dirty="0" smtClean="0">
                <a:latin typeface="Times New Roman" panose="02020603050405020304" pitchFamily="18" charset="0"/>
                <a:cs typeface="Times New Roman" panose="02020603050405020304" pitchFamily="18" charset="0"/>
              </a:rPr>
              <a:t>          У 30-х роках Б.Б. </a:t>
            </a:r>
            <a:r>
              <a:rPr lang="uk-UA" dirty="0" err="1" smtClean="0">
                <a:latin typeface="Times New Roman" panose="02020603050405020304" pitchFamily="18" charset="0"/>
                <a:cs typeface="Times New Roman" panose="02020603050405020304" pitchFamily="18" charset="0"/>
              </a:rPr>
              <a:t>Полинов</a:t>
            </a:r>
            <a:r>
              <a:rPr lang="uk-UA" dirty="0" smtClean="0">
                <a:latin typeface="Times New Roman" panose="02020603050405020304" pitchFamily="18" charset="0"/>
                <a:cs typeface="Times New Roman" panose="02020603050405020304" pitchFamily="18" charset="0"/>
              </a:rPr>
              <a:t> почав розробляти вчення про ландшафт на геохімічній основі, запропонував методологію нового наукового напрямку. Ним встановлено поняття «геохімічний ландшафт». Це парагенетична </a:t>
            </a:r>
            <a:r>
              <a:rPr lang="uk-UA" dirty="0" err="1" smtClean="0">
                <a:latin typeface="Times New Roman" panose="02020603050405020304" pitchFamily="18" charset="0"/>
                <a:cs typeface="Times New Roman" panose="02020603050405020304" pitchFamily="18" charset="0"/>
              </a:rPr>
              <a:t>асоціа-ція</a:t>
            </a:r>
            <a:r>
              <a:rPr lang="uk-UA" dirty="0" smtClean="0">
                <a:latin typeface="Times New Roman" panose="02020603050405020304" pitchFamily="18" charset="0"/>
                <a:cs typeface="Times New Roman" panose="02020603050405020304" pitchFamily="18" charset="0"/>
              </a:rPr>
              <a:t> елементарних ландшафтів (елювіального, </a:t>
            </a:r>
            <a:r>
              <a:rPr lang="uk-UA" dirty="0" err="1" smtClean="0">
                <a:latin typeface="Times New Roman" panose="02020603050405020304" pitchFamily="18" charset="0"/>
                <a:cs typeface="Times New Roman" panose="02020603050405020304" pitchFamily="18" charset="0"/>
              </a:rPr>
              <a:t>супераквального</a:t>
            </a:r>
            <a:r>
              <a:rPr lang="uk-UA" dirty="0" smtClean="0">
                <a:latin typeface="Times New Roman" panose="02020603050405020304" pitchFamily="18" charset="0"/>
                <a:cs typeface="Times New Roman" panose="02020603050405020304" pitchFamily="18" charset="0"/>
              </a:rPr>
              <a:t> і субаквального), зв’язаних між собою міграцією хімічних елементів. Його частинами є, наприклад, вододіл, схил, долина, водойма.</a:t>
            </a:r>
          </a:p>
          <a:p>
            <a:endParaRPr lang="uk-UA" dirty="0">
              <a:latin typeface="Times New Roman" panose="02020603050405020304" pitchFamily="18" charset="0"/>
              <a:cs typeface="Times New Roman" panose="02020603050405020304" pitchFamily="18" charset="0"/>
            </a:endParaRPr>
          </a:p>
          <a:p>
            <a:r>
              <a:rPr lang="uk-UA" dirty="0" smtClean="0">
                <a:latin typeface="Times New Roman" panose="02020603050405020304" pitchFamily="18" charset="0"/>
                <a:cs typeface="Times New Roman" panose="02020603050405020304" pitchFamily="18" charset="0"/>
              </a:rPr>
              <a:t>        У 1965 році вийшов перший підручник із ландшафтознавства «Основи ландшафтознавства і фізико-географічне районування» А.Г. </a:t>
            </a:r>
            <a:r>
              <a:rPr lang="uk-UA" dirty="0" err="1" smtClean="0">
                <a:latin typeface="Times New Roman" panose="02020603050405020304" pitchFamily="18" charset="0"/>
                <a:cs typeface="Times New Roman" panose="02020603050405020304" pitchFamily="18" charset="0"/>
              </a:rPr>
              <a:t>Ісаченка</a:t>
            </a:r>
            <a:r>
              <a:rPr lang="uk-UA" dirty="0" smtClean="0">
                <a:latin typeface="Times New Roman" panose="02020603050405020304" pitchFamily="18" charset="0"/>
                <a:cs typeface="Times New Roman" panose="02020603050405020304" pitchFamily="18" charset="0"/>
              </a:rPr>
              <a:t>, в якому узагальнені як теоретичні положення, так і досвід польових робіт. Набув розвитку новий системний підхід до вивчення ландшафтів. Значний внесок у це зробив В.Б. </a:t>
            </a:r>
            <a:r>
              <a:rPr lang="uk-UA" dirty="0" err="1" smtClean="0">
                <a:latin typeface="Times New Roman" panose="02020603050405020304" pitchFamily="18" charset="0"/>
                <a:cs typeface="Times New Roman" panose="02020603050405020304" pitchFamily="18" charset="0"/>
              </a:rPr>
              <a:t>Сочава</a:t>
            </a:r>
            <a:r>
              <a:rPr lang="uk-UA" dirty="0" smtClean="0">
                <a:latin typeface="Times New Roman" panose="02020603050405020304" pitchFamily="18" charset="0"/>
                <a:cs typeface="Times New Roman" panose="02020603050405020304" pitchFamily="18" charset="0"/>
              </a:rPr>
              <a:t> («</a:t>
            </a:r>
            <a:r>
              <a:rPr lang="uk-UA" dirty="0" err="1" smtClean="0">
                <a:latin typeface="Times New Roman" panose="02020603050405020304" pitchFamily="18" charset="0"/>
                <a:cs typeface="Times New Roman" panose="02020603050405020304" pitchFamily="18" charset="0"/>
              </a:rPr>
              <a:t>Учение</a:t>
            </a:r>
            <a:r>
              <a:rPr lang="uk-UA" dirty="0" smtClean="0">
                <a:latin typeface="Times New Roman" panose="02020603050405020304" pitchFamily="18" charset="0"/>
                <a:cs typeface="Times New Roman" panose="02020603050405020304" pitchFamily="18" charset="0"/>
              </a:rPr>
              <a:t> о геосистемах», 1975). </a:t>
            </a:r>
            <a:endParaRPr lang="uk-U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4165584"/>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77371" y="217714"/>
            <a:ext cx="11480800" cy="6186309"/>
          </a:xfrm>
          <a:prstGeom prst="rect">
            <a:avLst/>
          </a:prstGeom>
          <a:noFill/>
        </p:spPr>
        <p:txBody>
          <a:bodyPr wrap="square" rtlCol="0">
            <a:spAutoFit/>
          </a:bodyPr>
          <a:lstStyle/>
          <a:p>
            <a:endParaRPr lang="uk-UA" dirty="0" smtClean="0"/>
          </a:p>
          <a:p>
            <a:r>
              <a:rPr lang="uk-UA" dirty="0" smtClean="0">
                <a:solidFill>
                  <a:schemeClr val="accent2">
                    <a:lumMod val="60000"/>
                    <a:lumOff val="40000"/>
                  </a:schemeClr>
                </a:solidFill>
                <a:latin typeface="Times New Roman" panose="02020603050405020304" pitchFamily="18" charset="0"/>
                <a:cs typeface="Times New Roman" panose="02020603050405020304" pitchFamily="18" charset="0"/>
              </a:rPr>
              <a:t>Сучасний стан ландшафтознавства </a:t>
            </a:r>
          </a:p>
          <a:p>
            <a:endParaRPr lang="uk-UA" dirty="0">
              <a:solidFill>
                <a:schemeClr val="accent2">
                  <a:lumMod val="60000"/>
                  <a:lumOff val="40000"/>
                </a:schemeClr>
              </a:solidFill>
              <a:latin typeface="Times New Roman" panose="02020603050405020304" pitchFamily="18" charset="0"/>
              <a:cs typeface="Times New Roman" panose="02020603050405020304" pitchFamily="18" charset="0"/>
            </a:endParaRPr>
          </a:p>
          <a:p>
            <a:r>
              <a:rPr lang="uk-UA" dirty="0" smtClean="0">
                <a:latin typeface="Times New Roman" panose="02020603050405020304" pitchFamily="18" charset="0"/>
                <a:cs typeface="Times New Roman" panose="02020603050405020304" pitchFamily="18" charset="0"/>
              </a:rPr>
              <a:t>           В останні десятиліття у зв’язку з дослідженням екологічних наслідків взаємодії суспільства і природи (особливо після аварії на Чорнобильській АЕС) має місце екологізація географії і, зокрема, ландшафтознавства. В Україні з’являються праці, присвячені </a:t>
            </a:r>
            <a:r>
              <a:rPr lang="uk-UA" dirty="0" err="1" smtClean="0">
                <a:latin typeface="Times New Roman" panose="02020603050405020304" pitchFamily="18" charset="0"/>
                <a:cs typeface="Times New Roman" panose="02020603050405020304" pitchFamily="18" charset="0"/>
              </a:rPr>
              <a:t>геоекологічному</a:t>
            </a:r>
            <a:r>
              <a:rPr lang="uk-UA" dirty="0" smtClean="0">
                <a:latin typeface="Times New Roman" panose="02020603050405020304" pitchFamily="18" charset="0"/>
                <a:cs typeface="Times New Roman" panose="02020603050405020304" pitchFamily="18" charset="0"/>
              </a:rPr>
              <a:t> аналізу та оцінці різних територій. Це праці </a:t>
            </a:r>
            <a:r>
              <a:rPr lang="uk-UA" dirty="0" err="1" smtClean="0">
                <a:latin typeface="Times New Roman" panose="02020603050405020304" pitchFamily="18" charset="0"/>
                <a:cs typeface="Times New Roman" panose="02020603050405020304" pitchFamily="18" charset="0"/>
              </a:rPr>
              <a:t>Давидчука</a:t>
            </a:r>
            <a:r>
              <a:rPr lang="uk-UA" dirty="0" smtClean="0">
                <a:latin typeface="Times New Roman" panose="02020603050405020304" pitchFamily="18" charset="0"/>
                <a:cs typeface="Times New Roman" panose="02020603050405020304" pitchFamily="18" charset="0"/>
              </a:rPr>
              <a:t> В.С., Волошина І.М., </a:t>
            </a:r>
            <a:r>
              <a:rPr lang="uk-UA" dirty="0" err="1" smtClean="0">
                <a:latin typeface="Times New Roman" panose="02020603050405020304" pitchFamily="18" charset="0"/>
                <a:cs typeface="Times New Roman" panose="02020603050405020304" pitchFamily="18" charset="0"/>
              </a:rPr>
              <a:t>Гриневецького</a:t>
            </a:r>
            <a:r>
              <a:rPr lang="uk-UA" dirty="0" smtClean="0">
                <a:latin typeface="Times New Roman" panose="02020603050405020304" pitchFamily="18" charset="0"/>
                <a:cs typeface="Times New Roman" panose="02020603050405020304" pitchFamily="18" charset="0"/>
              </a:rPr>
              <a:t> В.Т., Гродзинського М.Д., </a:t>
            </a:r>
            <a:r>
              <a:rPr lang="uk-UA" dirty="0" err="1" smtClean="0">
                <a:latin typeface="Times New Roman" panose="02020603050405020304" pitchFamily="18" charset="0"/>
                <a:cs typeface="Times New Roman" panose="02020603050405020304" pitchFamily="18" charset="0"/>
              </a:rPr>
              <a:t>Гуцуляка</a:t>
            </a:r>
            <a:r>
              <a:rPr lang="uk-UA" dirty="0" smtClean="0">
                <a:latin typeface="Times New Roman" panose="02020603050405020304" pitchFamily="18" charset="0"/>
                <a:cs typeface="Times New Roman" panose="02020603050405020304" pitchFamily="18" charset="0"/>
              </a:rPr>
              <a:t> В.М., </a:t>
            </a:r>
            <a:r>
              <a:rPr lang="uk-UA" dirty="0" err="1" smtClean="0">
                <a:latin typeface="Times New Roman" panose="02020603050405020304" pitchFamily="18" charset="0"/>
                <a:cs typeface="Times New Roman" panose="02020603050405020304" pitchFamily="18" charset="0"/>
              </a:rPr>
              <a:t>Малишевої</a:t>
            </a:r>
            <a:r>
              <a:rPr lang="uk-UA" dirty="0" smtClean="0">
                <a:latin typeface="Times New Roman" panose="02020603050405020304" pitchFamily="18" charset="0"/>
                <a:cs typeface="Times New Roman" panose="02020603050405020304" pitchFamily="18" charset="0"/>
              </a:rPr>
              <a:t> Л.Л., </a:t>
            </a:r>
            <a:r>
              <a:rPr lang="uk-UA" dirty="0" err="1" smtClean="0">
                <a:latin typeface="Times New Roman" panose="02020603050405020304" pitchFamily="18" charset="0"/>
                <a:cs typeface="Times New Roman" panose="02020603050405020304" pitchFamily="18" charset="0"/>
              </a:rPr>
              <a:t>Маринича</a:t>
            </a:r>
            <a:r>
              <a:rPr lang="uk-UA" dirty="0" smtClean="0">
                <a:latin typeface="Times New Roman" panose="02020603050405020304" pitchFamily="18" charset="0"/>
                <a:cs typeface="Times New Roman" panose="02020603050405020304" pitchFamily="18" charset="0"/>
              </a:rPr>
              <a:t> О.М., </a:t>
            </a:r>
            <a:r>
              <a:rPr lang="uk-UA" dirty="0" err="1" smtClean="0">
                <a:latin typeface="Times New Roman" panose="02020603050405020304" pitchFamily="18" charset="0"/>
                <a:cs typeface="Times New Roman" panose="02020603050405020304" pitchFamily="18" charset="0"/>
              </a:rPr>
              <a:t>Мель-ника</a:t>
            </a:r>
            <a:r>
              <a:rPr lang="uk-UA" dirty="0" smtClean="0">
                <a:latin typeface="Times New Roman" panose="02020603050405020304" pitchFamily="18" charset="0"/>
                <a:cs typeface="Times New Roman" panose="02020603050405020304" pitchFamily="18" charset="0"/>
              </a:rPr>
              <a:t> А.В., Некоса В.Ю., Пащенка В.М., Руденка Л.Г., </a:t>
            </a:r>
            <a:r>
              <a:rPr lang="uk-UA" dirty="0" err="1" smtClean="0">
                <a:latin typeface="Times New Roman" panose="02020603050405020304" pitchFamily="18" charset="0"/>
                <a:cs typeface="Times New Roman" panose="02020603050405020304" pitchFamily="18" charset="0"/>
              </a:rPr>
              <a:t>Черваньова</a:t>
            </a:r>
            <a:r>
              <a:rPr lang="uk-UA" dirty="0" smtClean="0">
                <a:latin typeface="Times New Roman" panose="02020603050405020304" pitchFamily="18" charset="0"/>
                <a:cs typeface="Times New Roman" panose="02020603050405020304" pitchFamily="18" charset="0"/>
              </a:rPr>
              <a:t> І.Г., </a:t>
            </a:r>
            <a:r>
              <a:rPr lang="uk-UA" dirty="0" err="1" smtClean="0">
                <a:latin typeface="Times New Roman" panose="02020603050405020304" pitchFamily="18" charset="0"/>
                <a:cs typeface="Times New Roman" panose="02020603050405020304" pitchFamily="18" charset="0"/>
              </a:rPr>
              <a:t>Шищенко</a:t>
            </a:r>
            <a:r>
              <a:rPr lang="uk-UA" dirty="0" smtClean="0">
                <a:latin typeface="Times New Roman" panose="02020603050405020304" pitchFamily="18" charset="0"/>
                <a:cs typeface="Times New Roman" panose="02020603050405020304" pitchFamily="18" charset="0"/>
              </a:rPr>
              <a:t> П.Г. та ін. Розробляються теоретико-методичні основи </a:t>
            </a:r>
            <a:r>
              <a:rPr lang="uk-UA" dirty="0" err="1" smtClean="0">
                <a:latin typeface="Times New Roman" panose="02020603050405020304" pitchFamily="18" charset="0"/>
                <a:cs typeface="Times New Roman" panose="02020603050405020304" pitchFamily="18" charset="0"/>
              </a:rPr>
              <a:t>геоекологічних</a:t>
            </a:r>
            <a:r>
              <a:rPr lang="uk-UA" dirty="0" smtClean="0">
                <a:latin typeface="Times New Roman" panose="02020603050405020304" pitchFamily="18" charset="0"/>
                <a:cs typeface="Times New Roman" panose="02020603050405020304" pitchFamily="18" charset="0"/>
              </a:rPr>
              <a:t> (</a:t>
            </a:r>
            <a:r>
              <a:rPr lang="uk-UA" dirty="0" err="1" smtClean="0">
                <a:latin typeface="Times New Roman" panose="02020603050405020304" pitchFamily="18" charset="0"/>
                <a:cs typeface="Times New Roman" panose="02020603050405020304" pitchFamily="18" charset="0"/>
              </a:rPr>
              <a:t>ландшафтно</a:t>
            </a:r>
            <a:r>
              <a:rPr lang="uk-UA" dirty="0" smtClean="0">
                <a:latin typeface="Times New Roman" panose="02020603050405020304" pitchFamily="18" charset="0"/>
                <a:cs typeface="Times New Roman" panose="02020603050405020304" pitchFamily="18" charset="0"/>
              </a:rPr>
              <a:t>-екологічних) досліджень, створюються схеми районування на ландшафтній основі та ін. Сформувалася самостійна наука – ландшафтна еко-</a:t>
            </a:r>
            <a:r>
              <a:rPr lang="uk-UA" dirty="0" err="1" smtClean="0">
                <a:latin typeface="Times New Roman" panose="02020603050405020304" pitchFamily="18" charset="0"/>
                <a:cs typeface="Times New Roman" panose="02020603050405020304" pitchFamily="18" charset="0"/>
              </a:rPr>
              <a:t>логія</a:t>
            </a:r>
            <a:r>
              <a:rPr lang="uk-UA" dirty="0" smtClean="0">
                <a:latin typeface="Times New Roman" panose="02020603050405020304" pitchFamily="18" charset="0"/>
                <a:cs typeface="Times New Roman" panose="02020603050405020304" pitchFamily="18" charset="0"/>
              </a:rPr>
              <a:t> (М.Д. Гродзинський, 1994; В.М. </a:t>
            </a:r>
            <a:r>
              <a:rPr lang="uk-UA" dirty="0" err="1" smtClean="0">
                <a:latin typeface="Times New Roman" panose="02020603050405020304" pitchFamily="18" charset="0"/>
                <a:cs typeface="Times New Roman" panose="02020603050405020304" pitchFamily="18" charset="0"/>
              </a:rPr>
              <a:t>Гуцуляк</a:t>
            </a:r>
            <a:r>
              <a:rPr lang="uk-UA" dirty="0" smtClean="0">
                <a:latin typeface="Times New Roman" panose="02020603050405020304" pitchFamily="18" charset="0"/>
                <a:cs typeface="Times New Roman" panose="02020603050405020304" pitchFamily="18" charset="0"/>
              </a:rPr>
              <a:t>, 2002).</a:t>
            </a:r>
          </a:p>
          <a:p>
            <a:endParaRPr lang="uk-UA" dirty="0">
              <a:latin typeface="Times New Roman" panose="02020603050405020304" pitchFamily="18" charset="0"/>
              <a:cs typeface="Times New Roman" panose="02020603050405020304" pitchFamily="18" charset="0"/>
            </a:endParaRPr>
          </a:p>
          <a:p>
            <a:endParaRPr lang="uk-UA" dirty="0" smtClean="0">
              <a:latin typeface="Times New Roman" panose="02020603050405020304" pitchFamily="18" charset="0"/>
              <a:cs typeface="Times New Roman" panose="02020603050405020304" pitchFamily="18" charset="0"/>
            </a:endParaRPr>
          </a:p>
          <a:p>
            <a:r>
              <a:rPr lang="uk-UA" dirty="0" smtClean="0">
                <a:latin typeface="Times New Roman" panose="02020603050405020304" pitchFamily="18" charset="0"/>
                <a:cs typeface="Times New Roman" panose="02020603050405020304" pitchFamily="18" charset="0"/>
              </a:rPr>
              <a:t>        Крім екологічного (головного) напрямку досліджень, зберігається </a:t>
            </a:r>
            <a:r>
              <a:rPr lang="uk-UA" dirty="0" err="1" smtClean="0">
                <a:latin typeface="Times New Roman" panose="02020603050405020304" pitchFamily="18" charset="0"/>
                <a:cs typeface="Times New Roman" panose="02020603050405020304" pitchFamily="18" charset="0"/>
              </a:rPr>
              <a:t>заці-кавленість</a:t>
            </a:r>
            <a:r>
              <a:rPr lang="uk-UA" dirty="0" smtClean="0">
                <a:latin typeface="Times New Roman" panose="02020603050405020304" pitchFamily="18" charset="0"/>
                <a:cs typeface="Times New Roman" panose="02020603050405020304" pitchFamily="18" charset="0"/>
              </a:rPr>
              <a:t> питаннями функціонування, динаміки і розвитку ландшафтів, геохімії ландшафтів. </a:t>
            </a:r>
          </a:p>
          <a:p>
            <a:endParaRPr lang="uk-UA" dirty="0">
              <a:latin typeface="Times New Roman" panose="02020603050405020304" pitchFamily="18" charset="0"/>
              <a:cs typeface="Times New Roman" panose="02020603050405020304" pitchFamily="18" charset="0"/>
            </a:endParaRPr>
          </a:p>
          <a:p>
            <a:endParaRPr lang="uk-UA" dirty="0">
              <a:latin typeface="Times New Roman" panose="02020603050405020304" pitchFamily="18" charset="0"/>
              <a:cs typeface="Times New Roman" panose="02020603050405020304" pitchFamily="18" charset="0"/>
            </a:endParaRPr>
          </a:p>
          <a:p>
            <a:r>
              <a:rPr lang="uk-UA" dirty="0" smtClean="0">
                <a:latin typeface="Times New Roman" panose="02020603050405020304" pitchFamily="18" charset="0"/>
                <a:cs typeface="Times New Roman" panose="02020603050405020304" pitchFamily="18" charset="0"/>
              </a:rPr>
              <a:t>         Останніми роками також спостерігається повернення інтересу до дослідження просторової структури ландшафтів – ландшафтного різноманіття. Більш широкого застосування набули комп’ютерні технології. Продовжуються дослідження антропогенних ландшафтів України.</a:t>
            </a:r>
          </a:p>
          <a:p>
            <a:endParaRPr lang="uk-UA" dirty="0">
              <a:latin typeface="Times New Roman" panose="02020603050405020304" pitchFamily="18" charset="0"/>
              <a:cs typeface="Times New Roman" panose="02020603050405020304" pitchFamily="18" charset="0"/>
            </a:endParaRPr>
          </a:p>
          <a:p>
            <a:endParaRPr lang="uk-U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3554565"/>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80571" y="130629"/>
            <a:ext cx="10900229" cy="6524863"/>
          </a:xfrm>
          <a:prstGeom prst="rect">
            <a:avLst/>
          </a:prstGeom>
          <a:noFill/>
        </p:spPr>
        <p:txBody>
          <a:bodyPr wrap="square" rtlCol="0">
            <a:spAutoFit/>
          </a:bodyPr>
          <a:lstStyle/>
          <a:p>
            <a:r>
              <a:rPr lang="ru-RU" sz="2000" dirty="0" err="1" smtClean="0">
                <a:latin typeface="Times New Roman" panose="02020603050405020304" pitchFamily="18" charset="0"/>
                <a:cs typeface="Times New Roman" panose="02020603050405020304" pitchFamily="18" charset="0"/>
              </a:rPr>
              <a:t>Серед</a:t>
            </a:r>
            <a:r>
              <a:rPr lang="ru-RU" sz="2000" dirty="0" smtClean="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найближчих</a:t>
            </a:r>
            <a:r>
              <a:rPr lang="ru-RU" sz="2000" dirty="0" smtClean="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перспективних</a:t>
            </a:r>
            <a:r>
              <a:rPr lang="ru-RU" sz="2000" dirty="0" smtClean="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завдань</a:t>
            </a:r>
            <a:r>
              <a:rPr lang="ru-RU" sz="2000" dirty="0" smtClean="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ландшафтознавства</a:t>
            </a:r>
            <a:r>
              <a:rPr lang="ru-RU" sz="2000" dirty="0" smtClean="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можна</a:t>
            </a:r>
            <a:r>
              <a:rPr lang="ru-RU" sz="2000" dirty="0" smtClean="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назвати</a:t>
            </a:r>
            <a:r>
              <a:rPr lang="ru-RU" sz="2000" dirty="0" smtClean="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такі</a:t>
            </a:r>
            <a:r>
              <a:rPr lang="ru-RU" sz="2000" dirty="0" smtClean="0">
                <a:latin typeface="Times New Roman" panose="02020603050405020304" pitchFamily="18" charset="0"/>
                <a:cs typeface="Times New Roman" panose="02020603050405020304" pitchFamily="18" charset="0"/>
              </a:rPr>
              <a:t>:</a:t>
            </a:r>
          </a:p>
          <a:p>
            <a:endParaRPr lang="ru-RU" sz="2000" dirty="0">
              <a:latin typeface="Times New Roman" panose="02020603050405020304" pitchFamily="18" charset="0"/>
              <a:cs typeface="Times New Roman" panose="02020603050405020304" pitchFamily="18" charset="0"/>
            </a:endParaRPr>
          </a:p>
          <a:p>
            <a:pPr marL="285750" indent="-285750">
              <a:buFontTx/>
              <a:buChar char="-"/>
            </a:pPr>
            <a:r>
              <a:rPr lang="uk-UA" sz="2000" dirty="0" smtClean="0">
                <a:latin typeface="Times New Roman" panose="02020603050405020304" pitchFamily="18" charset="0"/>
                <a:cs typeface="Times New Roman" panose="02020603050405020304" pitchFamily="18" charset="0"/>
              </a:rPr>
              <a:t>подальше розроблення теорії і методики еколого-ландшафтознавчих досліджень (застосування ландшафтознавчої методології для просторового аналізу екологічних ситуацій);</a:t>
            </a:r>
          </a:p>
          <a:p>
            <a:pPr marL="285750" indent="-285750">
              <a:buFontTx/>
              <a:buChar char="-"/>
            </a:pPr>
            <a:endParaRPr lang="uk-UA" sz="2000" dirty="0">
              <a:latin typeface="Times New Roman" panose="02020603050405020304" pitchFamily="18" charset="0"/>
              <a:cs typeface="Times New Roman" panose="02020603050405020304" pitchFamily="18" charset="0"/>
            </a:endParaRPr>
          </a:p>
          <a:p>
            <a:pPr marL="285750" indent="-285750">
              <a:buFontTx/>
              <a:buChar char="-"/>
            </a:pPr>
            <a:r>
              <a:rPr lang="uk-UA" sz="2000" dirty="0" smtClean="0">
                <a:latin typeface="Times New Roman" panose="02020603050405020304" pitchFamily="18" charset="0"/>
                <a:cs typeface="Times New Roman" panose="02020603050405020304" pitchFamily="18" charset="0"/>
              </a:rPr>
              <a:t>створення середньомасштабної ландшафтної карти України як основи дослідження ландшафтного різноманіття та оцінки екологічного стану території; </a:t>
            </a:r>
          </a:p>
          <a:p>
            <a:pPr marL="285750" indent="-285750">
              <a:buFontTx/>
              <a:buChar char="-"/>
            </a:pPr>
            <a:r>
              <a:rPr lang="uk-UA" sz="2000" dirty="0" smtClean="0">
                <a:latin typeface="Times New Roman" panose="02020603050405020304" pitchFamily="18" charset="0"/>
                <a:cs typeface="Times New Roman" panose="02020603050405020304" pitchFamily="18" charset="0"/>
              </a:rPr>
              <a:t> розроблення детальної систематики ландшафтів за аналогією із </a:t>
            </a:r>
            <a:r>
              <a:rPr lang="uk-UA" sz="2000" dirty="0" err="1" smtClean="0">
                <a:latin typeface="Times New Roman" panose="02020603050405020304" pitchFamily="18" charset="0"/>
                <a:cs typeface="Times New Roman" panose="02020603050405020304" pitchFamily="18" charset="0"/>
              </a:rPr>
              <a:t>систе-матикою</a:t>
            </a:r>
            <a:r>
              <a:rPr lang="uk-UA" sz="2000" dirty="0" smtClean="0">
                <a:latin typeface="Times New Roman" panose="02020603050405020304" pitchFamily="18" charset="0"/>
                <a:cs typeface="Times New Roman" panose="02020603050405020304" pitchFamily="18" charset="0"/>
              </a:rPr>
              <a:t> рослинності і створення кадастру ландшафтів. (Сучасні ландшафти є об’єктами всіх природно-ресурсних  </a:t>
            </a:r>
            <a:r>
              <a:rPr lang="ru-RU" sz="2000" dirty="0" err="1" smtClean="0">
                <a:latin typeface="Times New Roman" panose="02020603050405020304" pitchFamily="18" charset="0"/>
                <a:cs typeface="Times New Roman" panose="02020603050405020304" pitchFamily="18" charset="0"/>
              </a:rPr>
              <a:t>кадастрів</a:t>
            </a:r>
            <a:r>
              <a:rPr lang="ru-RU" sz="2000" dirty="0" smtClean="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Розроблення</a:t>
            </a:r>
            <a:r>
              <a:rPr lang="ru-RU" sz="2000" dirty="0" smtClean="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геоінформаційних</a:t>
            </a:r>
            <a:r>
              <a:rPr lang="ru-RU" sz="2000" dirty="0" smtClean="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кадастрових</a:t>
            </a:r>
            <a:r>
              <a:rPr lang="ru-RU" sz="2000" dirty="0" smtClean="0">
                <a:latin typeface="Times New Roman" panose="02020603050405020304" pitchFamily="18" charset="0"/>
                <a:cs typeface="Times New Roman" panose="02020603050405020304" pitchFamily="18" charset="0"/>
              </a:rPr>
              <a:t> систем повинно </a:t>
            </a:r>
            <a:r>
              <a:rPr lang="ru-RU" sz="2000" dirty="0" err="1" smtClean="0">
                <a:latin typeface="Times New Roman" panose="02020603050405020304" pitchFamily="18" charset="0"/>
                <a:cs typeface="Times New Roman" panose="02020603050405020304" pitchFamily="18" charset="0"/>
              </a:rPr>
              <a:t>провадитись</a:t>
            </a:r>
            <a:r>
              <a:rPr lang="ru-RU" sz="2000" dirty="0" smtClean="0">
                <a:latin typeface="Times New Roman" panose="02020603050405020304" pitchFamily="18" charset="0"/>
                <a:cs typeface="Times New Roman" panose="02020603050405020304" pitchFamily="18" charset="0"/>
              </a:rPr>
              <a:t> на </a:t>
            </a:r>
            <a:r>
              <a:rPr lang="ru-RU" sz="2000" dirty="0" err="1" smtClean="0">
                <a:latin typeface="Times New Roman" panose="02020603050405020304" pitchFamily="18" charset="0"/>
                <a:cs typeface="Times New Roman" panose="02020603050405020304" pitchFamily="18" charset="0"/>
              </a:rPr>
              <a:t>основі</a:t>
            </a:r>
            <a:r>
              <a:rPr lang="ru-RU" sz="2000" dirty="0" smtClean="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ландшафтознавчого</a:t>
            </a:r>
            <a:r>
              <a:rPr lang="ru-RU" sz="2000" dirty="0" smtClean="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підходу</a:t>
            </a:r>
            <a:r>
              <a:rPr lang="ru-RU" sz="2000" dirty="0" smtClean="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власне</a:t>
            </a:r>
            <a:r>
              <a:rPr lang="ru-RU" sz="2000" dirty="0" smtClean="0">
                <a:latin typeface="Times New Roman" panose="02020603050405020304" pitchFamily="18" charset="0"/>
                <a:cs typeface="Times New Roman" panose="02020603050405020304" pitchFamily="18" charset="0"/>
              </a:rPr>
              <a:t> ландшафт є </a:t>
            </a:r>
            <a:r>
              <a:rPr lang="ru-RU" sz="2000" dirty="0" err="1" smtClean="0">
                <a:latin typeface="Times New Roman" panose="02020603050405020304" pitchFamily="18" charset="0"/>
                <a:cs typeface="Times New Roman" panose="02020603050405020304" pitchFamily="18" charset="0"/>
              </a:rPr>
              <a:t>тією</a:t>
            </a:r>
            <a:r>
              <a:rPr lang="ru-RU" sz="2000" dirty="0" smtClean="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територією</a:t>
            </a:r>
            <a:r>
              <a:rPr lang="ru-RU" sz="2000" dirty="0" smtClean="0">
                <a:latin typeface="Times New Roman" panose="02020603050405020304" pitchFamily="18" charset="0"/>
                <a:cs typeface="Times New Roman" panose="02020603050405020304" pitchFamily="18" charset="0"/>
              </a:rPr>
              <a:t>, де </a:t>
            </a:r>
            <a:r>
              <a:rPr lang="ru-RU" sz="2000" dirty="0" err="1" smtClean="0">
                <a:latin typeface="Times New Roman" panose="02020603050405020304" pitchFamily="18" charset="0"/>
                <a:cs typeface="Times New Roman" panose="02020603050405020304" pitchFamily="18" charset="0"/>
              </a:rPr>
              <a:t>здійснюються</a:t>
            </a:r>
            <a:r>
              <a:rPr lang="ru-RU" sz="2000" dirty="0" smtClean="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земельні</a:t>
            </a:r>
            <a:r>
              <a:rPr lang="ru-RU" sz="2000" dirty="0" smtClean="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відноси</a:t>
            </a:r>
            <a:r>
              <a:rPr lang="ru-RU" sz="2000" dirty="0" smtClean="0">
                <a:latin typeface="Times New Roman" panose="02020603050405020304" pitchFamily="18" charset="0"/>
                <a:cs typeface="Times New Roman" panose="02020603050405020304" pitchFamily="18" charset="0"/>
              </a:rPr>
              <a:t>-ни, а не просто земля);</a:t>
            </a:r>
          </a:p>
          <a:p>
            <a:pPr marL="285750" indent="-285750">
              <a:buFontTx/>
              <a:buChar char="-"/>
            </a:pPr>
            <a:r>
              <a:rPr lang="ru-RU" sz="2000" dirty="0" err="1" smtClean="0">
                <a:latin typeface="Times New Roman" panose="02020603050405020304" pitchFamily="18" charset="0"/>
                <a:cs typeface="Times New Roman" panose="02020603050405020304" pitchFamily="18" charset="0"/>
              </a:rPr>
              <a:t>подальший</a:t>
            </a:r>
            <a:r>
              <a:rPr lang="ru-RU" sz="2000" dirty="0" smtClean="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розвиток</a:t>
            </a:r>
            <a:r>
              <a:rPr lang="ru-RU" sz="2000" dirty="0" smtClean="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теорії</a:t>
            </a:r>
            <a:r>
              <a:rPr lang="ru-RU" sz="2000" dirty="0" smtClean="0">
                <a:latin typeface="Times New Roman" panose="02020603050405020304" pitchFamily="18" charset="0"/>
                <a:cs typeface="Times New Roman" panose="02020603050405020304" pitchFamily="18" charset="0"/>
              </a:rPr>
              <a:t> і </a:t>
            </a:r>
            <a:r>
              <a:rPr lang="ru-RU" sz="2000" dirty="0" err="1" smtClean="0">
                <a:latin typeface="Times New Roman" panose="02020603050405020304" pitchFamily="18" charset="0"/>
                <a:cs typeface="Times New Roman" panose="02020603050405020304" pitchFamily="18" charset="0"/>
              </a:rPr>
              <a:t>методології</a:t>
            </a:r>
            <a:r>
              <a:rPr lang="ru-RU" sz="2000" dirty="0" smtClean="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ландшафтознавства</a:t>
            </a:r>
            <a:r>
              <a:rPr lang="ru-RU" sz="2000" dirty="0" smtClean="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Ландшафтознавство</a:t>
            </a:r>
            <a:r>
              <a:rPr lang="ru-RU" sz="2000" dirty="0" smtClean="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накопичило</a:t>
            </a:r>
            <a:r>
              <a:rPr lang="ru-RU" sz="2000" dirty="0" smtClean="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значний</a:t>
            </a:r>
            <a:r>
              <a:rPr lang="ru-RU" sz="2000" dirty="0" smtClean="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досвід</a:t>
            </a:r>
            <a:r>
              <a:rPr lang="ru-RU" sz="2000" dirty="0" smtClean="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прикладних</a:t>
            </a:r>
            <a:r>
              <a:rPr lang="ru-RU" sz="2000" dirty="0" smtClean="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досліджень</a:t>
            </a:r>
            <a:r>
              <a:rPr lang="ru-RU" sz="2000" dirty="0" smtClean="0">
                <a:latin typeface="Times New Roman" panose="02020603050405020304" pitchFamily="18" charset="0"/>
                <a:cs typeface="Times New Roman" panose="02020603050405020304" pitchFamily="18" charset="0"/>
              </a:rPr>
              <a:t> у </a:t>
            </a:r>
            <a:r>
              <a:rPr lang="ru-RU" sz="2000" dirty="0" err="1" smtClean="0">
                <a:latin typeface="Times New Roman" panose="02020603050405020304" pitchFamily="18" charset="0"/>
                <a:cs typeface="Times New Roman" panose="02020603050405020304" pitchFamily="18" charset="0"/>
              </a:rPr>
              <a:t>різних</a:t>
            </a:r>
            <a:r>
              <a:rPr lang="ru-RU" sz="2000" dirty="0" smtClean="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напрямах</a:t>
            </a:r>
            <a:r>
              <a:rPr lang="ru-RU" sz="2000" dirty="0" smtClean="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Традиційні</a:t>
            </a:r>
            <a:r>
              <a:rPr lang="ru-RU" sz="2000" dirty="0" smtClean="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галузі</a:t>
            </a:r>
            <a:r>
              <a:rPr lang="ru-RU" sz="2000" dirty="0" smtClean="0">
                <a:latin typeface="Times New Roman" panose="02020603050405020304" pitchFamily="18" charset="0"/>
                <a:cs typeface="Times New Roman" panose="02020603050405020304" pitchFamily="18" charset="0"/>
              </a:rPr>
              <a:t> прикладного </a:t>
            </a:r>
            <a:r>
              <a:rPr lang="ru-RU" sz="2000" dirty="0" err="1" smtClean="0">
                <a:latin typeface="Times New Roman" panose="02020603050405020304" pitchFamily="18" charset="0"/>
                <a:cs typeface="Times New Roman" panose="02020603050405020304" pitchFamily="18" charset="0"/>
              </a:rPr>
              <a:t>ландшафтознавства</a:t>
            </a:r>
            <a:r>
              <a:rPr lang="ru-RU" sz="2000" dirty="0" smtClean="0">
                <a:latin typeface="Times New Roman" panose="02020603050405020304" pitchFamily="18" charset="0"/>
                <a:cs typeface="Times New Roman" panose="02020603050405020304" pitchFamily="18" charset="0"/>
              </a:rPr>
              <a:t> – </a:t>
            </a:r>
            <a:r>
              <a:rPr lang="ru-RU" sz="2000" dirty="0" err="1" smtClean="0">
                <a:latin typeface="Times New Roman" panose="02020603050405020304" pitchFamily="18" charset="0"/>
                <a:cs typeface="Times New Roman" panose="02020603050405020304" pitchFamily="18" charset="0"/>
              </a:rPr>
              <a:t>агропромислове</a:t>
            </a:r>
            <a:r>
              <a:rPr lang="ru-RU" sz="2000" dirty="0" smtClean="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лісогосподарське</a:t>
            </a:r>
            <a:r>
              <a:rPr lang="ru-RU" sz="2000" dirty="0" smtClean="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меліоративне</a:t>
            </a:r>
            <a:r>
              <a:rPr lang="ru-RU" sz="2000" dirty="0" smtClean="0">
                <a:latin typeface="Times New Roman" panose="02020603050405020304" pitchFamily="18" charset="0"/>
                <a:cs typeface="Times New Roman" panose="02020603050405020304" pitchFamily="18" charset="0"/>
              </a:rPr>
              <a:t> – належать </a:t>
            </a:r>
            <a:r>
              <a:rPr lang="ru-RU" sz="2000" dirty="0" err="1" smtClean="0">
                <a:latin typeface="Times New Roman" panose="02020603050405020304" pitchFamily="18" charset="0"/>
                <a:cs typeface="Times New Roman" panose="02020603050405020304" pitchFamily="18" charset="0"/>
              </a:rPr>
              <a:t>ще</a:t>
            </a:r>
            <a:r>
              <a:rPr lang="ru-RU" sz="2000" dirty="0" smtClean="0">
                <a:latin typeface="Times New Roman" panose="02020603050405020304" pitchFamily="18" charset="0"/>
                <a:cs typeface="Times New Roman" panose="02020603050405020304" pitchFamily="18" charset="0"/>
              </a:rPr>
              <a:t> до початку XX ст. </a:t>
            </a:r>
            <a:r>
              <a:rPr lang="ru-RU" sz="2000" dirty="0" err="1" smtClean="0">
                <a:latin typeface="Times New Roman" panose="02020603050405020304" pitchFamily="18" charset="0"/>
                <a:cs typeface="Times New Roman" panose="02020603050405020304" pitchFamily="18" charset="0"/>
              </a:rPr>
              <a:t>Останнім</a:t>
            </a:r>
            <a:r>
              <a:rPr lang="ru-RU" sz="2000" dirty="0" smtClean="0">
                <a:latin typeface="Times New Roman" panose="02020603050405020304" pitchFamily="18" charset="0"/>
                <a:cs typeface="Times New Roman" panose="02020603050405020304" pitchFamily="18" charset="0"/>
              </a:rPr>
              <a:t> часом сфера прикладного </a:t>
            </a:r>
            <a:r>
              <a:rPr lang="ru-RU" sz="2000" dirty="0" err="1" smtClean="0">
                <a:latin typeface="Times New Roman" panose="02020603050405020304" pitchFamily="18" charset="0"/>
                <a:cs typeface="Times New Roman" panose="02020603050405020304" pitchFamily="18" charset="0"/>
              </a:rPr>
              <a:t>ландшафтознавства</a:t>
            </a:r>
            <a:r>
              <a:rPr lang="ru-RU" sz="2000" dirty="0" smtClean="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розширилася</a:t>
            </a:r>
            <a:r>
              <a:rPr lang="ru-RU" sz="2000" dirty="0" smtClean="0">
                <a:latin typeface="Times New Roman" panose="02020603050405020304" pitchFamily="18" charset="0"/>
                <a:cs typeface="Times New Roman" panose="02020603050405020304" pitchFamily="18" charset="0"/>
              </a:rPr>
              <a:t> за </a:t>
            </a:r>
            <a:r>
              <a:rPr lang="ru-RU" sz="2000" dirty="0" err="1" smtClean="0">
                <a:latin typeface="Times New Roman" panose="02020603050405020304" pitchFamily="18" charset="0"/>
                <a:cs typeface="Times New Roman" panose="02020603050405020304" pitchFamily="18" charset="0"/>
              </a:rPr>
              <a:t>рахунок</a:t>
            </a:r>
            <a:r>
              <a:rPr lang="ru-RU" sz="2000" dirty="0" smtClean="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досліджень</a:t>
            </a:r>
            <a:r>
              <a:rPr lang="ru-RU" sz="2000" dirty="0" smtClean="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містобудівного</a:t>
            </a:r>
            <a:r>
              <a:rPr lang="ru-RU" sz="2000" dirty="0" smtClean="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рекреаційного</a:t>
            </a:r>
            <a:r>
              <a:rPr lang="ru-RU" sz="2000" dirty="0" smtClean="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інженерного</a:t>
            </a:r>
            <a:r>
              <a:rPr lang="ru-RU" sz="2000" dirty="0" smtClean="0">
                <a:latin typeface="Times New Roman" panose="02020603050405020304" pitchFamily="18" charset="0"/>
                <a:cs typeface="Times New Roman" panose="02020603050405020304" pitchFamily="18" charset="0"/>
              </a:rPr>
              <a:t> і </a:t>
            </a:r>
            <a:r>
              <a:rPr lang="ru-RU" sz="2000" dirty="0" err="1" smtClean="0">
                <a:latin typeface="Times New Roman" panose="02020603050405020304" pitchFamily="18" charset="0"/>
                <a:cs typeface="Times New Roman" panose="02020603050405020304" pitchFamily="18" charset="0"/>
              </a:rPr>
              <a:t>компле-ксного</a:t>
            </a:r>
            <a:r>
              <a:rPr lang="ru-RU" sz="2000" dirty="0" smtClean="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територіальнопланувального</a:t>
            </a:r>
            <a:r>
              <a:rPr lang="ru-RU" sz="2000" dirty="0" smtClean="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профілю</a:t>
            </a:r>
            <a:r>
              <a:rPr lang="ru-RU" sz="2000" dirty="0" smtClean="0">
                <a:latin typeface="Times New Roman" panose="02020603050405020304" pitchFamily="18" charset="0"/>
                <a:cs typeface="Times New Roman" panose="02020603050405020304" pitchFamily="18" charset="0"/>
              </a:rPr>
              <a:t>. Є </a:t>
            </a:r>
            <a:r>
              <a:rPr lang="ru-RU" sz="2000" dirty="0" err="1" smtClean="0">
                <a:latin typeface="Times New Roman" panose="02020603050405020304" pitchFamily="18" charset="0"/>
                <a:cs typeface="Times New Roman" panose="02020603050405020304" pitchFamily="18" charset="0"/>
              </a:rPr>
              <a:t>всі</a:t>
            </a:r>
            <a:r>
              <a:rPr lang="ru-RU" sz="2000" dirty="0" smtClean="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передумови</a:t>
            </a:r>
            <a:r>
              <a:rPr lang="ru-RU" sz="2000" dirty="0" smtClean="0">
                <a:latin typeface="Times New Roman" panose="02020603050405020304" pitchFamily="18" charset="0"/>
                <a:cs typeface="Times New Roman" panose="02020603050405020304" pitchFamily="18" charset="0"/>
              </a:rPr>
              <a:t> для створен-</a:t>
            </a:r>
            <a:r>
              <a:rPr lang="ru-RU" sz="2000" dirty="0" err="1" smtClean="0">
                <a:latin typeface="Times New Roman" panose="02020603050405020304" pitchFamily="18" charset="0"/>
                <a:cs typeface="Times New Roman" panose="02020603050405020304" pitchFamily="18" charset="0"/>
              </a:rPr>
              <a:t>ня</a:t>
            </a:r>
            <a:r>
              <a:rPr lang="ru-RU" sz="2000" dirty="0" smtClean="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наукових</a:t>
            </a:r>
            <a:r>
              <a:rPr lang="ru-RU" sz="2000" dirty="0" smtClean="0">
                <a:latin typeface="Times New Roman" panose="02020603050405020304" pitchFamily="18" charset="0"/>
                <a:cs typeface="Times New Roman" panose="02020603050405020304" pitchFamily="18" charset="0"/>
              </a:rPr>
              <a:t> основ </a:t>
            </a:r>
            <a:r>
              <a:rPr lang="ru-RU" sz="2000" dirty="0" err="1" smtClean="0">
                <a:latin typeface="Times New Roman" panose="02020603050405020304" pitchFamily="18" charset="0"/>
                <a:cs typeface="Times New Roman" panose="02020603050405020304" pitchFamily="18" charset="0"/>
              </a:rPr>
              <a:t>проектування</a:t>
            </a:r>
            <a:r>
              <a:rPr lang="ru-RU" sz="2000" dirty="0" smtClean="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культурних</a:t>
            </a:r>
            <a:r>
              <a:rPr lang="ru-RU" sz="2000" dirty="0" smtClean="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ландшафтів</a:t>
            </a:r>
            <a:r>
              <a:rPr lang="ru-RU" sz="2000" dirty="0" smtClean="0">
                <a:latin typeface="Times New Roman" panose="02020603050405020304" pitchFamily="18" charset="0"/>
                <a:cs typeface="Times New Roman" panose="02020603050405020304" pitchFamily="18" charset="0"/>
              </a:rPr>
              <a:t> і для </a:t>
            </a:r>
            <a:r>
              <a:rPr lang="ru-RU" sz="2000" dirty="0" err="1" smtClean="0">
                <a:latin typeface="Times New Roman" panose="02020603050405020304" pitchFamily="18" charset="0"/>
                <a:cs typeface="Times New Roman" panose="02020603050405020304" pitchFamily="18" charset="0"/>
              </a:rPr>
              <a:t>безпосередньої</a:t>
            </a:r>
            <a:r>
              <a:rPr lang="ru-RU" sz="2000" dirty="0" smtClean="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участі</a:t>
            </a:r>
            <a:r>
              <a:rPr lang="ru-RU" sz="2000" dirty="0" smtClean="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ландшафтознавства</a:t>
            </a:r>
            <a:r>
              <a:rPr lang="ru-RU" sz="2000" dirty="0" smtClean="0">
                <a:latin typeface="Times New Roman" panose="02020603050405020304" pitchFamily="18" charset="0"/>
                <a:cs typeface="Times New Roman" panose="02020603050405020304" pitchFamily="18" charset="0"/>
              </a:rPr>
              <a:t> у самому </a:t>
            </a:r>
            <a:r>
              <a:rPr lang="ru-RU" sz="2000" dirty="0" err="1" smtClean="0">
                <a:latin typeface="Times New Roman" panose="02020603050405020304" pitchFamily="18" charset="0"/>
                <a:cs typeface="Times New Roman" panose="02020603050405020304" pitchFamily="18" charset="0"/>
              </a:rPr>
              <a:t>процесі</a:t>
            </a:r>
            <a:r>
              <a:rPr lang="ru-RU" sz="2000" dirty="0" smtClean="0">
                <a:latin typeface="Times New Roman" panose="02020603050405020304" pitchFamily="18" charset="0"/>
                <a:cs typeface="Times New Roman" panose="02020603050405020304" pitchFamily="18" charset="0"/>
              </a:rPr>
              <a:t> </a:t>
            </a:r>
            <a:r>
              <a:rPr lang="ru-RU" sz="2000" dirty="0" err="1" smtClean="0">
                <a:latin typeface="Times New Roman" panose="02020603050405020304" pitchFamily="18" charset="0"/>
                <a:cs typeface="Times New Roman" panose="02020603050405020304" pitchFamily="18" charset="0"/>
              </a:rPr>
              <a:t>проектування</a:t>
            </a:r>
            <a:r>
              <a:rPr lang="ru-RU" sz="2000" dirty="0" smtClean="0">
                <a:latin typeface="Times New Roman" panose="02020603050405020304" pitchFamily="18" charset="0"/>
                <a:cs typeface="Times New Roman" panose="02020603050405020304" pitchFamily="18" charset="0"/>
              </a:rPr>
              <a:t>.</a:t>
            </a:r>
          </a:p>
          <a:p>
            <a:pPr marL="285750" indent="-285750">
              <a:buFontTx/>
              <a:buChar char="-"/>
            </a:pPr>
            <a:endParaRPr lang="uk-UA"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9293353"/>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0629" y="246743"/>
            <a:ext cx="11771085" cy="6740307"/>
          </a:xfrm>
          <a:prstGeom prst="rect">
            <a:avLst/>
          </a:prstGeom>
          <a:noFill/>
        </p:spPr>
        <p:txBody>
          <a:bodyPr wrap="square" rtlCol="0">
            <a:spAutoFit/>
          </a:bodyPr>
          <a:lstStyle/>
          <a:p>
            <a:r>
              <a:rPr lang="uk-UA" dirty="0">
                <a:solidFill>
                  <a:schemeClr val="accent2">
                    <a:lumMod val="60000"/>
                    <a:lumOff val="40000"/>
                  </a:schemeClr>
                </a:solidFill>
              </a:rPr>
              <a:t> </a:t>
            </a:r>
            <a:r>
              <a:rPr lang="uk-UA" dirty="0" smtClean="0">
                <a:solidFill>
                  <a:schemeClr val="accent2">
                    <a:lumMod val="60000"/>
                    <a:lumOff val="40000"/>
                  </a:schemeClr>
                </a:solidFill>
              </a:rPr>
              <a:t>           Поняття ландшафт </a:t>
            </a:r>
          </a:p>
          <a:p>
            <a:endParaRPr lang="uk-UA" dirty="0"/>
          </a:p>
          <a:p>
            <a:r>
              <a:rPr lang="uk-UA" dirty="0" smtClean="0"/>
              <a:t>             Ландшафт (від нім. </a:t>
            </a:r>
            <a:r>
              <a:rPr lang="en-US" dirty="0" smtClean="0"/>
              <a:t>land ‒ </a:t>
            </a:r>
            <a:r>
              <a:rPr lang="uk-UA" dirty="0" smtClean="0"/>
              <a:t>земля, </a:t>
            </a:r>
            <a:r>
              <a:rPr lang="en-US" dirty="0" err="1" smtClean="0"/>
              <a:t>schaft</a:t>
            </a:r>
            <a:r>
              <a:rPr lang="en-US" dirty="0" smtClean="0"/>
              <a:t> ‒ </a:t>
            </a:r>
            <a:r>
              <a:rPr lang="uk-UA" dirty="0" smtClean="0"/>
              <a:t>суфікс, що виражає взаємозв’язок, взаємозалежність) – це конкретна територія, яка має єдиний </a:t>
            </a:r>
            <a:r>
              <a:rPr lang="uk-UA" dirty="0" err="1" smtClean="0"/>
              <a:t>геоло-гічний</a:t>
            </a:r>
            <a:r>
              <a:rPr lang="uk-UA" dirty="0" smtClean="0"/>
              <a:t> фундамент (місцева геологічна структура), один тип рельєфу (одна </a:t>
            </a:r>
            <a:r>
              <a:rPr lang="uk-UA" dirty="0" err="1" smtClean="0"/>
              <a:t>морфоскульптура</a:t>
            </a:r>
            <a:r>
              <a:rPr lang="uk-UA" dirty="0" smtClean="0"/>
              <a:t>), однаковий клімат, зональний тип ґрунтів і рослинності (у межах однієї природної зони), специфічний набір урочищ та місцевостей. </a:t>
            </a:r>
            <a:r>
              <a:rPr lang="uk-UA" dirty="0" err="1" smtClean="0"/>
              <a:t>Кон-кретними</a:t>
            </a:r>
            <a:r>
              <a:rPr lang="uk-UA" dirty="0" smtClean="0"/>
              <a:t> (індивідуальними) ландшафтами можна назвати Хотинську широко-</a:t>
            </a:r>
            <a:r>
              <a:rPr lang="uk-UA" dirty="0" err="1" smtClean="0"/>
              <a:t>листяно</a:t>
            </a:r>
            <a:r>
              <a:rPr lang="uk-UA" dirty="0" smtClean="0"/>
              <a:t>-лісову височину, </a:t>
            </a:r>
            <a:r>
              <a:rPr lang="uk-UA" dirty="0" err="1" smtClean="0"/>
              <a:t>Бельцку</a:t>
            </a:r>
            <a:r>
              <a:rPr lang="uk-UA" dirty="0" smtClean="0"/>
              <a:t> </a:t>
            </a:r>
            <a:r>
              <a:rPr lang="uk-UA" dirty="0" err="1" smtClean="0"/>
              <a:t>лучно</a:t>
            </a:r>
            <a:r>
              <a:rPr lang="uk-UA" dirty="0" smtClean="0"/>
              <a:t>-степову рівнину в Молдові та ін.</a:t>
            </a:r>
          </a:p>
          <a:p>
            <a:endParaRPr lang="uk-UA" dirty="0" smtClean="0"/>
          </a:p>
          <a:p>
            <a:r>
              <a:rPr lang="uk-UA" dirty="0" smtClean="0"/>
              <a:t>             Загальне трактування: ландшафт є синонімом природного територіального комплексу. (Це погляд </a:t>
            </a:r>
            <a:r>
              <a:rPr lang="uk-UA" dirty="0" err="1" smtClean="0"/>
              <a:t>Мількова</a:t>
            </a:r>
            <a:r>
              <a:rPr lang="uk-UA" dirty="0" smtClean="0"/>
              <a:t> Ф.Н.; </a:t>
            </a:r>
            <a:r>
              <a:rPr lang="uk-UA" dirty="0" err="1" smtClean="0"/>
              <a:t>Арманда</a:t>
            </a:r>
            <a:r>
              <a:rPr lang="uk-UA" dirty="0" smtClean="0"/>
              <a:t> Д.Л. та ін.). Згідно з цим трактуванням ландшафт таке ж загальне поняття, як рельєф, ґрунт, клімат, і може бути застосований для різних за розміром і складністю територій (наприклад, ландшафт Руської рівнини, ландшафт Карпат, лучний ландшафт, болотний ландшафт і </a:t>
            </a:r>
            <a:r>
              <a:rPr lang="uk-UA" dirty="0" err="1" smtClean="0"/>
              <a:t>т.д</a:t>
            </a:r>
            <a:r>
              <a:rPr lang="uk-UA" dirty="0" smtClean="0"/>
              <a:t>.). </a:t>
            </a:r>
          </a:p>
          <a:p>
            <a:endParaRPr lang="uk-UA" dirty="0" smtClean="0"/>
          </a:p>
          <a:p>
            <a:r>
              <a:rPr lang="uk-UA" dirty="0" smtClean="0"/>
              <a:t>          Типологічне трактування – це ландшафти, які можуть поєднуватися за типовими ознаками в певні групи (види, роди, типи, класи) і повторюються у межах певних територій. (Вчені </a:t>
            </a:r>
            <a:r>
              <a:rPr lang="uk-UA" dirty="0" err="1" smtClean="0"/>
              <a:t>Полинов</a:t>
            </a:r>
            <a:r>
              <a:rPr lang="uk-UA" dirty="0" smtClean="0"/>
              <a:t> Б.Б., </a:t>
            </a:r>
            <a:r>
              <a:rPr lang="uk-UA" dirty="0" err="1" smtClean="0"/>
              <a:t>Гвоздецький</a:t>
            </a:r>
            <a:r>
              <a:rPr lang="uk-UA" dirty="0" smtClean="0"/>
              <a:t> М.О., </a:t>
            </a:r>
            <a:r>
              <a:rPr lang="uk-UA" dirty="0" err="1" smtClean="0"/>
              <a:t>Маринич</a:t>
            </a:r>
            <a:r>
              <a:rPr lang="uk-UA" dirty="0" smtClean="0"/>
              <a:t> О.М., </a:t>
            </a:r>
            <a:r>
              <a:rPr lang="uk-UA" dirty="0" err="1" smtClean="0"/>
              <a:t>Шищенко</a:t>
            </a:r>
            <a:r>
              <a:rPr lang="uk-UA" dirty="0" smtClean="0"/>
              <a:t> П.Г.). У практичній діяльності (наприклад, при оцінці </a:t>
            </a:r>
            <a:r>
              <a:rPr lang="uk-UA" dirty="0" err="1" smtClean="0"/>
              <a:t>приро-дних</a:t>
            </a:r>
            <a:r>
              <a:rPr lang="uk-UA" dirty="0" smtClean="0"/>
              <a:t> ресурсів) доцільніше розробляти ті чи інші норми стосовно до типових ландшафтів, ніж для кожного ландшафту окремо. Тому типологічна класифікація має практичне (прикладне) значення. Вона є основою для дослідження, картографування і наукового опису ландшафтів різних територій.</a:t>
            </a:r>
            <a:endParaRPr lang="uk-UA" dirty="0"/>
          </a:p>
          <a:p>
            <a:endParaRPr lang="uk-UA" dirty="0" smtClean="0"/>
          </a:p>
          <a:p>
            <a:endParaRPr lang="uk-UA" dirty="0"/>
          </a:p>
        </p:txBody>
      </p:sp>
    </p:spTree>
    <p:extLst>
      <p:ext uri="{BB962C8B-B14F-4D97-AF65-F5344CB8AC3E}">
        <p14:creationId xmlns:p14="http://schemas.microsoft.com/office/powerpoint/2010/main" val="1233208094"/>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46743" y="174171"/>
            <a:ext cx="11727543" cy="5632311"/>
          </a:xfrm>
          <a:prstGeom prst="rect">
            <a:avLst/>
          </a:prstGeom>
          <a:noFill/>
        </p:spPr>
        <p:txBody>
          <a:bodyPr wrap="square" rtlCol="0">
            <a:spAutoFit/>
          </a:bodyPr>
          <a:lstStyle/>
          <a:p>
            <a:r>
              <a:rPr lang="uk-UA" dirty="0" smtClean="0"/>
              <a:t>               Індивідуальне трактування: ландшафт розуміється як конкретний, не-повторний ПТК, має власну географічну назву (</a:t>
            </a:r>
            <a:r>
              <a:rPr lang="uk-UA" dirty="0" err="1" smtClean="0"/>
              <a:t>Солнцев</a:t>
            </a:r>
            <a:r>
              <a:rPr lang="uk-UA" dirty="0" smtClean="0"/>
              <a:t> М.А., </a:t>
            </a:r>
            <a:r>
              <a:rPr lang="uk-UA" dirty="0" err="1" smtClean="0"/>
              <a:t>Геренчук</a:t>
            </a:r>
            <a:r>
              <a:rPr lang="uk-UA" dirty="0" smtClean="0"/>
              <a:t> К.І., </a:t>
            </a:r>
            <a:r>
              <a:rPr lang="uk-UA" dirty="0" err="1" smtClean="0"/>
              <a:t>Ісаченко</a:t>
            </a:r>
            <a:r>
              <a:rPr lang="uk-UA" dirty="0" smtClean="0"/>
              <a:t> А.Г., Ніколаєв В.О., </a:t>
            </a:r>
            <a:r>
              <a:rPr lang="uk-UA" dirty="0" err="1" smtClean="0"/>
              <a:t>Давидчук</a:t>
            </a:r>
            <a:r>
              <a:rPr lang="uk-UA" dirty="0" smtClean="0"/>
              <a:t> В.С.). Відповідно до цього трактування ландшафт є складовою частиною більших від нього територіальних одиниць (ландшафтного району, ландшафтної області і </a:t>
            </a:r>
            <a:r>
              <a:rPr lang="uk-UA" dirty="0" err="1" smtClean="0"/>
              <a:t>т.д</a:t>
            </a:r>
            <a:r>
              <a:rPr lang="uk-UA" dirty="0" smtClean="0"/>
              <a:t>.). </a:t>
            </a:r>
          </a:p>
          <a:p>
            <a:endParaRPr lang="uk-UA" dirty="0" smtClean="0"/>
          </a:p>
          <a:p>
            <a:r>
              <a:rPr lang="uk-UA" dirty="0" smtClean="0"/>
              <a:t>            Порівняння індивідуальних ландшафтів дає можливість встановити їх типологічні ознаки і систематизувати або класифікувати їх. Це свідчить про те, що ландшафт можна розглядати як із типологічних, так і з індивідуальних позицій. Вони не суперечать один одному, а взаємодоповнюються, тому доці-</a:t>
            </a:r>
            <a:r>
              <a:rPr lang="uk-UA" dirty="0" err="1" smtClean="0"/>
              <a:t>льне</a:t>
            </a:r>
            <a:r>
              <a:rPr lang="uk-UA" dirty="0" smtClean="0"/>
              <a:t> використання обох трактувань.</a:t>
            </a:r>
          </a:p>
          <a:p>
            <a:endParaRPr lang="uk-UA" dirty="0" smtClean="0"/>
          </a:p>
          <a:p>
            <a:endParaRPr lang="uk-UA" dirty="0" smtClean="0"/>
          </a:p>
          <a:p>
            <a:r>
              <a:rPr lang="uk-UA" dirty="0" smtClean="0"/>
              <a:t>            Ландшафт – це вузлова одиниця в ієрархії ПТК. Тобто, з одного боку, ландшафт є закономірно побудованою системою локальних ПТК (місцевість, урочище, фація). З іншого боку, він одночасно виступає частиною ПТК більш високого рангу (фізико-географічного або ландшафтного району, області, провінції і </a:t>
            </a:r>
            <a:r>
              <a:rPr lang="uk-UA" dirty="0" err="1" smtClean="0"/>
              <a:t>т.д</a:t>
            </a:r>
            <a:r>
              <a:rPr lang="uk-UA" dirty="0" smtClean="0"/>
              <a:t>.), які сформувалися внаслідок територіального об’єднання (інтеграції) окремих ландшафтів. Все це зумовлює його специфічне вузлове положення в системі таксономічних одиниць фізико-географічної (ландшафтної) диференціації.</a:t>
            </a:r>
          </a:p>
          <a:p>
            <a:endParaRPr lang="uk-UA" dirty="0"/>
          </a:p>
          <a:p>
            <a:endParaRPr lang="uk-UA" dirty="0" smtClean="0"/>
          </a:p>
          <a:p>
            <a:endParaRPr lang="uk-UA" dirty="0"/>
          </a:p>
        </p:txBody>
      </p:sp>
    </p:spTree>
    <p:extLst>
      <p:ext uri="{BB962C8B-B14F-4D97-AF65-F5344CB8AC3E}">
        <p14:creationId xmlns:p14="http://schemas.microsoft.com/office/powerpoint/2010/main" val="3881702410"/>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ChangeAspect="1"/>
          </p:cNvPicPr>
          <p:nvPr/>
        </p:nvPicPr>
        <p:blipFill>
          <a:blip r:embed="rId2"/>
          <a:stretch>
            <a:fillRect/>
          </a:stretch>
        </p:blipFill>
        <p:spPr>
          <a:xfrm>
            <a:off x="121402" y="3246104"/>
            <a:ext cx="11949196" cy="365792"/>
          </a:xfrm>
          <a:prstGeom prst="rect">
            <a:avLst/>
          </a:prstGeom>
        </p:spPr>
      </p:pic>
      <p:pic>
        <p:nvPicPr>
          <p:cNvPr id="1028" name="Picture 4" descr="Ландшафт и его виды"/>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411687" y="5936343"/>
            <a:ext cx="3913570" cy="461665"/>
          </a:xfrm>
          <a:prstGeom prst="rect">
            <a:avLst/>
          </a:prstGeom>
          <a:noFill/>
        </p:spPr>
        <p:txBody>
          <a:bodyPr wrap="square" rtlCol="0">
            <a:spAutoFit/>
          </a:bodyPr>
          <a:lstStyle/>
          <a:p>
            <a:r>
              <a:rPr lang="uk-UA" sz="2400" dirty="0" smtClean="0">
                <a:latin typeface="Times New Roman" panose="02020603050405020304" pitchFamily="18" charset="0"/>
                <a:cs typeface="Times New Roman" panose="02020603050405020304" pitchFamily="18" charset="0"/>
              </a:rPr>
              <a:t>Рисунок 1 – Ландшафт </a:t>
            </a:r>
            <a:endParaRPr lang="uk-U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4365053"/>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Сектор">
  <a:themeElements>
    <a:clrScheme name="Сектор">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Сектор">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Сектор">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lnDef>
      <a:spPr>
        <a:ln>
          <a:tailEnd type="triangle"/>
        </a:ln>
      </a:spPr>
      <a:bodyPr/>
      <a:lstStyle/>
      <a:style>
        <a:lnRef idx="3">
          <a:schemeClr val="accent5"/>
        </a:lnRef>
        <a:fillRef idx="0">
          <a:schemeClr val="accent5"/>
        </a:fillRef>
        <a:effectRef idx="2">
          <a:schemeClr val="accent5"/>
        </a:effectRef>
        <a:fontRef idx="minor">
          <a:schemeClr val="tx1"/>
        </a:fontRef>
      </a:style>
    </a:lnDef>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175</TotalTime>
  <Words>1576</Words>
  <Application>Microsoft Office PowerPoint</Application>
  <PresentationFormat>Широкоэкранный</PresentationFormat>
  <Paragraphs>89</Paragraphs>
  <Slides>14</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14</vt:i4>
      </vt:variant>
    </vt:vector>
  </HeadingPairs>
  <TitlesOfParts>
    <vt:vector size="18" baseType="lpstr">
      <vt:lpstr>Century Gothic</vt:lpstr>
      <vt:lpstr>Times New Roman</vt:lpstr>
      <vt:lpstr>Wingdings 3</vt:lpstr>
      <vt:lpstr>Сектор</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Solodkyi Serhii</dc:creator>
  <cp:lastModifiedBy>1</cp:lastModifiedBy>
  <cp:revision>21</cp:revision>
  <dcterms:created xsi:type="dcterms:W3CDTF">2021-05-16T13:00:30Z</dcterms:created>
  <dcterms:modified xsi:type="dcterms:W3CDTF">2023-12-31T09:40:13Z</dcterms:modified>
</cp:coreProperties>
</file>