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7102475" cy="10233025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10.xml"/><Relationship Id="rId16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170" y="766762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uk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0c982f45_0_2:notes"/>
          <p:cNvSpPr txBox="1"/>
          <p:nvPr>
            <p:ph idx="1" type="body"/>
          </p:nvPr>
        </p:nvSpPr>
        <p:spPr>
          <a:xfrm>
            <a:off x="709612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00c982f45_0_2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0c982f45_0_10:notes"/>
          <p:cNvSpPr txBox="1"/>
          <p:nvPr>
            <p:ph idx="1" type="body"/>
          </p:nvPr>
        </p:nvSpPr>
        <p:spPr>
          <a:xfrm>
            <a:off x="709612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00c982f45_0_10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11025" y="120259"/>
            <a:ext cx="8244000" cy="58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>
                <a:solidFill>
                  <a:srgbClr val="C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662225" y="1222634"/>
            <a:ext cx="8244000" cy="58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uk" sz="4800">
                <a:solidFill>
                  <a:schemeClr val="accent4"/>
                </a:solidFill>
              </a:rPr>
              <a:t>Абонемент</a:t>
            </a:r>
            <a:endParaRPr sz="4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uk" sz="4800">
                <a:solidFill>
                  <a:schemeClr val="accent4"/>
                </a:solidFill>
              </a:rPr>
              <a:t>у </a:t>
            </a:r>
            <a:r>
              <a:rPr lang="uk" sz="4800">
                <a:solidFill>
                  <a:schemeClr val="accent4"/>
                </a:solidFill>
              </a:rPr>
              <a:t>тренажерний</a:t>
            </a:r>
            <a:r>
              <a:rPr lang="uk" sz="4800">
                <a:solidFill>
                  <a:schemeClr val="accent4"/>
                </a:solidFill>
              </a:rPr>
              <a:t> зал</a:t>
            </a:r>
            <a:endParaRPr sz="4800" cap="none" strike="noStrike">
              <a:solidFill>
                <a:schemeClr val="accent4"/>
              </a:solidFill>
            </a:endParaRPr>
          </a:p>
        </p:txBody>
      </p:sp>
      <p:sp>
        <p:nvSpPr>
          <p:cNvPr descr="Картинки по запросу braunschweig technische universität" id="65" name="Google Shape;65;p14"/>
          <p:cNvSpPr txBox="1"/>
          <p:nvPr/>
        </p:nvSpPr>
        <p:spPr>
          <a:xfrm>
            <a:off x="144462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73075" y="4231097"/>
            <a:ext cx="6819900" cy="7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НТУУ «Київський політехнічний інститут імені Ігоря Сікорського</a:t>
            </a:r>
            <a:endParaRPr b="1" i="0" sz="1400" u="none" cap="none" strike="noStrik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прикладної математики</a:t>
            </a:r>
            <a:endParaRPr b="1" i="0" sz="1400" u="none" cap="none" strike="noStrik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ПІБ </a:t>
            </a:r>
            <a:r>
              <a:rPr b="1" i="0" lang="uk" sz="1400" u="sng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Бондаренко Сергій Андрійович</a:t>
            </a:r>
            <a:endParaRPr b="1" i="0" sz="1400" u="sng" cap="none" strike="noStrik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70325" y="4762500"/>
            <a:ext cx="1403400" cy="23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Київ 20</a:t>
            </a:r>
            <a:r>
              <a:rPr b="1" lang="uk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1" i="0" sz="1400" u="none" cap="none" strike="noStrik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1023896" y="1821881"/>
            <a:ext cx="7096200" cy="58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b="1" i="0" lang="uk" sz="6000" u="none" cap="none" strike="noStrike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Дякую за увагу</a:t>
            </a:r>
            <a:endParaRPr sz="6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t/>
            </a:r>
            <a:endParaRPr b="1" i="0" sz="6000" u="none" cap="none" strike="noStrike">
              <a:solidFill>
                <a:srgbClr val="C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37425" y="176363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uk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Актуальність проблеми</a:t>
            </a:r>
            <a:endParaRPr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73" name="Google Shape;73;p15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37425" y="785375"/>
            <a:ext cx="2838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uk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Опис, як було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uk">
                <a:solidFill>
                  <a:schemeClr val="accent4"/>
                </a:solidFill>
              </a:rPr>
              <a:t>Абонемент - паперовий документ, що видається клієнту особисто</a:t>
            </a:r>
            <a:endParaRPr b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uk">
                <a:solidFill>
                  <a:schemeClr val="accent4"/>
                </a:solidFill>
              </a:rPr>
              <a:t>База клієнтів - журнал, що заповнюється вручну</a:t>
            </a:r>
            <a:endParaRPr b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203850" y="785376"/>
            <a:ext cx="28380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uk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uk">
                <a:solidFill>
                  <a:schemeClr val="dk1"/>
                </a:solidFill>
              </a:rPr>
              <a:t>Неактуальність інф-ції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uk">
                <a:solidFill>
                  <a:schemeClr val="dk1"/>
                </a:solidFill>
              </a:rPr>
              <a:t>Ризик загубити пропуск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uk">
                <a:solidFill>
                  <a:schemeClr val="dk1"/>
                </a:solidFill>
              </a:rPr>
              <a:t>Не цілодобовий запис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uk">
                <a:solidFill>
                  <a:schemeClr val="dk1"/>
                </a:solidFill>
              </a:rPr>
              <a:t>Людський фактор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uk">
                <a:solidFill>
                  <a:schemeClr val="dk1"/>
                </a:solidFill>
              </a:rPr>
              <a:t>Відсутність сповіщень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uk">
                <a:solidFill>
                  <a:schemeClr val="dk1"/>
                </a:solidFill>
              </a:rPr>
              <a:t>Складність впровадження тимчасових знижок</a:t>
            </a:r>
            <a:endParaRPr i="1">
              <a:solidFill>
                <a:schemeClr val="dk1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99537" y="785378"/>
            <a:ext cx="28380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Які ключові рішення потрібні і для чого</a:t>
            </a:r>
            <a:endParaRPr b="0" i="1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i="1" lang="uk">
                <a:solidFill>
                  <a:schemeClr val="accent6"/>
                </a:solidFill>
              </a:rPr>
              <a:t>Клієнти особисто заповнюють дані</a:t>
            </a:r>
            <a:endParaRPr>
              <a:solidFill>
                <a:schemeClr val="accent6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i="1" lang="uk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Формування </a:t>
            </a:r>
            <a:r>
              <a:rPr i="1" lang="uk">
                <a:solidFill>
                  <a:schemeClr val="accent6"/>
                </a:solidFill>
              </a:rPr>
              <a:t>абонементу </a:t>
            </a:r>
            <a:r>
              <a:rPr b="0" i="1" lang="uk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через т</a:t>
            </a:r>
            <a:r>
              <a:rPr i="1" lang="uk">
                <a:solidFill>
                  <a:schemeClr val="accent6"/>
                </a:solidFill>
              </a:rPr>
              <a:t>елеграм-</a:t>
            </a:r>
            <a:r>
              <a:rPr b="0" i="1" lang="uk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бота</a:t>
            </a:r>
            <a:endParaRPr b="0" i="1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i="1" lang="uk">
                <a:solidFill>
                  <a:schemeClr val="accent6"/>
                </a:solidFill>
              </a:rPr>
              <a:t>Можливість впровадження тимчасових знижок</a:t>
            </a:r>
            <a:endParaRPr i="1">
              <a:solidFill>
                <a:schemeClr val="accent6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i="1" lang="uk">
                <a:solidFill>
                  <a:schemeClr val="accent6"/>
                </a:solidFill>
              </a:rPr>
              <a:t>Ваш телефон - абонемент</a:t>
            </a:r>
            <a:endParaRPr i="1">
              <a:solidFill>
                <a:schemeClr val="accent6"/>
              </a:solidFill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9712" l="0" r="0" t="35069"/>
          <a:stretch/>
        </p:blipFill>
        <p:spPr>
          <a:xfrm>
            <a:off x="110025" y="3020975"/>
            <a:ext cx="3092825" cy="9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0" t="10144"/>
          <a:stretch/>
        </p:blipFill>
        <p:spPr>
          <a:xfrm>
            <a:off x="108125" y="3980100"/>
            <a:ext cx="3096625" cy="10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7778" l="0" r="0" t="19594"/>
          <a:stretch/>
        </p:blipFill>
        <p:spPr>
          <a:xfrm>
            <a:off x="3466375" y="3020975"/>
            <a:ext cx="2570650" cy="19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0" l="0" r="65543" t="0"/>
          <a:stretch/>
        </p:blipFill>
        <p:spPr>
          <a:xfrm rot="-2700000">
            <a:off x="7182144" y="3029575"/>
            <a:ext cx="963139" cy="19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Мета та завдання проекту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88" name="Google Shape;88;p16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6100" y="968025"/>
            <a:ext cx="8781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uk" sz="1800" u="none" cap="none" strike="noStrike">
                <a:solidFill>
                  <a:schemeClr val="dk1"/>
                </a:solidFill>
              </a:rPr>
              <a:t>Мета полягає</a:t>
            </a:r>
            <a:r>
              <a:rPr lang="uk" sz="1800">
                <a:solidFill>
                  <a:schemeClr val="dk1"/>
                </a:solidFill>
              </a:rPr>
              <a:t> у </a:t>
            </a:r>
            <a:r>
              <a:rPr lang="uk" sz="1800">
                <a:solidFill>
                  <a:schemeClr val="dk1"/>
                </a:solidFill>
              </a:rPr>
              <a:t>впровадженні онлайн системи для запису клієнтів у</a:t>
            </a:r>
            <a:r>
              <a:rPr lang="uk" sz="1800">
                <a:solidFill>
                  <a:schemeClr val="dk1"/>
                </a:solidFill>
              </a:rPr>
              <a:t> тренажерний зал, розробленої для підвищення </a:t>
            </a:r>
            <a:r>
              <a:rPr lang="uk" sz="1800">
                <a:solidFill>
                  <a:schemeClr val="dk1"/>
                </a:solidFill>
              </a:rPr>
              <a:t>якості сервісу обслуговування, </a:t>
            </a:r>
            <a:r>
              <a:rPr lang="uk" sz="1800">
                <a:solidFill>
                  <a:schemeClr val="dk1"/>
                </a:solidFill>
              </a:rPr>
              <a:t>кількості клієнтів,  працездатності адміністрації компанії-користувача сервісу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33300" y="2161375"/>
            <a:ext cx="7037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 проекту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Розробка прототипу програмного продукту онлайн замовлення абонементу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Створення бази даних проекту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Підключення до бд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Тестування продукту та виправлення помилок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Попередній запуск основних функцій проекту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Підключення повної версії програмного продукту проекту</a:t>
            </a:r>
            <a:endParaRPr>
              <a:solidFill>
                <a:schemeClr val="dk1"/>
              </a:solidFill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2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Ієрархія процесів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98" name="Google Shape;98;p17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3</a:t>
            </a:r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9225"/>
            <a:ext cx="9144001" cy="24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Ієрархія процесів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07" name="Google Shape;107;p18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4</a:t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025"/>
            <a:ext cx="8839202" cy="400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5985300" y="3851225"/>
            <a:ext cx="636000" cy="3744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370500" y="2395525"/>
            <a:ext cx="848100" cy="42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Ієрархія процесів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18" name="Google Shape;118;p19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5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75" y="828725"/>
            <a:ext cx="6635626" cy="42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Use Case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27" name="Google Shape;127;p20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8527550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6</a:t>
            </a:r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5" y="821113"/>
            <a:ext cx="4653950" cy="410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1215" t="0"/>
          <a:stretch/>
        </p:blipFill>
        <p:spPr>
          <a:xfrm>
            <a:off x="4820500" y="821125"/>
            <a:ext cx="4246001" cy="41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DashBoard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37" name="Google Shape;137;p21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572000" y="1114425"/>
            <a:ext cx="3049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7</a:t>
            </a:r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5" y="984650"/>
            <a:ext cx="3935674" cy="352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98" y="984650"/>
            <a:ext cx="3935666" cy="35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Прототипи інтерфейсу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48" name="Google Shape;148;p22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6</a:t>
            </a: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775" y="904609"/>
            <a:ext cx="2311153" cy="410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666" y="904609"/>
            <a:ext cx="2311153" cy="410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78" y="904609"/>
            <a:ext cx="2311153" cy="410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