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Comforta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Comfortaa-bold.fntdata"/><Relationship Id="rId21" Type="http://schemas.openxmlformats.org/officeDocument/2006/relationships/slide" Target="slides/slide16.xml"/><Relationship Id="rId43" Type="http://schemas.openxmlformats.org/officeDocument/2006/relationships/font" Target="fonts/Comfortaa-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452f1aed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452f1aed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452f1aed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452f1aed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452f1aed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452f1aed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452f1aed2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452f1aed2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452f1aed2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452f1aed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452f1aed2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452f1aed2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452f1aed2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452f1aed2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452f1aed2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452f1aed2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452f1aed2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452f1aed2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452f1aed2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452f1aed2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452f1aed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452f1aed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452f1aed2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452f1aed2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452f1c44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452f1c44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452f1aed2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452f1aed2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452f1aed2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a452f1aed2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2860f28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2860f28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b2860f28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b2860f28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b2860f28b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b2860f28b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2860f28b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2860f28b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b2860f28b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b2860f28b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b2860f28b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b2860f28b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452f1aed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452f1aed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2860f28b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2860f28b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b2860f28b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b2860f28b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b2860f28b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b2860f28b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b2860f28b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b2860f28b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b2860f28b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b2860f28b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a452f1c44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a452f1c44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a452f1c44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a452f1c44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a452f1c44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a452f1c4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452f1aed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452f1aed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452f1aed2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452f1aed2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452f1c44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452f1c44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452f1aed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452f1aed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452f1aed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452f1aed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452f1aed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452f1aed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s://explosion.ai/blog/parsing-english-in-python" TargetMode="External"/><Relationship Id="rId4" Type="http://schemas.openxmlformats.org/officeDocument/2006/relationships/hyperlink" Target="https://explosion.ai/demos/displacy" TargetMode="External"/><Relationship Id="rId5" Type="http://schemas.openxmlformats.org/officeDocument/2006/relationships/hyperlink" Target="https://explosion.ai/demos/displacy-ent" TargetMode="External"/><Relationship Id="rId6" Type="http://schemas.openxmlformats.org/officeDocument/2006/relationships/hyperlink" Target="https://huggingface.co/core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2975" y="1299413"/>
            <a:ext cx="40491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2200"/>
              <a:t>Презентація до курсової роботи на тему:</a:t>
            </a:r>
            <a:endParaRPr sz="2200"/>
          </a:p>
          <a:p>
            <a:pPr indent="0" lvl="0" marL="0" rtl="0" algn="l">
              <a:spcBef>
                <a:spcPts val="0"/>
              </a:spcBef>
              <a:spcAft>
                <a:spcPts val="0"/>
              </a:spcAft>
              <a:buNone/>
            </a:pPr>
            <a:r>
              <a:rPr lang="uk" sz="2200"/>
              <a:t>“Машинний переклад”</a:t>
            </a:r>
            <a:endParaRPr sz="2200"/>
          </a:p>
          <a:p>
            <a:pPr indent="0" lvl="0" marL="0" rtl="0" algn="l">
              <a:spcBef>
                <a:spcPts val="0"/>
              </a:spcBef>
              <a:spcAft>
                <a:spcPts val="0"/>
              </a:spcAft>
              <a:buNone/>
            </a:pPr>
            <a:r>
              <a:t/>
            </a:r>
            <a:endParaRPr sz="2200"/>
          </a:p>
        </p:txBody>
      </p:sp>
      <p:sp>
        <p:nvSpPr>
          <p:cNvPr id="55" name="Google Shape;55;p13"/>
          <p:cNvSpPr txBox="1"/>
          <p:nvPr>
            <p:ph idx="1" type="subTitle"/>
          </p:nvPr>
        </p:nvSpPr>
        <p:spPr>
          <a:xfrm>
            <a:off x="7075" y="4350900"/>
            <a:ext cx="9144000" cy="79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uk" sz="1800"/>
              <a:t>Доповідач: </a:t>
            </a:r>
            <a:endParaRPr sz="1800"/>
          </a:p>
          <a:p>
            <a:pPr indent="0" lvl="0" marL="0" rtl="0" algn="r">
              <a:spcBef>
                <a:spcPts val="0"/>
              </a:spcBef>
              <a:spcAft>
                <a:spcPts val="0"/>
              </a:spcAft>
              <a:buNone/>
            </a:pPr>
            <a:r>
              <a:rPr lang="uk" sz="1800"/>
              <a:t>Бондаренко Сергій, КМ-71</a:t>
            </a:r>
            <a:endParaRPr sz="1800"/>
          </a:p>
        </p:txBody>
      </p:sp>
      <p:sp>
        <p:nvSpPr>
          <p:cNvPr id="56" name="Google Shape;56;p13"/>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7075" y="744425"/>
            <a:ext cx="45648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a:solidFill>
                  <a:srgbClr val="4286F5"/>
                </a:solidFill>
              </a:rPr>
              <a:t>українська </a:t>
            </a:r>
            <a:r>
              <a:rPr lang="uk" sz="1050">
                <a:solidFill>
                  <a:srgbClr val="4286F5"/>
                </a:solidFill>
                <a:highlight>
                  <a:srgbClr val="F9F9F9"/>
                </a:highlight>
              </a:rPr>
              <a:t>▼</a:t>
            </a:r>
            <a:endParaRPr>
              <a:solidFill>
                <a:srgbClr val="4286F5"/>
              </a:solidFill>
            </a:endParaRPr>
          </a:p>
        </p:txBody>
      </p:sp>
      <p:sp>
        <p:nvSpPr>
          <p:cNvPr id="58" name="Google Shape;58;p13"/>
          <p:cNvSpPr txBox="1"/>
          <p:nvPr/>
        </p:nvSpPr>
        <p:spPr>
          <a:xfrm>
            <a:off x="4572000" y="740821"/>
            <a:ext cx="4564800" cy="43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uk">
                <a:solidFill>
                  <a:srgbClr val="4286F5"/>
                </a:solidFill>
              </a:rPr>
              <a:t>англійська</a:t>
            </a:r>
            <a:r>
              <a:rPr lang="uk" sz="1050">
                <a:solidFill>
                  <a:srgbClr val="4286F5"/>
                </a:solidFill>
                <a:highlight>
                  <a:srgbClr val="F9F9F9"/>
                </a:highlight>
              </a:rPr>
              <a:t>▼</a:t>
            </a:r>
            <a:endParaRPr>
              <a:solidFill>
                <a:srgbClr val="4286F5"/>
              </a:solidFill>
            </a:endParaRPr>
          </a:p>
        </p:txBody>
      </p:sp>
      <p:sp>
        <p:nvSpPr>
          <p:cNvPr id="59" name="Google Shape;59;p13"/>
          <p:cNvSpPr txBox="1"/>
          <p:nvPr>
            <p:ph type="ctrTitle"/>
          </p:nvPr>
        </p:nvSpPr>
        <p:spPr>
          <a:xfrm>
            <a:off x="4610625" y="1299413"/>
            <a:ext cx="4049100" cy="20526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1"/>
              </a:buClr>
              <a:buSzPts val="1100"/>
              <a:buFont typeface="Arial"/>
              <a:buNone/>
            </a:pPr>
            <a:r>
              <a:rPr lang="uk" sz="2100">
                <a:solidFill>
                  <a:srgbClr val="202124"/>
                </a:solidFill>
                <a:highlight>
                  <a:srgbClr val="F8F9FA"/>
                </a:highlight>
              </a:rPr>
              <a:t>Presentation for course work on the topic:</a:t>
            </a:r>
            <a:r>
              <a:rPr lang="uk" sz="2200"/>
              <a:t>:</a:t>
            </a:r>
            <a:endParaRPr sz="2200"/>
          </a:p>
          <a:p>
            <a:pPr indent="0" lvl="0" marL="0" rtl="0" algn="l">
              <a:spcBef>
                <a:spcPts val="0"/>
              </a:spcBef>
              <a:spcAft>
                <a:spcPts val="0"/>
              </a:spcAft>
              <a:buClr>
                <a:schemeClr val="dk1"/>
              </a:buClr>
              <a:buSzPts val="1100"/>
              <a:buFont typeface="Arial"/>
              <a:buNone/>
            </a:pPr>
            <a:r>
              <a:rPr lang="uk" sz="2200"/>
              <a:t>"Machine translation"</a:t>
            </a:r>
            <a:endParaRPr sz="2200"/>
          </a:p>
          <a:p>
            <a:pPr indent="0" lvl="0" marL="0" rtl="0" algn="l">
              <a:spcBef>
                <a:spcPts val="0"/>
              </a:spcBef>
              <a:spcAft>
                <a:spcPts val="0"/>
              </a:spcAft>
              <a:buNone/>
            </a:pPr>
            <a:r>
              <a:t/>
            </a:r>
            <a:endParaRPr sz="2200"/>
          </a:p>
        </p:txBody>
      </p:sp>
      <p:cxnSp>
        <p:nvCxnSpPr>
          <p:cNvPr id="60" name="Google Shape;60;p13"/>
          <p:cNvCxnSpPr/>
          <p:nvPr/>
        </p:nvCxnSpPr>
        <p:spPr>
          <a:xfrm flipH="1" rot="10800000">
            <a:off x="7075" y="1172900"/>
            <a:ext cx="9137100" cy="7200"/>
          </a:xfrm>
          <a:prstGeom prst="straightConnector1">
            <a:avLst/>
          </a:prstGeom>
          <a:noFill/>
          <a:ln cap="flat" cmpd="sng" w="9525">
            <a:solidFill>
              <a:schemeClr val="dk2"/>
            </a:solidFill>
            <a:prstDash val="solid"/>
            <a:round/>
            <a:headEnd len="med" w="med" type="none"/>
            <a:tailEnd len="med" w="med" type="none"/>
          </a:ln>
        </p:spPr>
      </p:cxnSp>
      <p:cxnSp>
        <p:nvCxnSpPr>
          <p:cNvPr id="61" name="Google Shape;61;p13"/>
          <p:cNvCxnSpPr/>
          <p:nvPr/>
        </p:nvCxnSpPr>
        <p:spPr>
          <a:xfrm flipH="1" rot="10800000">
            <a:off x="4564925" y="741925"/>
            <a:ext cx="6900" cy="2748900"/>
          </a:xfrm>
          <a:prstGeom prst="straightConnector1">
            <a:avLst/>
          </a:prstGeom>
          <a:noFill/>
          <a:ln cap="flat" cmpd="sng" w="9525">
            <a:solidFill>
              <a:schemeClr val="dk2"/>
            </a:solidFill>
            <a:prstDash val="solid"/>
            <a:round/>
            <a:headEnd len="med" w="med" type="none"/>
            <a:tailEnd len="med" w="med" type="none"/>
          </a:ln>
        </p:spPr>
      </p:cxnSp>
      <p:sp>
        <p:nvSpPr>
          <p:cNvPr id="62" name="Google Shape;62;p13"/>
          <p:cNvSpPr txBox="1"/>
          <p:nvPr/>
        </p:nvSpPr>
        <p:spPr>
          <a:xfrm>
            <a:off x="734900" y="120125"/>
            <a:ext cx="38298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Google Перекладач</a:t>
            </a:r>
            <a:endParaRPr sz="2000">
              <a:solidFill>
                <a:srgbClr val="F9F9F9"/>
              </a:solidFill>
            </a:endParaRPr>
          </a:p>
        </p:txBody>
      </p:sp>
      <p:cxnSp>
        <p:nvCxnSpPr>
          <p:cNvPr id="63" name="Google Shape;63;p13"/>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64" name="Google Shape;64;p13"/>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65" name="Google Shape;65;p13"/>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66" name="Google Shape;66;p13"/>
          <p:cNvCxnSpPr/>
          <p:nvPr/>
        </p:nvCxnSpPr>
        <p:spPr>
          <a:xfrm flipH="1" rot="10800000">
            <a:off x="-75" y="3478625"/>
            <a:ext cx="9137100" cy="7200"/>
          </a:xfrm>
          <a:prstGeom prst="straightConnector1">
            <a:avLst/>
          </a:prstGeom>
          <a:noFill/>
          <a:ln cap="flat" cmpd="sng" w="9525">
            <a:solidFill>
              <a:schemeClr val="dk2"/>
            </a:solidFill>
            <a:prstDash val="solid"/>
            <a:round/>
            <a:headEnd len="med" w="med" type="none"/>
            <a:tailEnd len="med" w="med" type="none"/>
          </a:ln>
        </p:spPr>
      </p:cxnSp>
      <p:sp>
        <p:nvSpPr>
          <p:cNvPr id="67" name="Google Shape;67;p13"/>
          <p:cNvSpPr txBox="1"/>
          <p:nvPr/>
        </p:nvSpPr>
        <p:spPr>
          <a:xfrm>
            <a:off x="4148000" y="1187175"/>
            <a:ext cx="416700" cy="42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uk" sz="2300">
                <a:solidFill>
                  <a:srgbClr val="666666"/>
                </a:solidFill>
                <a:highlight>
                  <a:srgbClr val="F9F9F9"/>
                </a:highlight>
              </a:rPr>
              <a:t>×</a:t>
            </a:r>
            <a:endParaRPr sz="2500">
              <a:solidFill>
                <a:srgbClr val="666666"/>
              </a:solidFill>
            </a:endParaRPr>
          </a:p>
        </p:txBody>
      </p:sp>
      <p:sp>
        <p:nvSpPr>
          <p:cNvPr id="68" name="Google Shape;68;p13"/>
          <p:cNvSpPr txBox="1"/>
          <p:nvPr/>
        </p:nvSpPr>
        <p:spPr>
          <a:xfrm>
            <a:off x="8720100" y="1172900"/>
            <a:ext cx="416700" cy="42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uk" sz="2300">
                <a:solidFill>
                  <a:srgbClr val="4286F5"/>
                </a:solidFill>
                <a:highlight>
                  <a:srgbClr val="F9F9F9"/>
                </a:highlight>
              </a:rPr>
              <a:t>⋆</a:t>
            </a:r>
            <a:endParaRPr sz="3600">
              <a:solidFill>
                <a:srgbClr val="4286F5"/>
              </a:solidFill>
            </a:endParaRPr>
          </a:p>
        </p:txBody>
      </p:sp>
      <p:sp>
        <p:nvSpPr>
          <p:cNvPr id="69" name="Google Shape;69;p13"/>
          <p:cNvSpPr txBox="1"/>
          <p:nvPr/>
        </p:nvSpPr>
        <p:spPr>
          <a:xfrm>
            <a:off x="8720100" y="1172900"/>
            <a:ext cx="416700" cy="42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uk" sz="2300">
                <a:solidFill>
                  <a:srgbClr val="666666"/>
                </a:solidFill>
                <a:highlight>
                  <a:srgbClr val="F9F9F9"/>
                </a:highlight>
              </a:rPr>
              <a:t>⋆</a:t>
            </a:r>
            <a:endParaRPr sz="3600">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6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2000">
                <a:solidFill>
                  <a:srgbClr val="F9F9F9"/>
                </a:solidFill>
              </a:rPr>
              <a:t>Крок 2. Токенізація, або виділення слів</a:t>
            </a:r>
            <a:endParaRPr sz="2000">
              <a:solidFill>
                <a:srgbClr val="F9F9F9"/>
              </a:solidFill>
            </a:endParaRPr>
          </a:p>
          <a:p>
            <a:pPr indent="0" lvl="0" marL="0" rtl="0" algn="l">
              <a:spcBef>
                <a:spcPts val="0"/>
              </a:spcBef>
              <a:spcAft>
                <a:spcPts val="0"/>
              </a:spcAft>
              <a:buClr>
                <a:schemeClr val="dk1"/>
              </a:buClr>
              <a:buSzPts val="1100"/>
              <a:buFont typeface="Arial"/>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161" name="Google Shape;161;p22"/>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62" name="Google Shape;162;p22"/>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63" name="Google Shape;163;p22"/>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164" name="Google Shape;164;p22"/>
          <p:cNvSpPr txBox="1"/>
          <p:nvPr/>
        </p:nvSpPr>
        <p:spPr>
          <a:xfrm>
            <a:off x="1469825" y="2282400"/>
            <a:ext cx="6034800" cy="118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i="1" lang="uk" sz="1500">
                <a:solidFill>
                  <a:schemeClr val="dk1"/>
                </a:solidFill>
                <a:latin typeface="Times New Roman"/>
                <a:ea typeface="Times New Roman"/>
                <a:cs typeface="Times New Roman"/>
                <a:sym typeface="Times New Roman"/>
              </a:rPr>
              <a:t>«London», «is», «the», «capital», «and», «most», «populous», «city», «of», «England», «and», «the», «United», «Kingdom», «. »</a:t>
            </a:r>
            <a:endParaRPr i="1" sz="15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i="1" sz="15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i="1" sz="15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3. Визначення частин мови</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171" name="Google Shape;171;p23"/>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72" name="Google Shape;172;p23"/>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73" name="Google Shape;173;p23"/>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174" name="Google Shape;174;p23"/>
          <p:cNvSpPr/>
          <p:nvPr/>
        </p:nvSpPr>
        <p:spPr>
          <a:xfrm>
            <a:off x="529975" y="1971550"/>
            <a:ext cx="1971600" cy="14415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a:off x="3480675" y="1971550"/>
            <a:ext cx="1971600" cy="1441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a:off x="6389000" y="1971550"/>
            <a:ext cx="1971600" cy="14415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txBox="1"/>
          <p:nvPr/>
        </p:nvSpPr>
        <p:spPr>
          <a:xfrm>
            <a:off x="826775" y="2148200"/>
            <a:ext cx="1300200" cy="4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uk"/>
              <a:t>Слово:</a:t>
            </a:r>
            <a:endParaRPr/>
          </a:p>
          <a:p>
            <a:pPr indent="0" lvl="0" marL="0" rtl="0" algn="ctr">
              <a:spcBef>
                <a:spcPts val="0"/>
              </a:spcBef>
              <a:spcAft>
                <a:spcPts val="0"/>
              </a:spcAft>
              <a:buNone/>
            </a:pPr>
            <a:r>
              <a:rPr lang="uk"/>
              <a:t>“London”</a:t>
            </a:r>
            <a:endParaRPr/>
          </a:p>
        </p:txBody>
      </p:sp>
      <p:sp>
        <p:nvSpPr>
          <p:cNvPr id="178" name="Google Shape;178;p23"/>
          <p:cNvSpPr txBox="1"/>
          <p:nvPr/>
        </p:nvSpPr>
        <p:spPr>
          <a:xfrm>
            <a:off x="734900" y="2710450"/>
            <a:ext cx="1533300" cy="4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uk" sz="1100"/>
              <a:t>Сусідні токени:</a:t>
            </a:r>
            <a:r>
              <a:rPr lang="uk"/>
              <a:t> </a:t>
            </a:r>
            <a:r>
              <a:rPr lang="uk" sz="1100"/>
              <a:t>“is”, “the”, “capital”</a:t>
            </a:r>
            <a:endParaRPr sz="1100"/>
          </a:p>
        </p:txBody>
      </p:sp>
      <p:sp>
        <p:nvSpPr>
          <p:cNvPr id="179" name="Google Shape;179;p23"/>
          <p:cNvSpPr txBox="1"/>
          <p:nvPr/>
        </p:nvSpPr>
        <p:spPr>
          <a:xfrm>
            <a:off x="3816375" y="2286475"/>
            <a:ext cx="1300200" cy="4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uk"/>
              <a:t>Визначення</a:t>
            </a:r>
            <a:endParaRPr/>
          </a:p>
          <a:p>
            <a:pPr indent="0" lvl="0" marL="0" rtl="0" algn="ctr">
              <a:spcBef>
                <a:spcPts val="0"/>
              </a:spcBef>
              <a:spcAft>
                <a:spcPts val="0"/>
              </a:spcAft>
              <a:buNone/>
            </a:pPr>
            <a:r>
              <a:rPr lang="uk"/>
              <a:t>частини мови</a:t>
            </a:r>
            <a:endParaRPr/>
          </a:p>
        </p:txBody>
      </p:sp>
      <p:sp>
        <p:nvSpPr>
          <p:cNvPr id="180" name="Google Shape;180;p23"/>
          <p:cNvSpPr txBox="1"/>
          <p:nvPr/>
        </p:nvSpPr>
        <p:spPr>
          <a:xfrm>
            <a:off x="6565700" y="2335050"/>
            <a:ext cx="1618200" cy="4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uk" sz="1300"/>
              <a:t>“PROPER_NOUN”</a:t>
            </a:r>
            <a:endParaRPr sz="1300"/>
          </a:p>
          <a:p>
            <a:pPr indent="0" lvl="0" marL="0" rtl="0" algn="ctr">
              <a:spcBef>
                <a:spcPts val="0"/>
              </a:spcBef>
              <a:spcAft>
                <a:spcPts val="0"/>
              </a:spcAft>
              <a:buNone/>
            </a:pPr>
            <a:r>
              <a:rPr lang="uk"/>
              <a:t>Іменник</a:t>
            </a:r>
            <a:endParaRPr/>
          </a:p>
        </p:txBody>
      </p:sp>
      <p:cxnSp>
        <p:nvCxnSpPr>
          <p:cNvPr id="181" name="Google Shape;181;p23"/>
          <p:cNvCxnSpPr>
            <a:stCxn id="174" idx="3"/>
            <a:endCxn id="175" idx="1"/>
          </p:cNvCxnSpPr>
          <p:nvPr/>
        </p:nvCxnSpPr>
        <p:spPr>
          <a:xfrm>
            <a:off x="2501575" y="2692300"/>
            <a:ext cx="979200" cy="0"/>
          </a:xfrm>
          <a:prstGeom prst="straightConnector1">
            <a:avLst/>
          </a:prstGeom>
          <a:noFill/>
          <a:ln cap="flat" cmpd="sng" w="28575">
            <a:solidFill>
              <a:srgbClr val="000000"/>
            </a:solidFill>
            <a:prstDash val="solid"/>
            <a:round/>
            <a:headEnd len="med" w="med" type="none"/>
            <a:tailEnd len="med" w="med" type="triangle"/>
          </a:ln>
        </p:spPr>
      </p:cxnSp>
      <p:cxnSp>
        <p:nvCxnSpPr>
          <p:cNvPr id="182" name="Google Shape;182;p23"/>
          <p:cNvCxnSpPr>
            <a:stCxn id="175" idx="3"/>
            <a:endCxn id="176" idx="1"/>
          </p:cNvCxnSpPr>
          <p:nvPr/>
        </p:nvCxnSpPr>
        <p:spPr>
          <a:xfrm>
            <a:off x="5452275" y="2692300"/>
            <a:ext cx="936600" cy="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3. Визначення частин мови</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189" name="Google Shape;189;p24"/>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90" name="Google Shape;190;p24"/>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91" name="Google Shape;191;p24"/>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192" name="Google Shape;192;p24"/>
          <p:cNvSpPr txBox="1"/>
          <p:nvPr/>
        </p:nvSpPr>
        <p:spPr>
          <a:xfrm>
            <a:off x="678400" y="1455700"/>
            <a:ext cx="76317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London 		is 		the 		capital 		and 		most		populous ...</a:t>
            </a:r>
            <a:endParaRPr/>
          </a:p>
        </p:txBody>
      </p:sp>
      <p:sp>
        <p:nvSpPr>
          <p:cNvPr id="193" name="Google Shape;193;p24"/>
          <p:cNvSpPr txBox="1"/>
          <p:nvPr/>
        </p:nvSpPr>
        <p:spPr>
          <a:xfrm>
            <a:off x="713725" y="2515650"/>
            <a:ext cx="73209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txBox="1"/>
          <p:nvPr/>
        </p:nvSpPr>
        <p:spPr>
          <a:xfrm>
            <a:off x="678400" y="2350075"/>
            <a:ext cx="77094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Іменник </a:t>
            </a:r>
            <a:r>
              <a:rPr i="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дієслово </a:t>
            </a:r>
            <a:r>
              <a:rPr i="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артикль</a:t>
            </a:r>
            <a:r>
              <a:rPr i="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іменник </a:t>
            </a:r>
            <a:r>
              <a:rPr i="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сполучник</a:t>
            </a:r>
            <a:r>
              <a:rPr i="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прислівник     прикметник</a:t>
            </a:r>
            <a:endParaRPr/>
          </a:p>
        </p:txBody>
      </p:sp>
      <p:cxnSp>
        <p:nvCxnSpPr>
          <p:cNvPr id="195" name="Google Shape;195;p24"/>
          <p:cNvCxnSpPr/>
          <p:nvPr/>
        </p:nvCxnSpPr>
        <p:spPr>
          <a:xfrm rot="10800000">
            <a:off x="1059950"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196" name="Google Shape;196;p24"/>
          <p:cNvCxnSpPr/>
          <p:nvPr/>
        </p:nvCxnSpPr>
        <p:spPr>
          <a:xfrm rot="10800000">
            <a:off x="2187500"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197" name="Google Shape;197;p24"/>
          <p:cNvCxnSpPr/>
          <p:nvPr/>
        </p:nvCxnSpPr>
        <p:spPr>
          <a:xfrm rot="10800000">
            <a:off x="3159625"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198" name="Google Shape;198;p24"/>
          <p:cNvCxnSpPr/>
          <p:nvPr/>
        </p:nvCxnSpPr>
        <p:spPr>
          <a:xfrm rot="10800000">
            <a:off x="4209450"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199" name="Google Shape;199;p24"/>
          <p:cNvCxnSpPr/>
          <p:nvPr/>
        </p:nvCxnSpPr>
        <p:spPr>
          <a:xfrm rot="10800000">
            <a:off x="5471325"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00" name="Google Shape;200;p24"/>
          <p:cNvCxnSpPr/>
          <p:nvPr/>
        </p:nvCxnSpPr>
        <p:spPr>
          <a:xfrm rot="10800000">
            <a:off x="6443400" y="17735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01" name="Google Shape;201;p24"/>
          <p:cNvCxnSpPr/>
          <p:nvPr/>
        </p:nvCxnSpPr>
        <p:spPr>
          <a:xfrm rot="10800000">
            <a:off x="7549800" y="1815750"/>
            <a:ext cx="0" cy="6999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4. Лематизація</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208" name="Google Shape;208;p25"/>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09" name="Google Shape;209;p25"/>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10" name="Google Shape;210;p25"/>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211" name="Google Shape;211;p25"/>
          <p:cNvSpPr txBox="1"/>
          <p:nvPr/>
        </p:nvSpPr>
        <p:spPr>
          <a:xfrm>
            <a:off x="646575" y="1835650"/>
            <a:ext cx="24060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uk" sz="1800">
                <a:solidFill>
                  <a:schemeClr val="dk1"/>
                </a:solidFill>
                <a:latin typeface="Times New Roman"/>
                <a:ea typeface="Times New Roman"/>
                <a:cs typeface="Times New Roman"/>
                <a:sym typeface="Times New Roman"/>
              </a:rPr>
              <a:t>I had a </a:t>
            </a:r>
            <a:r>
              <a:rPr b="1" i="1" lang="uk" sz="1800">
                <a:solidFill>
                  <a:schemeClr val="dk1"/>
                </a:solidFill>
                <a:latin typeface="Times New Roman"/>
                <a:ea typeface="Times New Roman"/>
                <a:cs typeface="Times New Roman"/>
                <a:sym typeface="Times New Roman"/>
              </a:rPr>
              <a:t>pony</a:t>
            </a:r>
            <a:r>
              <a:rPr i="1" lang="uk" sz="1800">
                <a:solidFill>
                  <a:schemeClr val="dk1"/>
                </a:solidFill>
                <a:latin typeface="Times New Roman"/>
                <a:ea typeface="Times New Roman"/>
                <a:cs typeface="Times New Roman"/>
                <a:sym typeface="Times New Roman"/>
              </a:rPr>
              <a:t>.</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i="1" lang="uk" sz="1800">
                <a:solidFill>
                  <a:schemeClr val="dk1"/>
                </a:solidFill>
                <a:latin typeface="Times New Roman"/>
                <a:ea typeface="Times New Roman"/>
                <a:cs typeface="Times New Roman"/>
                <a:sym typeface="Times New Roman"/>
              </a:rPr>
              <a:t>I had two </a:t>
            </a:r>
            <a:r>
              <a:rPr b="1" i="1" lang="uk" sz="1800">
                <a:solidFill>
                  <a:schemeClr val="dk1"/>
                </a:solidFill>
                <a:latin typeface="Times New Roman"/>
                <a:ea typeface="Times New Roman"/>
                <a:cs typeface="Times New Roman"/>
                <a:sym typeface="Times New Roman"/>
              </a:rPr>
              <a:t>ponies</a:t>
            </a:r>
            <a:r>
              <a:rPr i="1" lang="uk" sz="1800">
                <a:solidFill>
                  <a:schemeClr val="dk1"/>
                </a:solidFill>
                <a:latin typeface="Times New Roman"/>
                <a:ea typeface="Times New Roman"/>
                <a:cs typeface="Times New Roman"/>
                <a:sym typeface="Times New Roman"/>
              </a:rPr>
              <a:t>.</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4. Лематизація</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218" name="Google Shape;218;p26"/>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19" name="Google Shape;219;p26"/>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20" name="Google Shape;220;p26"/>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221" name="Google Shape;221;p26"/>
          <p:cNvSpPr txBox="1"/>
          <p:nvPr/>
        </p:nvSpPr>
        <p:spPr>
          <a:xfrm>
            <a:off x="646575" y="1867925"/>
            <a:ext cx="2406000" cy="58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uk" sz="1800">
                <a:solidFill>
                  <a:schemeClr val="dk1"/>
                </a:solidFill>
                <a:latin typeface="Times New Roman"/>
                <a:ea typeface="Times New Roman"/>
                <a:cs typeface="Times New Roman"/>
                <a:sym typeface="Times New Roman"/>
              </a:rPr>
              <a:t>«I had two ponies»</a:t>
            </a:r>
            <a:endParaRPr i="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i="1" sz="1800">
              <a:solidFill>
                <a:schemeClr val="dk1"/>
              </a:solidFill>
              <a:latin typeface="Times New Roman"/>
              <a:ea typeface="Times New Roman"/>
              <a:cs typeface="Times New Roman"/>
              <a:sym typeface="Times New Roman"/>
            </a:endParaRPr>
          </a:p>
        </p:txBody>
      </p:sp>
      <p:sp>
        <p:nvSpPr>
          <p:cNvPr id="222" name="Google Shape;222;p26"/>
          <p:cNvSpPr txBox="1"/>
          <p:nvPr/>
        </p:nvSpPr>
        <p:spPr>
          <a:xfrm>
            <a:off x="5003500" y="1867925"/>
            <a:ext cx="2406000" cy="58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uk" sz="1800">
                <a:solidFill>
                  <a:schemeClr val="dk1"/>
                </a:solidFill>
                <a:latin typeface="Times New Roman"/>
                <a:ea typeface="Times New Roman"/>
                <a:cs typeface="Times New Roman"/>
                <a:sym typeface="Times New Roman"/>
              </a:rPr>
              <a:t>«I [have] two [pony]»</a:t>
            </a:r>
            <a:endParaRPr i="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i="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i="1" sz="1800">
              <a:solidFill>
                <a:schemeClr val="dk1"/>
              </a:solidFill>
              <a:latin typeface="Times New Roman"/>
              <a:ea typeface="Times New Roman"/>
              <a:cs typeface="Times New Roman"/>
              <a:sym typeface="Times New Roman"/>
            </a:endParaRPr>
          </a:p>
        </p:txBody>
      </p:sp>
      <p:cxnSp>
        <p:nvCxnSpPr>
          <p:cNvPr id="223" name="Google Shape;223;p26"/>
          <p:cNvCxnSpPr>
            <a:stCxn id="221" idx="3"/>
            <a:endCxn id="222" idx="1"/>
          </p:cNvCxnSpPr>
          <p:nvPr/>
        </p:nvCxnSpPr>
        <p:spPr>
          <a:xfrm>
            <a:off x="3052575" y="2161175"/>
            <a:ext cx="1950900" cy="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4. Лематизація</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230" name="Google Shape;230;p27"/>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31" name="Google Shape;231;p27"/>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32" name="Google Shape;232;p27"/>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233" name="Google Shape;233;p27"/>
          <p:cNvSpPr txBox="1"/>
          <p:nvPr/>
        </p:nvSpPr>
        <p:spPr>
          <a:xfrm>
            <a:off x="678400" y="1455700"/>
            <a:ext cx="76317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London 		is 		the 		capital 		and 		most		populous ...</a:t>
            </a:r>
            <a:endParaRPr/>
          </a:p>
        </p:txBody>
      </p:sp>
      <p:sp>
        <p:nvSpPr>
          <p:cNvPr id="234" name="Google Shape;234;p27"/>
          <p:cNvSpPr txBox="1"/>
          <p:nvPr/>
        </p:nvSpPr>
        <p:spPr>
          <a:xfrm>
            <a:off x="713725" y="2515650"/>
            <a:ext cx="73209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txBox="1"/>
          <p:nvPr/>
        </p:nvSpPr>
        <p:spPr>
          <a:xfrm>
            <a:off x="678400" y="2350075"/>
            <a:ext cx="77094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Іменник 	 дієслово 	    артикль        іменник 	  сполучник	    прислівник     прикметник</a:t>
            </a:r>
            <a:endParaRPr/>
          </a:p>
        </p:txBody>
      </p:sp>
      <p:cxnSp>
        <p:nvCxnSpPr>
          <p:cNvPr id="236" name="Google Shape;236;p27"/>
          <p:cNvCxnSpPr/>
          <p:nvPr/>
        </p:nvCxnSpPr>
        <p:spPr>
          <a:xfrm rot="10800000">
            <a:off x="1059950"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37" name="Google Shape;237;p27"/>
          <p:cNvCxnSpPr/>
          <p:nvPr/>
        </p:nvCxnSpPr>
        <p:spPr>
          <a:xfrm rot="10800000">
            <a:off x="2183600" y="2190450"/>
            <a:ext cx="3900" cy="325200"/>
          </a:xfrm>
          <a:prstGeom prst="straightConnector1">
            <a:avLst/>
          </a:prstGeom>
          <a:noFill/>
          <a:ln cap="flat" cmpd="sng" w="28575">
            <a:solidFill>
              <a:srgbClr val="000000"/>
            </a:solidFill>
            <a:prstDash val="solid"/>
            <a:round/>
            <a:headEnd len="med" w="med" type="none"/>
            <a:tailEnd len="med" w="med" type="triangle"/>
          </a:ln>
        </p:spPr>
      </p:cxnSp>
      <p:cxnSp>
        <p:nvCxnSpPr>
          <p:cNvPr id="238" name="Google Shape;238;p27"/>
          <p:cNvCxnSpPr/>
          <p:nvPr/>
        </p:nvCxnSpPr>
        <p:spPr>
          <a:xfrm rot="10800000">
            <a:off x="3159625"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39" name="Google Shape;239;p27"/>
          <p:cNvCxnSpPr/>
          <p:nvPr/>
        </p:nvCxnSpPr>
        <p:spPr>
          <a:xfrm rot="10800000">
            <a:off x="4209450"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40" name="Google Shape;240;p27"/>
          <p:cNvCxnSpPr/>
          <p:nvPr/>
        </p:nvCxnSpPr>
        <p:spPr>
          <a:xfrm rot="10800000">
            <a:off x="5471325"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41" name="Google Shape;241;p27"/>
          <p:cNvCxnSpPr/>
          <p:nvPr/>
        </p:nvCxnSpPr>
        <p:spPr>
          <a:xfrm rot="10800000">
            <a:off x="6443400" y="17735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42" name="Google Shape;242;p27"/>
          <p:cNvCxnSpPr/>
          <p:nvPr/>
        </p:nvCxnSpPr>
        <p:spPr>
          <a:xfrm rot="10800000">
            <a:off x="7549800" y="1815750"/>
            <a:ext cx="0" cy="699900"/>
          </a:xfrm>
          <a:prstGeom prst="straightConnector1">
            <a:avLst/>
          </a:prstGeom>
          <a:noFill/>
          <a:ln cap="flat" cmpd="sng" w="28575">
            <a:solidFill>
              <a:srgbClr val="000000"/>
            </a:solidFill>
            <a:prstDash val="solid"/>
            <a:round/>
            <a:headEnd len="med" w="med" type="none"/>
            <a:tailEnd len="med" w="med" type="triangle"/>
          </a:ln>
        </p:spPr>
      </p:cxnSp>
      <p:sp>
        <p:nvSpPr>
          <p:cNvPr id="243" name="Google Shape;243;p27"/>
          <p:cNvSpPr txBox="1"/>
          <p:nvPr/>
        </p:nvSpPr>
        <p:spPr>
          <a:xfrm>
            <a:off x="1985675" y="1893800"/>
            <a:ext cx="4026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uk">
                <a:solidFill>
                  <a:srgbClr val="4286F5"/>
                </a:solidFill>
                <a:latin typeface="Times New Roman"/>
                <a:ea typeface="Times New Roman"/>
                <a:cs typeface="Times New Roman"/>
                <a:sym typeface="Times New Roman"/>
              </a:rPr>
              <a:t>be</a:t>
            </a:r>
            <a:endParaRPr b="1" i="1">
              <a:solidFill>
                <a:srgbClr val="4286F5"/>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5. Визначення стоп-слів</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250" name="Google Shape;250;p28"/>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51" name="Google Shape;251;p28"/>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52" name="Google Shape;252;p28"/>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253" name="Google Shape;253;p28"/>
          <p:cNvSpPr txBox="1"/>
          <p:nvPr/>
        </p:nvSpPr>
        <p:spPr>
          <a:xfrm>
            <a:off x="678400" y="1455700"/>
            <a:ext cx="76317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London 		is 		</a:t>
            </a:r>
            <a:r>
              <a:rPr i="1" lang="uk" sz="1500">
                <a:solidFill>
                  <a:srgbClr val="FF0000"/>
                </a:solidFill>
                <a:latin typeface="Times New Roman"/>
                <a:ea typeface="Times New Roman"/>
                <a:cs typeface="Times New Roman"/>
                <a:sym typeface="Times New Roman"/>
              </a:rPr>
              <a:t>the </a:t>
            </a:r>
            <a:r>
              <a:rPr i="1" lang="uk" sz="1500">
                <a:solidFill>
                  <a:schemeClr val="dk1"/>
                </a:solidFill>
                <a:latin typeface="Times New Roman"/>
                <a:ea typeface="Times New Roman"/>
                <a:cs typeface="Times New Roman"/>
                <a:sym typeface="Times New Roman"/>
              </a:rPr>
              <a:t>		capital 		</a:t>
            </a:r>
            <a:r>
              <a:rPr i="1" lang="uk" sz="1500">
                <a:solidFill>
                  <a:srgbClr val="FF0000"/>
                </a:solidFill>
                <a:latin typeface="Times New Roman"/>
                <a:ea typeface="Times New Roman"/>
                <a:cs typeface="Times New Roman"/>
                <a:sym typeface="Times New Roman"/>
              </a:rPr>
              <a:t>and </a:t>
            </a:r>
            <a:r>
              <a:rPr i="1" lang="uk" sz="1500">
                <a:solidFill>
                  <a:schemeClr val="dk1"/>
                </a:solidFill>
                <a:latin typeface="Times New Roman"/>
                <a:ea typeface="Times New Roman"/>
                <a:cs typeface="Times New Roman"/>
                <a:sym typeface="Times New Roman"/>
              </a:rPr>
              <a:t>		</a:t>
            </a:r>
            <a:r>
              <a:rPr i="1" lang="uk" sz="1500">
                <a:solidFill>
                  <a:srgbClr val="FF0000"/>
                </a:solidFill>
                <a:latin typeface="Times New Roman"/>
                <a:ea typeface="Times New Roman"/>
                <a:cs typeface="Times New Roman"/>
                <a:sym typeface="Times New Roman"/>
              </a:rPr>
              <a:t>most</a:t>
            </a:r>
            <a:r>
              <a:rPr i="1" lang="uk" sz="1500">
                <a:solidFill>
                  <a:schemeClr val="dk1"/>
                </a:solidFill>
                <a:latin typeface="Times New Roman"/>
                <a:ea typeface="Times New Roman"/>
                <a:cs typeface="Times New Roman"/>
                <a:sym typeface="Times New Roman"/>
              </a:rPr>
              <a:t>		populous ...</a:t>
            </a:r>
            <a:endParaRPr/>
          </a:p>
        </p:txBody>
      </p:sp>
      <p:sp>
        <p:nvSpPr>
          <p:cNvPr id="254" name="Google Shape;254;p28"/>
          <p:cNvSpPr txBox="1"/>
          <p:nvPr/>
        </p:nvSpPr>
        <p:spPr>
          <a:xfrm>
            <a:off x="713725" y="2515650"/>
            <a:ext cx="73209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txBox="1"/>
          <p:nvPr/>
        </p:nvSpPr>
        <p:spPr>
          <a:xfrm>
            <a:off x="678400" y="2350075"/>
            <a:ext cx="77094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Іменник 	 дієслово 	    артикль        іменник 	  сполучник	    прислівник     прикметник</a:t>
            </a:r>
            <a:endParaRPr/>
          </a:p>
        </p:txBody>
      </p:sp>
      <p:cxnSp>
        <p:nvCxnSpPr>
          <p:cNvPr id="256" name="Google Shape;256;p28"/>
          <p:cNvCxnSpPr/>
          <p:nvPr/>
        </p:nvCxnSpPr>
        <p:spPr>
          <a:xfrm rot="10800000">
            <a:off x="1059950"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57" name="Google Shape;257;p28"/>
          <p:cNvCxnSpPr/>
          <p:nvPr/>
        </p:nvCxnSpPr>
        <p:spPr>
          <a:xfrm rot="10800000">
            <a:off x="2183600" y="2190450"/>
            <a:ext cx="3900" cy="325200"/>
          </a:xfrm>
          <a:prstGeom prst="straightConnector1">
            <a:avLst/>
          </a:prstGeom>
          <a:noFill/>
          <a:ln cap="flat" cmpd="sng" w="28575">
            <a:solidFill>
              <a:srgbClr val="000000"/>
            </a:solidFill>
            <a:prstDash val="solid"/>
            <a:round/>
            <a:headEnd len="med" w="med" type="none"/>
            <a:tailEnd len="med" w="med" type="triangle"/>
          </a:ln>
        </p:spPr>
      </p:cxnSp>
      <p:cxnSp>
        <p:nvCxnSpPr>
          <p:cNvPr id="258" name="Google Shape;258;p28"/>
          <p:cNvCxnSpPr/>
          <p:nvPr/>
        </p:nvCxnSpPr>
        <p:spPr>
          <a:xfrm rot="10800000">
            <a:off x="3159625"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59" name="Google Shape;259;p28"/>
          <p:cNvCxnSpPr/>
          <p:nvPr/>
        </p:nvCxnSpPr>
        <p:spPr>
          <a:xfrm rot="10800000">
            <a:off x="4209450"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60" name="Google Shape;260;p28"/>
          <p:cNvCxnSpPr/>
          <p:nvPr/>
        </p:nvCxnSpPr>
        <p:spPr>
          <a:xfrm rot="10800000">
            <a:off x="5471325"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61" name="Google Shape;261;p28"/>
          <p:cNvCxnSpPr/>
          <p:nvPr/>
        </p:nvCxnSpPr>
        <p:spPr>
          <a:xfrm rot="10800000">
            <a:off x="6443400" y="17735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62" name="Google Shape;262;p28"/>
          <p:cNvCxnSpPr/>
          <p:nvPr/>
        </p:nvCxnSpPr>
        <p:spPr>
          <a:xfrm rot="10800000">
            <a:off x="7549800" y="1815750"/>
            <a:ext cx="0" cy="699900"/>
          </a:xfrm>
          <a:prstGeom prst="straightConnector1">
            <a:avLst/>
          </a:prstGeom>
          <a:noFill/>
          <a:ln cap="flat" cmpd="sng" w="28575">
            <a:solidFill>
              <a:srgbClr val="000000"/>
            </a:solidFill>
            <a:prstDash val="solid"/>
            <a:round/>
            <a:headEnd len="med" w="med" type="none"/>
            <a:tailEnd len="med" w="med" type="triangle"/>
          </a:ln>
        </p:spPr>
      </p:cxnSp>
      <p:sp>
        <p:nvSpPr>
          <p:cNvPr id="263" name="Google Shape;263;p28"/>
          <p:cNvSpPr txBox="1"/>
          <p:nvPr/>
        </p:nvSpPr>
        <p:spPr>
          <a:xfrm>
            <a:off x="1985675" y="1893800"/>
            <a:ext cx="4026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uk">
                <a:solidFill>
                  <a:srgbClr val="4286F5"/>
                </a:solidFill>
                <a:latin typeface="Times New Roman"/>
                <a:ea typeface="Times New Roman"/>
                <a:cs typeface="Times New Roman"/>
                <a:sym typeface="Times New Roman"/>
              </a:rPr>
              <a:t>be</a:t>
            </a:r>
            <a:endParaRPr b="1" i="1">
              <a:solidFill>
                <a:srgbClr val="4286F5"/>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5. Визначення стоп-слів</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270" name="Google Shape;270;p29"/>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71" name="Google Shape;271;p29"/>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72" name="Google Shape;272;p29"/>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pic>
        <p:nvPicPr>
          <p:cNvPr id="273" name="Google Shape;273;p29"/>
          <p:cNvPicPr preferRelativeResize="0"/>
          <p:nvPr/>
        </p:nvPicPr>
        <p:blipFill>
          <a:blip r:embed="rId3">
            <a:alphaModFix/>
          </a:blip>
          <a:stretch>
            <a:fillRect/>
          </a:stretch>
        </p:blipFill>
        <p:spPr>
          <a:xfrm>
            <a:off x="0" y="1578775"/>
            <a:ext cx="9144001" cy="1579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6. Парсинг залежностей</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280" name="Google Shape;280;p30"/>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81" name="Google Shape;281;p30"/>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82" name="Google Shape;282;p30"/>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283" name="Google Shape;283;p30"/>
          <p:cNvSpPr txBox="1"/>
          <p:nvPr/>
        </p:nvSpPr>
        <p:spPr>
          <a:xfrm>
            <a:off x="374475" y="4373000"/>
            <a:ext cx="85929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Іменник 	 дієслово 	    артикль        іменник 	  сполучник	    прислівник     прикметник    </a:t>
            </a:r>
            <a:r>
              <a:rPr i="1" lang="uk" sz="1500">
                <a:solidFill>
                  <a:schemeClr val="dk1"/>
                </a:solidFill>
                <a:latin typeface="Times New Roman"/>
                <a:ea typeface="Times New Roman"/>
                <a:cs typeface="Times New Roman"/>
                <a:sym typeface="Times New Roman"/>
              </a:rPr>
              <a:t>іменник </a:t>
            </a:r>
            <a:endParaRPr/>
          </a:p>
        </p:txBody>
      </p:sp>
      <p:sp>
        <p:nvSpPr>
          <p:cNvPr id="284" name="Google Shape;284;p30"/>
          <p:cNvSpPr txBox="1"/>
          <p:nvPr/>
        </p:nvSpPr>
        <p:spPr>
          <a:xfrm>
            <a:off x="216025" y="2366413"/>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latin typeface="Times New Roman"/>
                <a:ea typeface="Times New Roman"/>
                <a:cs typeface="Times New Roman"/>
                <a:sym typeface="Times New Roman"/>
              </a:rPr>
              <a:t>London </a:t>
            </a:r>
            <a:endParaRPr/>
          </a:p>
        </p:txBody>
      </p:sp>
      <p:sp>
        <p:nvSpPr>
          <p:cNvPr id="285" name="Google Shape;285;p30"/>
          <p:cNvSpPr txBox="1"/>
          <p:nvPr/>
        </p:nvSpPr>
        <p:spPr>
          <a:xfrm>
            <a:off x="1760525" y="1916400"/>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latin typeface="Times New Roman"/>
                <a:ea typeface="Times New Roman"/>
                <a:cs typeface="Times New Roman"/>
                <a:sym typeface="Times New Roman"/>
              </a:rPr>
              <a:t>is </a:t>
            </a:r>
            <a:endParaRPr/>
          </a:p>
        </p:txBody>
      </p:sp>
      <p:sp>
        <p:nvSpPr>
          <p:cNvPr id="286" name="Google Shape;286;p30"/>
          <p:cNvSpPr txBox="1"/>
          <p:nvPr/>
        </p:nvSpPr>
        <p:spPr>
          <a:xfrm>
            <a:off x="2952475" y="3423750"/>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latin typeface="Times New Roman"/>
                <a:ea typeface="Times New Roman"/>
                <a:cs typeface="Times New Roman"/>
                <a:sym typeface="Times New Roman"/>
              </a:rPr>
              <a:t>the</a:t>
            </a:r>
            <a:endParaRPr/>
          </a:p>
        </p:txBody>
      </p:sp>
      <p:sp>
        <p:nvSpPr>
          <p:cNvPr id="287" name="Google Shape;287;p30"/>
          <p:cNvSpPr txBox="1"/>
          <p:nvPr/>
        </p:nvSpPr>
        <p:spPr>
          <a:xfrm>
            <a:off x="3841025" y="2312113"/>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latin typeface="Times New Roman"/>
                <a:ea typeface="Times New Roman"/>
                <a:cs typeface="Times New Roman"/>
                <a:sym typeface="Times New Roman"/>
              </a:rPr>
              <a:t>capital</a:t>
            </a:r>
            <a:endParaRPr/>
          </a:p>
        </p:txBody>
      </p:sp>
      <p:sp>
        <p:nvSpPr>
          <p:cNvPr id="288" name="Google Shape;288;p30"/>
          <p:cNvSpPr txBox="1"/>
          <p:nvPr/>
        </p:nvSpPr>
        <p:spPr>
          <a:xfrm>
            <a:off x="4726300" y="3359575"/>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rgbClr val="FF0000"/>
                </a:solidFill>
                <a:latin typeface="Times New Roman"/>
                <a:ea typeface="Times New Roman"/>
                <a:cs typeface="Times New Roman"/>
                <a:sym typeface="Times New Roman"/>
              </a:rPr>
              <a:t>and </a:t>
            </a:r>
            <a:endParaRPr/>
          </a:p>
        </p:txBody>
      </p:sp>
      <p:sp>
        <p:nvSpPr>
          <p:cNvPr id="289" name="Google Shape;289;p30"/>
          <p:cNvSpPr txBox="1"/>
          <p:nvPr/>
        </p:nvSpPr>
        <p:spPr>
          <a:xfrm>
            <a:off x="5910888" y="3252025"/>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rgbClr val="FF0000"/>
                </a:solidFill>
                <a:latin typeface="Times New Roman"/>
                <a:ea typeface="Times New Roman"/>
                <a:cs typeface="Times New Roman"/>
                <a:sym typeface="Times New Roman"/>
              </a:rPr>
              <a:t>most</a:t>
            </a:r>
            <a:endParaRPr/>
          </a:p>
        </p:txBody>
      </p:sp>
      <p:sp>
        <p:nvSpPr>
          <p:cNvPr id="290" name="Google Shape;290;p30"/>
          <p:cNvSpPr txBox="1"/>
          <p:nvPr/>
        </p:nvSpPr>
        <p:spPr>
          <a:xfrm>
            <a:off x="7095475" y="2938050"/>
            <a:ext cx="9885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populous </a:t>
            </a:r>
            <a:endParaRPr/>
          </a:p>
        </p:txBody>
      </p:sp>
      <p:sp>
        <p:nvSpPr>
          <p:cNvPr id="291" name="Google Shape;291;p30"/>
          <p:cNvSpPr txBox="1"/>
          <p:nvPr/>
        </p:nvSpPr>
        <p:spPr>
          <a:xfrm>
            <a:off x="8034625" y="2397775"/>
            <a:ext cx="988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latin typeface="Times New Roman"/>
                <a:ea typeface="Times New Roman"/>
                <a:cs typeface="Times New Roman"/>
                <a:sym typeface="Times New Roman"/>
              </a:rPr>
              <a:t>city</a:t>
            </a:r>
            <a:endParaRPr/>
          </a:p>
        </p:txBody>
      </p:sp>
      <p:sp>
        <p:nvSpPr>
          <p:cNvPr id="292" name="Google Shape;292;p30"/>
          <p:cNvSpPr txBox="1"/>
          <p:nvPr/>
        </p:nvSpPr>
        <p:spPr>
          <a:xfrm>
            <a:off x="1952975" y="2250125"/>
            <a:ext cx="4026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uk">
                <a:solidFill>
                  <a:srgbClr val="4286F5"/>
                </a:solidFill>
                <a:latin typeface="Times New Roman"/>
                <a:ea typeface="Times New Roman"/>
                <a:cs typeface="Times New Roman"/>
                <a:sym typeface="Times New Roman"/>
              </a:rPr>
              <a:t>be</a:t>
            </a:r>
            <a:endParaRPr b="1" i="1">
              <a:solidFill>
                <a:srgbClr val="4286F5"/>
              </a:solidFill>
              <a:latin typeface="Times New Roman"/>
              <a:ea typeface="Times New Roman"/>
              <a:cs typeface="Times New Roman"/>
              <a:sym typeface="Times New Roman"/>
            </a:endParaRPr>
          </a:p>
        </p:txBody>
      </p:sp>
      <p:sp>
        <p:nvSpPr>
          <p:cNvPr id="293" name="Google Shape;293;p30"/>
          <p:cNvSpPr txBox="1"/>
          <p:nvPr/>
        </p:nvSpPr>
        <p:spPr>
          <a:xfrm>
            <a:off x="1760825" y="928625"/>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uk" sz="1100">
                <a:solidFill>
                  <a:srgbClr val="00FF00"/>
                </a:solidFill>
                <a:latin typeface="Times New Roman"/>
                <a:ea typeface="Times New Roman"/>
                <a:cs typeface="Times New Roman"/>
                <a:sym typeface="Times New Roman"/>
              </a:rPr>
              <a:t>Root</a:t>
            </a:r>
            <a:endParaRPr b="1" sz="1100">
              <a:solidFill>
                <a:srgbClr val="00FF00"/>
              </a:solidFill>
              <a:latin typeface="Times New Roman"/>
              <a:ea typeface="Times New Roman"/>
              <a:cs typeface="Times New Roman"/>
              <a:sym typeface="Times New Roman"/>
            </a:endParaRPr>
          </a:p>
        </p:txBody>
      </p:sp>
      <p:sp>
        <p:nvSpPr>
          <p:cNvPr id="294" name="Google Shape;294;p30"/>
          <p:cNvSpPr txBox="1"/>
          <p:nvPr/>
        </p:nvSpPr>
        <p:spPr>
          <a:xfrm>
            <a:off x="812625" y="2078975"/>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uk" sz="1100">
                <a:solidFill>
                  <a:srgbClr val="00FF00"/>
                </a:solidFill>
                <a:latin typeface="Times New Roman"/>
                <a:ea typeface="Times New Roman"/>
                <a:cs typeface="Times New Roman"/>
                <a:sym typeface="Times New Roman"/>
              </a:rPr>
              <a:t>subject</a:t>
            </a:r>
            <a:endParaRPr b="1" sz="1100">
              <a:solidFill>
                <a:srgbClr val="00FF00"/>
              </a:solidFill>
              <a:latin typeface="Times New Roman"/>
              <a:ea typeface="Times New Roman"/>
              <a:cs typeface="Times New Roman"/>
              <a:sym typeface="Times New Roman"/>
            </a:endParaRPr>
          </a:p>
        </p:txBody>
      </p:sp>
      <p:sp>
        <p:nvSpPr>
          <p:cNvPr id="295" name="Google Shape;295;p30"/>
          <p:cNvSpPr txBox="1"/>
          <p:nvPr/>
        </p:nvSpPr>
        <p:spPr>
          <a:xfrm>
            <a:off x="2915350" y="1282788"/>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uk" sz="1100">
                <a:solidFill>
                  <a:srgbClr val="00FF00"/>
                </a:solidFill>
                <a:latin typeface="Times New Roman"/>
                <a:ea typeface="Times New Roman"/>
                <a:cs typeface="Times New Roman"/>
                <a:sym typeface="Times New Roman"/>
              </a:rPr>
              <a:t>attribute</a:t>
            </a:r>
            <a:endParaRPr b="1" sz="1100">
              <a:solidFill>
                <a:srgbClr val="00FF00"/>
              </a:solidFill>
              <a:latin typeface="Times New Roman"/>
              <a:ea typeface="Times New Roman"/>
              <a:cs typeface="Times New Roman"/>
              <a:sym typeface="Times New Roman"/>
            </a:endParaRPr>
          </a:p>
        </p:txBody>
      </p:sp>
      <p:sp>
        <p:nvSpPr>
          <p:cNvPr id="296" name="Google Shape;296;p30"/>
          <p:cNvSpPr txBox="1"/>
          <p:nvPr/>
        </p:nvSpPr>
        <p:spPr>
          <a:xfrm>
            <a:off x="2952475" y="2675625"/>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uk" sz="1100">
                <a:solidFill>
                  <a:srgbClr val="00FF00"/>
                </a:solidFill>
                <a:latin typeface="Times New Roman"/>
                <a:ea typeface="Times New Roman"/>
                <a:cs typeface="Times New Roman"/>
                <a:sym typeface="Times New Roman"/>
              </a:rPr>
              <a:t>det.</a:t>
            </a:r>
            <a:endParaRPr b="1" sz="1100">
              <a:solidFill>
                <a:srgbClr val="00FF00"/>
              </a:solidFill>
              <a:latin typeface="Times New Roman"/>
              <a:ea typeface="Times New Roman"/>
              <a:cs typeface="Times New Roman"/>
              <a:sym typeface="Times New Roman"/>
            </a:endParaRPr>
          </a:p>
        </p:txBody>
      </p:sp>
      <p:sp>
        <p:nvSpPr>
          <p:cNvPr id="297" name="Google Shape;297;p30"/>
          <p:cNvSpPr txBox="1"/>
          <p:nvPr/>
        </p:nvSpPr>
        <p:spPr>
          <a:xfrm>
            <a:off x="4628525" y="2938050"/>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uk" sz="1100">
                <a:solidFill>
                  <a:srgbClr val="00FF00"/>
                </a:solidFill>
                <a:latin typeface="Times New Roman"/>
                <a:ea typeface="Times New Roman"/>
                <a:cs typeface="Times New Roman"/>
                <a:sym typeface="Times New Roman"/>
              </a:rPr>
              <a:t>conj.</a:t>
            </a:r>
            <a:endParaRPr b="1" sz="1100">
              <a:solidFill>
                <a:srgbClr val="00FF00"/>
              </a:solidFill>
              <a:latin typeface="Times New Roman"/>
              <a:ea typeface="Times New Roman"/>
              <a:cs typeface="Times New Roman"/>
              <a:sym typeface="Times New Roman"/>
            </a:endParaRPr>
          </a:p>
        </p:txBody>
      </p:sp>
      <p:sp>
        <p:nvSpPr>
          <p:cNvPr id="298" name="Google Shape;298;p30"/>
          <p:cNvSpPr txBox="1"/>
          <p:nvPr/>
        </p:nvSpPr>
        <p:spPr>
          <a:xfrm>
            <a:off x="5760825" y="2506075"/>
            <a:ext cx="1141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uk" sz="1100">
                <a:solidFill>
                  <a:srgbClr val="00FF00"/>
                </a:solidFill>
                <a:latin typeface="Times New Roman"/>
                <a:ea typeface="Times New Roman"/>
                <a:cs typeface="Times New Roman"/>
                <a:sym typeface="Times New Roman"/>
              </a:rPr>
              <a:t>adv.modifier</a:t>
            </a:r>
            <a:endParaRPr b="1" sz="1100">
              <a:solidFill>
                <a:srgbClr val="00FF00"/>
              </a:solidFill>
              <a:latin typeface="Times New Roman"/>
              <a:ea typeface="Times New Roman"/>
              <a:cs typeface="Times New Roman"/>
              <a:sym typeface="Times New Roman"/>
            </a:endParaRPr>
          </a:p>
        </p:txBody>
      </p:sp>
      <p:sp>
        <p:nvSpPr>
          <p:cNvPr id="299" name="Google Shape;299;p30"/>
          <p:cNvSpPr txBox="1"/>
          <p:nvPr/>
        </p:nvSpPr>
        <p:spPr>
          <a:xfrm>
            <a:off x="6942475" y="1963463"/>
            <a:ext cx="1141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uk" sz="1100">
                <a:solidFill>
                  <a:srgbClr val="00FF00"/>
                </a:solidFill>
                <a:latin typeface="Times New Roman"/>
                <a:ea typeface="Times New Roman"/>
                <a:cs typeface="Times New Roman"/>
                <a:sym typeface="Times New Roman"/>
              </a:rPr>
              <a:t>modifier</a:t>
            </a:r>
            <a:endParaRPr b="1" sz="1100">
              <a:solidFill>
                <a:srgbClr val="00FF00"/>
              </a:solidFill>
              <a:latin typeface="Times New Roman"/>
              <a:ea typeface="Times New Roman"/>
              <a:cs typeface="Times New Roman"/>
              <a:sym typeface="Times New Roman"/>
            </a:endParaRPr>
          </a:p>
        </p:txBody>
      </p:sp>
      <p:sp>
        <p:nvSpPr>
          <p:cNvPr id="300" name="Google Shape;300;p30"/>
          <p:cNvSpPr txBox="1"/>
          <p:nvPr/>
        </p:nvSpPr>
        <p:spPr>
          <a:xfrm>
            <a:off x="5585600" y="1282788"/>
            <a:ext cx="1141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uk" sz="1100">
                <a:solidFill>
                  <a:srgbClr val="00FF00"/>
                </a:solidFill>
                <a:latin typeface="Times New Roman"/>
                <a:ea typeface="Times New Roman"/>
                <a:cs typeface="Times New Roman"/>
                <a:sym typeface="Times New Roman"/>
              </a:rPr>
              <a:t>conjunction</a:t>
            </a:r>
            <a:endParaRPr b="1" sz="1100">
              <a:solidFill>
                <a:srgbClr val="00FF00"/>
              </a:solidFill>
              <a:latin typeface="Times New Roman"/>
              <a:ea typeface="Times New Roman"/>
              <a:cs typeface="Times New Roman"/>
              <a:sym typeface="Times New Roman"/>
            </a:endParaRPr>
          </a:p>
        </p:txBody>
      </p:sp>
      <p:cxnSp>
        <p:nvCxnSpPr>
          <p:cNvPr id="301" name="Google Shape;301;p30"/>
          <p:cNvCxnSpPr>
            <a:stCxn id="295" idx="1"/>
            <a:endCxn id="285" idx="0"/>
          </p:cNvCxnSpPr>
          <p:nvPr/>
        </p:nvCxnSpPr>
        <p:spPr>
          <a:xfrm flipH="1">
            <a:off x="2154250" y="1475088"/>
            <a:ext cx="761100" cy="441300"/>
          </a:xfrm>
          <a:prstGeom prst="curvedConnector2">
            <a:avLst/>
          </a:prstGeom>
          <a:noFill/>
          <a:ln cap="flat" cmpd="sng" w="9525">
            <a:solidFill>
              <a:srgbClr val="000000"/>
            </a:solidFill>
            <a:prstDash val="solid"/>
            <a:round/>
            <a:headEnd len="med" w="med" type="none"/>
            <a:tailEnd len="med" w="med" type="stealth"/>
          </a:ln>
        </p:spPr>
      </p:cxnSp>
      <p:cxnSp>
        <p:nvCxnSpPr>
          <p:cNvPr id="302" name="Google Shape;302;p30"/>
          <p:cNvCxnSpPr>
            <a:stCxn id="295" idx="3"/>
            <a:endCxn id="287" idx="0"/>
          </p:cNvCxnSpPr>
          <p:nvPr/>
        </p:nvCxnSpPr>
        <p:spPr>
          <a:xfrm>
            <a:off x="3702850" y="1475088"/>
            <a:ext cx="531900" cy="837000"/>
          </a:xfrm>
          <a:prstGeom prst="curvedConnector2">
            <a:avLst/>
          </a:prstGeom>
          <a:noFill/>
          <a:ln cap="flat" cmpd="sng" w="9525">
            <a:solidFill>
              <a:srgbClr val="000000"/>
            </a:solidFill>
            <a:prstDash val="solid"/>
            <a:round/>
            <a:headEnd len="med" w="med" type="none"/>
            <a:tailEnd len="med" w="med" type="stealth"/>
          </a:ln>
        </p:spPr>
      </p:cxnSp>
      <p:cxnSp>
        <p:nvCxnSpPr>
          <p:cNvPr id="303" name="Google Shape;303;p30"/>
          <p:cNvCxnSpPr>
            <a:stCxn id="300" idx="1"/>
            <a:endCxn id="287" idx="0"/>
          </p:cNvCxnSpPr>
          <p:nvPr/>
        </p:nvCxnSpPr>
        <p:spPr>
          <a:xfrm flipH="1">
            <a:off x="4234700" y="1475088"/>
            <a:ext cx="1350900" cy="837000"/>
          </a:xfrm>
          <a:prstGeom prst="curvedConnector2">
            <a:avLst/>
          </a:prstGeom>
          <a:noFill/>
          <a:ln cap="flat" cmpd="sng" w="9525">
            <a:solidFill>
              <a:srgbClr val="000000"/>
            </a:solidFill>
            <a:prstDash val="solid"/>
            <a:round/>
            <a:headEnd len="med" w="med" type="none"/>
            <a:tailEnd len="med" w="med" type="stealth"/>
          </a:ln>
        </p:spPr>
      </p:cxnSp>
      <p:cxnSp>
        <p:nvCxnSpPr>
          <p:cNvPr id="304" name="Google Shape;304;p30"/>
          <p:cNvCxnSpPr>
            <a:stCxn id="300" idx="3"/>
            <a:endCxn id="291" idx="0"/>
          </p:cNvCxnSpPr>
          <p:nvPr/>
        </p:nvCxnSpPr>
        <p:spPr>
          <a:xfrm>
            <a:off x="6727100" y="1475088"/>
            <a:ext cx="1801800" cy="922800"/>
          </a:xfrm>
          <a:prstGeom prst="curvedConnector2">
            <a:avLst/>
          </a:prstGeom>
          <a:noFill/>
          <a:ln cap="flat" cmpd="sng" w="9525">
            <a:solidFill>
              <a:srgbClr val="000000"/>
            </a:solidFill>
            <a:prstDash val="solid"/>
            <a:round/>
            <a:headEnd len="med" w="med" type="none"/>
            <a:tailEnd len="med" w="med" type="stealth"/>
          </a:ln>
        </p:spPr>
      </p:cxnSp>
      <p:cxnSp>
        <p:nvCxnSpPr>
          <p:cNvPr id="305" name="Google Shape;305;p30"/>
          <p:cNvCxnSpPr>
            <a:stCxn id="294" idx="1"/>
            <a:endCxn id="284" idx="0"/>
          </p:cNvCxnSpPr>
          <p:nvPr/>
        </p:nvCxnSpPr>
        <p:spPr>
          <a:xfrm flipH="1">
            <a:off x="609825" y="2271275"/>
            <a:ext cx="202800" cy="95100"/>
          </a:xfrm>
          <a:prstGeom prst="curvedConnector2">
            <a:avLst/>
          </a:prstGeom>
          <a:noFill/>
          <a:ln cap="flat" cmpd="sng" w="9525">
            <a:solidFill>
              <a:schemeClr val="dk1"/>
            </a:solidFill>
            <a:prstDash val="solid"/>
            <a:round/>
            <a:headEnd len="med" w="med" type="none"/>
            <a:tailEnd len="med" w="med" type="stealth"/>
          </a:ln>
        </p:spPr>
      </p:cxnSp>
      <p:cxnSp>
        <p:nvCxnSpPr>
          <p:cNvPr id="306" name="Google Shape;306;p30"/>
          <p:cNvCxnSpPr>
            <a:stCxn id="293" idx="2"/>
            <a:endCxn id="285" idx="0"/>
          </p:cNvCxnSpPr>
          <p:nvPr/>
        </p:nvCxnSpPr>
        <p:spPr>
          <a:xfrm flipH="1" rot="-5400000">
            <a:off x="1853225" y="1614575"/>
            <a:ext cx="603300" cy="600"/>
          </a:xfrm>
          <a:prstGeom prst="curvedConnector3">
            <a:avLst>
              <a:gd fmla="val 49990" name="adj1"/>
            </a:avLst>
          </a:prstGeom>
          <a:noFill/>
          <a:ln cap="flat" cmpd="sng" w="9525">
            <a:solidFill>
              <a:schemeClr val="dk1"/>
            </a:solidFill>
            <a:prstDash val="solid"/>
            <a:round/>
            <a:headEnd len="med" w="med" type="none"/>
            <a:tailEnd len="med" w="med" type="stealth"/>
          </a:ln>
        </p:spPr>
      </p:cxnSp>
      <p:cxnSp>
        <p:nvCxnSpPr>
          <p:cNvPr id="307" name="Google Shape;307;p30"/>
          <p:cNvCxnSpPr>
            <a:stCxn id="287" idx="3"/>
            <a:endCxn id="297" idx="0"/>
          </p:cNvCxnSpPr>
          <p:nvPr/>
        </p:nvCxnSpPr>
        <p:spPr>
          <a:xfrm>
            <a:off x="4628525" y="2504413"/>
            <a:ext cx="393900" cy="433500"/>
          </a:xfrm>
          <a:prstGeom prst="curvedConnector2">
            <a:avLst/>
          </a:prstGeom>
          <a:noFill/>
          <a:ln cap="flat" cmpd="sng" w="9525">
            <a:solidFill>
              <a:schemeClr val="dk1"/>
            </a:solidFill>
            <a:prstDash val="solid"/>
            <a:round/>
            <a:headEnd len="med" w="med" type="none"/>
            <a:tailEnd len="med" w="med" type="stealth"/>
          </a:ln>
        </p:spPr>
      </p:cxnSp>
      <p:cxnSp>
        <p:nvCxnSpPr>
          <p:cNvPr id="308" name="Google Shape;308;p30"/>
          <p:cNvCxnSpPr>
            <a:stCxn id="287" idx="1"/>
            <a:endCxn id="296" idx="0"/>
          </p:cNvCxnSpPr>
          <p:nvPr/>
        </p:nvCxnSpPr>
        <p:spPr>
          <a:xfrm flipH="1">
            <a:off x="3346325" y="2504413"/>
            <a:ext cx="494700" cy="171300"/>
          </a:xfrm>
          <a:prstGeom prst="curvedConnector2">
            <a:avLst/>
          </a:prstGeom>
          <a:noFill/>
          <a:ln cap="flat" cmpd="sng" w="9525">
            <a:solidFill>
              <a:schemeClr val="dk1"/>
            </a:solidFill>
            <a:prstDash val="solid"/>
            <a:round/>
            <a:headEnd len="med" w="med" type="none"/>
            <a:tailEnd len="med" w="med" type="stealth"/>
          </a:ln>
        </p:spPr>
      </p:cxnSp>
      <p:cxnSp>
        <p:nvCxnSpPr>
          <p:cNvPr id="309" name="Google Shape;309;p30"/>
          <p:cNvCxnSpPr>
            <a:stCxn id="296" idx="2"/>
            <a:endCxn id="286" idx="0"/>
          </p:cNvCxnSpPr>
          <p:nvPr/>
        </p:nvCxnSpPr>
        <p:spPr>
          <a:xfrm flipH="1" rot="-5400000">
            <a:off x="3164725" y="3241725"/>
            <a:ext cx="363600" cy="600"/>
          </a:xfrm>
          <a:prstGeom prst="curvedConnector3">
            <a:avLst>
              <a:gd fmla="val 49990" name="adj1"/>
            </a:avLst>
          </a:prstGeom>
          <a:noFill/>
          <a:ln cap="flat" cmpd="sng" w="9525">
            <a:solidFill>
              <a:schemeClr val="dk1"/>
            </a:solidFill>
            <a:prstDash val="solid"/>
            <a:round/>
            <a:headEnd len="med" w="med" type="none"/>
            <a:tailEnd len="med" w="med" type="stealth"/>
          </a:ln>
        </p:spPr>
      </p:cxnSp>
      <p:cxnSp>
        <p:nvCxnSpPr>
          <p:cNvPr id="310" name="Google Shape;310;p30"/>
          <p:cNvCxnSpPr>
            <a:stCxn id="299" idx="2"/>
            <a:endCxn id="290" idx="0"/>
          </p:cNvCxnSpPr>
          <p:nvPr/>
        </p:nvCxnSpPr>
        <p:spPr>
          <a:xfrm flipH="1" rot="-5400000">
            <a:off x="7256425" y="2604863"/>
            <a:ext cx="590100" cy="76500"/>
          </a:xfrm>
          <a:prstGeom prst="curvedConnector3">
            <a:avLst>
              <a:gd fmla="val 49990" name="adj1"/>
            </a:avLst>
          </a:prstGeom>
          <a:noFill/>
          <a:ln cap="flat" cmpd="sng" w="9525">
            <a:solidFill>
              <a:schemeClr val="dk1"/>
            </a:solidFill>
            <a:prstDash val="solid"/>
            <a:round/>
            <a:headEnd len="med" w="med" type="none"/>
            <a:tailEnd len="med" w="med" type="stealth"/>
          </a:ln>
        </p:spPr>
      </p:cxnSp>
      <p:cxnSp>
        <p:nvCxnSpPr>
          <p:cNvPr id="311" name="Google Shape;311;p30"/>
          <p:cNvCxnSpPr>
            <a:stCxn id="298" idx="2"/>
            <a:endCxn id="289" idx="0"/>
          </p:cNvCxnSpPr>
          <p:nvPr/>
        </p:nvCxnSpPr>
        <p:spPr>
          <a:xfrm rot="5400000">
            <a:off x="6137325" y="3057925"/>
            <a:ext cx="361500" cy="27000"/>
          </a:xfrm>
          <a:prstGeom prst="curvedConnector3">
            <a:avLst>
              <a:gd fmla="val 49979" name="adj1"/>
            </a:avLst>
          </a:prstGeom>
          <a:noFill/>
          <a:ln cap="flat" cmpd="sng" w="9525">
            <a:solidFill>
              <a:schemeClr val="dk1"/>
            </a:solidFill>
            <a:prstDash val="solid"/>
            <a:round/>
            <a:headEnd len="med" w="med" type="none"/>
            <a:tailEnd len="med" w="med" type="stealth"/>
          </a:ln>
        </p:spPr>
      </p:cxnSp>
      <p:cxnSp>
        <p:nvCxnSpPr>
          <p:cNvPr id="312" name="Google Shape;312;p30"/>
          <p:cNvCxnSpPr>
            <a:stCxn id="285" idx="0"/>
            <a:endCxn id="294" idx="0"/>
          </p:cNvCxnSpPr>
          <p:nvPr/>
        </p:nvCxnSpPr>
        <p:spPr>
          <a:xfrm rot="5400000">
            <a:off x="1598975" y="1523700"/>
            <a:ext cx="162600" cy="948000"/>
          </a:xfrm>
          <a:prstGeom prst="curvedConnector3">
            <a:avLst>
              <a:gd fmla="val -146448" name="adj1"/>
            </a:avLst>
          </a:prstGeom>
          <a:noFill/>
          <a:ln cap="flat" cmpd="sng" w="9525">
            <a:solidFill>
              <a:schemeClr val="dk1"/>
            </a:solidFill>
            <a:prstDash val="solid"/>
            <a:round/>
            <a:headEnd len="med" w="med" type="none"/>
            <a:tailEnd len="med" w="med" type="stealth"/>
          </a:ln>
        </p:spPr>
      </p:cxnSp>
      <p:cxnSp>
        <p:nvCxnSpPr>
          <p:cNvPr id="313" name="Google Shape;313;p30"/>
          <p:cNvCxnSpPr>
            <a:stCxn id="299" idx="3"/>
            <a:endCxn id="291" idx="0"/>
          </p:cNvCxnSpPr>
          <p:nvPr/>
        </p:nvCxnSpPr>
        <p:spPr>
          <a:xfrm>
            <a:off x="8083975" y="2155763"/>
            <a:ext cx="444900" cy="242100"/>
          </a:xfrm>
          <a:prstGeom prst="curvedConnector2">
            <a:avLst/>
          </a:prstGeom>
          <a:noFill/>
          <a:ln cap="flat" cmpd="sng" w="9525">
            <a:solidFill>
              <a:srgbClr val="202122"/>
            </a:solidFill>
            <a:prstDash val="solid"/>
            <a:round/>
            <a:headEnd len="med" w="med" type="stealth"/>
            <a:tailEnd len="med" w="med" type="none"/>
          </a:ln>
        </p:spPr>
      </p:cxnSp>
      <p:cxnSp>
        <p:nvCxnSpPr>
          <p:cNvPr id="314" name="Google Shape;314;p30"/>
          <p:cNvCxnSpPr>
            <a:stCxn id="290" idx="0"/>
            <a:endCxn id="298" idx="3"/>
          </p:cNvCxnSpPr>
          <p:nvPr/>
        </p:nvCxnSpPr>
        <p:spPr>
          <a:xfrm flipH="1" rot="5400000">
            <a:off x="7126225" y="2474550"/>
            <a:ext cx="239700" cy="687300"/>
          </a:xfrm>
          <a:prstGeom prst="curvedConnector2">
            <a:avLst/>
          </a:prstGeom>
          <a:noFill/>
          <a:ln cap="flat" cmpd="sng" w="9525">
            <a:solidFill>
              <a:schemeClr val="dk1"/>
            </a:solidFill>
            <a:prstDash val="solid"/>
            <a:round/>
            <a:headEnd len="med" w="med" type="none"/>
            <a:tailEnd len="med" w="med" type="stealth"/>
          </a:ln>
        </p:spPr>
      </p:cxnSp>
      <p:cxnSp>
        <p:nvCxnSpPr>
          <p:cNvPr id="315" name="Google Shape;315;p30"/>
          <p:cNvCxnSpPr>
            <a:endCxn id="284" idx="2"/>
          </p:cNvCxnSpPr>
          <p:nvPr/>
        </p:nvCxnSpPr>
        <p:spPr>
          <a:xfrm rot="10800000">
            <a:off x="609775" y="2751013"/>
            <a:ext cx="167400" cy="1743300"/>
          </a:xfrm>
          <a:prstGeom prst="straightConnector1">
            <a:avLst/>
          </a:prstGeom>
          <a:noFill/>
          <a:ln cap="flat" cmpd="sng" w="9525">
            <a:solidFill>
              <a:srgbClr val="000000"/>
            </a:solidFill>
            <a:prstDash val="dot"/>
            <a:round/>
            <a:headEnd len="med" w="med" type="none"/>
            <a:tailEnd len="med" w="med" type="stealth"/>
          </a:ln>
        </p:spPr>
      </p:cxnSp>
      <p:cxnSp>
        <p:nvCxnSpPr>
          <p:cNvPr id="316" name="Google Shape;316;p30"/>
          <p:cNvCxnSpPr>
            <a:endCxn id="292" idx="2"/>
          </p:cNvCxnSpPr>
          <p:nvPr/>
        </p:nvCxnSpPr>
        <p:spPr>
          <a:xfrm flipH="1" rot="10800000">
            <a:off x="1738475" y="2419625"/>
            <a:ext cx="415800" cy="2067600"/>
          </a:xfrm>
          <a:prstGeom prst="straightConnector1">
            <a:avLst/>
          </a:prstGeom>
          <a:noFill/>
          <a:ln cap="flat" cmpd="sng" w="9525">
            <a:solidFill>
              <a:srgbClr val="000000"/>
            </a:solidFill>
            <a:prstDash val="dot"/>
            <a:round/>
            <a:headEnd len="med" w="med" type="none"/>
            <a:tailEnd len="med" w="med" type="stealth"/>
          </a:ln>
        </p:spPr>
      </p:cxnSp>
      <p:cxnSp>
        <p:nvCxnSpPr>
          <p:cNvPr id="317" name="Google Shape;317;p30"/>
          <p:cNvCxnSpPr>
            <a:endCxn id="286" idx="2"/>
          </p:cNvCxnSpPr>
          <p:nvPr/>
        </p:nvCxnSpPr>
        <p:spPr>
          <a:xfrm flipH="1" rot="10800000">
            <a:off x="2847625" y="3808350"/>
            <a:ext cx="498600" cy="735300"/>
          </a:xfrm>
          <a:prstGeom prst="straightConnector1">
            <a:avLst/>
          </a:prstGeom>
          <a:noFill/>
          <a:ln cap="flat" cmpd="sng" w="9525">
            <a:solidFill>
              <a:srgbClr val="000000"/>
            </a:solidFill>
            <a:prstDash val="dot"/>
            <a:round/>
            <a:headEnd len="med" w="med" type="none"/>
            <a:tailEnd len="med" w="med" type="stealth"/>
          </a:ln>
        </p:spPr>
      </p:cxnSp>
      <p:cxnSp>
        <p:nvCxnSpPr>
          <p:cNvPr id="318" name="Google Shape;318;p30"/>
          <p:cNvCxnSpPr>
            <a:endCxn id="287" idx="2"/>
          </p:cNvCxnSpPr>
          <p:nvPr/>
        </p:nvCxnSpPr>
        <p:spPr>
          <a:xfrm flipH="1" rot="10800000">
            <a:off x="3900575" y="2696713"/>
            <a:ext cx="334200" cy="1719900"/>
          </a:xfrm>
          <a:prstGeom prst="straightConnector1">
            <a:avLst/>
          </a:prstGeom>
          <a:noFill/>
          <a:ln cap="flat" cmpd="sng" w="9525">
            <a:solidFill>
              <a:schemeClr val="dk1"/>
            </a:solidFill>
            <a:prstDash val="dot"/>
            <a:round/>
            <a:headEnd len="med" w="med" type="none"/>
            <a:tailEnd len="med" w="med" type="stealth"/>
          </a:ln>
        </p:spPr>
      </p:cxnSp>
      <p:cxnSp>
        <p:nvCxnSpPr>
          <p:cNvPr id="319" name="Google Shape;319;p30"/>
          <p:cNvCxnSpPr>
            <a:endCxn id="288" idx="2"/>
          </p:cNvCxnSpPr>
          <p:nvPr/>
        </p:nvCxnSpPr>
        <p:spPr>
          <a:xfrm flipH="1" rot="10800000">
            <a:off x="5045350" y="3744175"/>
            <a:ext cx="74700" cy="750000"/>
          </a:xfrm>
          <a:prstGeom prst="straightConnector1">
            <a:avLst/>
          </a:prstGeom>
          <a:noFill/>
          <a:ln cap="flat" cmpd="sng" w="9525">
            <a:solidFill>
              <a:schemeClr val="dk1"/>
            </a:solidFill>
            <a:prstDash val="dot"/>
            <a:round/>
            <a:headEnd len="med" w="med" type="none"/>
            <a:tailEnd len="med" w="med" type="stealth"/>
          </a:ln>
        </p:spPr>
      </p:cxnSp>
      <p:cxnSp>
        <p:nvCxnSpPr>
          <p:cNvPr id="320" name="Google Shape;320;p30"/>
          <p:cNvCxnSpPr>
            <a:endCxn id="289" idx="2"/>
          </p:cNvCxnSpPr>
          <p:nvPr/>
        </p:nvCxnSpPr>
        <p:spPr>
          <a:xfrm flipH="1" rot="10800000">
            <a:off x="6183138" y="3636625"/>
            <a:ext cx="121500" cy="843600"/>
          </a:xfrm>
          <a:prstGeom prst="straightConnector1">
            <a:avLst/>
          </a:prstGeom>
          <a:noFill/>
          <a:ln cap="flat" cmpd="sng" w="9525">
            <a:solidFill>
              <a:schemeClr val="dk1"/>
            </a:solidFill>
            <a:prstDash val="dot"/>
            <a:round/>
            <a:headEnd len="med" w="med" type="none"/>
            <a:tailEnd len="med" w="med" type="stealth"/>
          </a:ln>
        </p:spPr>
      </p:cxnSp>
      <p:cxnSp>
        <p:nvCxnSpPr>
          <p:cNvPr id="321" name="Google Shape;321;p30"/>
          <p:cNvCxnSpPr>
            <a:endCxn id="290" idx="2"/>
          </p:cNvCxnSpPr>
          <p:nvPr/>
        </p:nvCxnSpPr>
        <p:spPr>
          <a:xfrm flipH="1" rot="10800000">
            <a:off x="7391425" y="3322650"/>
            <a:ext cx="198300" cy="1129200"/>
          </a:xfrm>
          <a:prstGeom prst="straightConnector1">
            <a:avLst/>
          </a:prstGeom>
          <a:noFill/>
          <a:ln cap="flat" cmpd="sng" w="9525">
            <a:solidFill>
              <a:schemeClr val="dk1"/>
            </a:solidFill>
            <a:prstDash val="dot"/>
            <a:round/>
            <a:headEnd len="med" w="med" type="none"/>
            <a:tailEnd len="med" w="med" type="stealth"/>
          </a:ln>
        </p:spPr>
      </p:cxnSp>
      <p:cxnSp>
        <p:nvCxnSpPr>
          <p:cNvPr id="322" name="Google Shape;322;p30"/>
          <p:cNvCxnSpPr>
            <a:endCxn id="291" idx="2"/>
          </p:cNvCxnSpPr>
          <p:nvPr/>
        </p:nvCxnSpPr>
        <p:spPr>
          <a:xfrm flipH="1" rot="10800000">
            <a:off x="8338375" y="2782375"/>
            <a:ext cx="190500" cy="1669500"/>
          </a:xfrm>
          <a:prstGeom prst="straightConnector1">
            <a:avLst/>
          </a:prstGeom>
          <a:noFill/>
          <a:ln cap="flat" cmpd="sng" w="9525">
            <a:solidFill>
              <a:schemeClr val="dk1"/>
            </a:solidFill>
            <a:prstDash val="dot"/>
            <a:round/>
            <a:headEnd len="med" w="med" type="none"/>
            <a:tailEnd len="med" w="med"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1"/>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6б. Пошук груп іменників</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329" name="Google Shape;329;p31"/>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330" name="Google Shape;330;p31"/>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331" name="Google Shape;331;p31"/>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332" name="Google Shape;332;p31"/>
          <p:cNvSpPr txBox="1"/>
          <p:nvPr/>
        </p:nvSpPr>
        <p:spPr>
          <a:xfrm>
            <a:off x="657200" y="946925"/>
            <a:ext cx="76317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London 		is 		</a:t>
            </a:r>
            <a:r>
              <a:rPr i="1" lang="uk" sz="1500">
                <a:solidFill>
                  <a:srgbClr val="FF0000"/>
                </a:solidFill>
                <a:latin typeface="Times New Roman"/>
                <a:ea typeface="Times New Roman"/>
                <a:cs typeface="Times New Roman"/>
                <a:sym typeface="Times New Roman"/>
              </a:rPr>
              <a:t>the </a:t>
            </a:r>
            <a:r>
              <a:rPr i="1" lang="uk" sz="1500">
                <a:solidFill>
                  <a:schemeClr val="dk1"/>
                </a:solidFill>
                <a:latin typeface="Times New Roman"/>
                <a:ea typeface="Times New Roman"/>
                <a:cs typeface="Times New Roman"/>
                <a:sym typeface="Times New Roman"/>
              </a:rPr>
              <a:t>		capital 		</a:t>
            </a:r>
            <a:r>
              <a:rPr i="1" lang="uk" sz="1500">
                <a:solidFill>
                  <a:srgbClr val="FF0000"/>
                </a:solidFill>
                <a:latin typeface="Times New Roman"/>
                <a:ea typeface="Times New Roman"/>
                <a:cs typeface="Times New Roman"/>
                <a:sym typeface="Times New Roman"/>
              </a:rPr>
              <a:t>and </a:t>
            </a:r>
            <a:r>
              <a:rPr i="1" lang="uk" sz="1500">
                <a:solidFill>
                  <a:schemeClr val="dk1"/>
                </a:solidFill>
                <a:latin typeface="Times New Roman"/>
                <a:ea typeface="Times New Roman"/>
                <a:cs typeface="Times New Roman"/>
                <a:sym typeface="Times New Roman"/>
              </a:rPr>
              <a:t>		</a:t>
            </a:r>
            <a:r>
              <a:rPr i="1" lang="uk" sz="1500">
                <a:solidFill>
                  <a:srgbClr val="FF0000"/>
                </a:solidFill>
                <a:latin typeface="Times New Roman"/>
                <a:ea typeface="Times New Roman"/>
                <a:cs typeface="Times New Roman"/>
                <a:sym typeface="Times New Roman"/>
              </a:rPr>
              <a:t>most</a:t>
            </a:r>
            <a:r>
              <a:rPr i="1" lang="uk" sz="1500">
                <a:solidFill>
                  <a:schemeClr val="dk1"/>
                </a:solidFill>
                <a:latin typeface="Times New Roman"/>
                <a:ea typeface="Times New Roman"/>
                <a:cs typeface="Times New Roman"/>
                <a:sym typeface="Times New Roman"/>
              </a:rPr>
              <a:t>		populous ...</a:t>
            </a:r>
            <a:endParaRPr/>
          </a:p>
        </p:txBody>
      </p:sp>
      <p:sp>
        <p:nvSpPr>
          <p:cNvPr id="333" name="Google Shape;333;p31"/>
          <p:cNvSpPr txBox="1"/>
          <p:nvPr/>
        </p:nvSpPr>
        <p:spPr>
          <a:xfrm>
            <a:off x="692525" y="2006875"/>
            <a:ext cx="73209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
          <p:cNvSpPr txBox="1"/>
          <p:nvPr/>
        </p:nvSpPr>
        <p:spPr>
          <a:xfrm>
            <a:off x="657200" y="1841300"/>
            <a:ext cx="77094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Іменник 	 дієслово 	    артикль        іменник 	  сполучник	    прислівник     прикметник</a:t>
            </a:r>
            <a:endParaRPr/>
          </a:p>
        </p:txBody>
      </p:sp>
      <p:cxnSp>
        <p:nvCxnSpPr>
          <p:cNvPr id="335" name="Google Shape;335;p31"/>
          <p:cNvCxnSpPr/>
          <p:nvPr/>
        </p:nvCxnSpPr>
        <p:spPr>
          <a:xfrm rot="10800000">
            <a:off x="1038750" y="1306975"/>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36" name="Google Shape;336;p31"/>
          <p:cNvCxnSpPr/>
          <p:nvPr/>
        </p:nvCxnSpPr>
        <p:spPr>
          <a:xfrm rot="10800000">
            <a:off x="2162400" y="1681675"/>
            <a:ext cx="3900" cy="325200"/>
          </a:xfrm>
          <a:prstGeom prst="straightConnector1">
            <a:avLst/>
          </a:prstGeom>
          <a:noFill/>
          <a:ln cap="flat" cmpd="sng" w="28575">
            <a:solidFill>
              <a:srgbClr val="000000"/>
            </a:solidFill>
            <a:prstDash val="solid"/>
            <a:round/>
            <a:headEnd len="med" w="med" type="none"/>
            <a:tailEnd len="med" w="med" type="triangle"/>
          </a:ln>
        </p:spPr>
      </p:cxnSp>
      <p:cxnSp>
        <p:nvCxnSpPr>
          <p:cNvPr id="337" name="Google Shape;337;p31"/>
          <p:cNvCxnSpPr/>
          <p:nvPr/>
        </p:nvCxnSpPr>
        <p:spPr>
          <a:xfrm rot="10800000">
            <a:off x="3138425" y="1306975"/>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38" name="Google Shape;338;p31"/>
          <p:cNvCxnSpPr/>
          <p:nvPr/>
        </p:nvCxnSpPr>
        <p:spPr>
          <a:xfrm rot="10800000">
            <a:off x="4188250" y="1306975"/>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39" name="Google Shape;339;p31"/>
          <p:cNvCxnSpPr/>
          <p:nvPr/>
        </p:nvCxnSpPr>
        <p:spPr>
          <a:xfrm rot="10800000">
            <a:off x="5450125" y="1306975"/>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40" name="Google Shape;340;p31"/>
          <p:cNvCxnSpPr/>
          <p:nvPr/>
        </p:nvCxnSpPr>
        <p:spPr>
          <a:xfrm rot="10800000">
            <a:off x="6422200" y="1264775"/>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41" name="Google Shape;341;p31"/>
          <p:cNvCxnSpPr/>
          <p:nvPr/>
        </p:nvCxnSpPr>
        <p:spPr>
          <a:xfrm rot="10800000">
            <a:off x="7528600" y="1306975"/>
            <a:ext cx="0" cy="699900"/>
          </a:xfrm>
          <a:prstGeom prst="straightConnector1">
            <a:avLst/>
          </a:prstGeom>
          <a:noFill/>
          <a:ln cap="flat" cmpd="sng" w="28575">
            <a:solidFill>
              <a:srgbClr val="000000"/>
            </a:solidFill>
            <a:prstDash val="solid"/>
            <a:round/>
            <a:headEnd len="med" w="med" type="none"/>
            <a:tailEnd len="med" w="med" type="triangle"/>
          </a:ln>
        </p:spPr>
      </p:cxnSp>
      <p:sp>
        <p:nvSpPr>
          <p:cNvPr id="342" name="Google Shape;342;p31"/>
          <p:cNvSpPr txBox="1"/>
          <p:nvPr/>
        </p:nvSpPr>
        <p:spPr>
          <a:xfrm>
            <a:off x="1964475" y="1385025"/>
            <a:ext cx="4026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uk">
                <a:solidFill>
                  <a:srgbClr val="4286F5"/>
                </a:solidFill>
                <a:latin typeface="Times New Roman"/>
                <a:ea typeface="Times New Roman"/>
                <a:cs typeface="Times New Roman"/>
                <a:sym typeface="Times New Roman"/>
              </a:rPr>
              <a:t>be</a:t>
            </a:r>
            <a:endParaRPr b="1" i="1">
              <a:solidFill>
                <a:srgbClr val="4286F5"/>
              </a:solidFill>
              <a:latin typeface="Times New Roman"/>
              <a:ea typeface="Times New Roman"/>
              <a:cs typeface="Times New Roman"/>
              <a:sym typeface="Times New Roman"/>
            </a:endParaRPr>
          </a:p>
        </p:txBody>
      </p:sp>
      <p:sp>
        <p:nvSpPr>
          <p:cNvPr id="343" name="Google Shape;343;p31"/>
          <p:cNvSpPr txBox="1"/>
          <p:nvPr/>
        </p:nvSpPr>
        <p:spPr>
          <a:xfrm>
            <a:off x="774275" y="2851800"/>
            <a:ext cx="76317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London 		is 		</a:t>
            </a:r>
            <a:r>
              <a:rPr i="1" lang="uk" sz="1500">
                <a:solidFill>
                  <a:srgbClr val="FF0000"/>
                </a:solidFill>
                <a:latin typeface="Times New Roman"/>
                <a:ea typeface="Times New Roman"/>
                <a:cs typeface="Times New Roman"/>
                <a:sym typeface="Times New Roman"/>
              </a:rPr>
              <a:t>the </a:t>
            </a:r>
            <a:r>
              <a:rPr i="1" lang="uk" sz="1500">
                <a:solidFill>
                  <a:schemeClr val="dk1"/>
                </a:solidFill>
                <a:latin typeface="Times New Roman"/>
                <a:ea typeface="Times New Roman"/>
                <a:cs typeface="Times New Roman"/>
                <a:sym typeface="Times New Roman"/>
              </a:rPr>
              <a:t>		capital 		</a:t>
            </a:r>
            <a:r>
              <a:rPr i="1" lang="uk" sz="1500">
                <a:solidFill>
                  <a:srgbClr val="FF0000"/>
                </a:solidFill>
                <a:latin typeface="Times New Roman"/>
                <a:ea typeface="Times New Roman"/>
                <a:cs typeface="Times New Roman"/>
                <a:sym typeface="Times New Roman"/>
              </a:rPr>
              <a:t>and </a:t>
            </a:r>
            <a:r>
              <a:rPr i="1" lang="uk" sz="1500">
                <a:solidFill>
                  <a:schemeClr val="dk1"/>
                </a:solidFill>
                <a:latin typeface="Times New Roman"/>
                <a:ea typeface="Times New Roman"/>
                <a:cs typeface="Times New Roman"/>
                <a:sym typeface="Times New Roman"/>
              </a:rPr>
              <a:t>		</a:t>
            </a:r>
            <a:r>
              <a:rPr i="1" lang="uk" sz="1500">
                <a:latin typeface="Times New Roman"/>
                <a:ea typeface="Times New Roman"/>
                <a:cs typeface="Times New Roman"/>
                <a:sym typeface="Times New Roman"/>
              </a:rPr>
              <a:t>most</a:t>
            </a:r>
            <a:r>
              <a:rPr i="1" lang="uk" sz="1500">
                <a:solidFill>
                  <a:schemeClr val="dk1"/>
                </a:solidFill>
                <a:latin typeface="Times New Roman"/>
                <a:ea typeface="Times New Roman"/>
                <a:cs typeface="Times New Roman"/>
                <a:sym typeface="Times New Roman"/>
              </a:rPr>
              <a:t>	populous сity...</a:t>
            </a:r>
            <a:endParaRPr/>
          </a:p>
        </p:txBody>
      </p:sp>
      <p:sp>
        <p:nvSpPr>
          <p:cNvPr id="344" name="Google Shape;344;p31"/>
          <p:cNvSpPr txBox="1"/>
          <p:nvPr/>
        </p:nvSpPr>
        <p:spPr>
          <a:xfrm>
            <a:off x="809600" y="3911750"/>
            <a:ext cx="73209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txBox="1"/>
          <p:nvPr/>
        </p:nvSpPr>
        <p:spPr>
          <a:xfrm>
            <a:off x="774275" y="3746175"/>
            <a:ext cx="77094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Іменник 	 дієслово 	    артикль        іменник 	  сполучник	        		іменник</a:t>
            </a:r>
            <a:endParaRPr/>
          </a:p>
        </p:txBody>
      </p:sp>
      <p:cxnSp>
        <p:nvCxnSpPr>
          <p:cNvPr id="346" name="Google Shape;346;p31"/>
          <p:cNvCxnSpPr/>
          <p:nvPr/>
        </p:nvCxnSpPr>
        <p:spPr>
          <a:xfrm rot="10800000">
            <a:off x="1155825" y="32118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47" name="Google Shape;347;p31"/>
          <p:cNvCxnSpPr/>
          <p:nvPr/>
        </p:nvCxnSpPr>
        <p:spPr>
          <a:xfrm rot="10800000">
            <a:off x="2279475" y="3586550"/>
            <a:ext cx="3900" cy="325200"/>
          </a:xfrm>
          <a:prstGeom prst="straightConnector1">
            <a:avLst/>
          </a:prstGeom>
          <a:noFill/>
          <a:ln cap="flat" cmpd="sng" w="28575">
            <a:solidFill>
              <a:srgbClr val="000000"/>
            </a:solidFill>
            <a:prstDash val="solid"/>
            <a:round/>
            <a:headEnd len="med" w="med" type="none"/>
            <a:tailEnd len="med" w="med" type="triangle"/>
          </a:ln>
        </p:spPr>
      </p:cxnSp>
      <p:cxnSp>
        <p:nvCxnSpPr>
          <p:cNvPr id="348" name="Google Shape;348;p31"/>
          <p:cNvCxnSpPr/>
          <p:nvPr/>
        </p:nvCxnSpPr>
        <p:spPr>
          <a:xfrm rot="10800000">
            <a:off x="3255500" y="32118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49" name="Google Shape;349;p31"/>
          <p:cNvCxnSpPr/>
          <p:nvPr/>
        </p:nvCxnSpPr>
        <p:spPr>
          <a:xfrm rot="10800000">
            <a:off x="4305325" y="32118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50" name="Google Shape;350;p31"/>
          <p:cNvCxnSpPr/>
          <p:nvPr/>
        </p:nvCxnSpPr>
        <p:spPr>
          <a:xfrm rot="10800000">
            <a:off x="5567200" y="32118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51" name="Google Shape;351;p31"/>
          <p:cNvCxnSpPr/>
          <p:nvPr/>
        </p:nvCxnSpPr>
        <p:spPr>
          <a:xfrm rot="10800000">
            <a:off x="7132875" y="3194375"/>
            <a:ext cx="0" cy="699900"/>
          </a:xfrm>
          <a:prstGeom prst="straightConnector1">
            <a:avLst/>
          </a:prstGeom>
          <a:noFill/>
          <a:ln cap="flat" cmpd="sng" w="28575">
            <a:solidFill>
              <a:srgbClr val="000000"/>
            </a:solidFill>
            <a:prstDash val="solid"/>
            <a:round/>
            <a:headEnd len="med" w="med" type="none"/>
            <a:tailEnd len="med" w="med" type="triangle"/>
          </a:ln>
        </p:spPr>
      </p:cxnSp>
      <p:sp>
        <p:nvSpPr>
          <p:cNvPr id="352" name="Google Shape;352;p31"/>
          <p:cNvSpPr txBox="1"/>
          <p:nvPr/>
        </p:nvSpPr>
        <p:spPr>
          <a:xfrm>
            <a:off x="2081550" y="3289900"/>
            <a:ext cx="4026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uk">
                <a:solidFill>
                  <a:srgbClr val="4286F5"/>
                </a:solidFill>
                <a:latin typeface="Times New Roman"/>
                <a:ea typeface="Times New Roman"/>
                <a:cs typeface="Times New Roman"/>
                <a:sym typeface="Times New Roman"/>
              </a:rPr>
              <a:t>be</a:t>
            </a:r>
            <a:endParaRPr b="1" i="1">
              <a:solidFill>
                <a:srgbClr val="4286F5"/>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nvSpPr>
        <p:spPr>
          <a:xfrm>
            <a:off x="734900" y="120125"/>
            <a:ext cx="38298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План презентації</a:t>
            </a:r>
            <a:endParaRPr sz="2000">
              <a:solidFill>
                <a:srgbClr val="F9F9F9"/>
              </a:solidFill>
            </a:endParaRPr>
          </a:p>
        </p:txBody>
      </p:sp>
      <p:cxnSp>
        <p:nvCxnSpPr>
          <p:cNvPr id="76" name="Google Shape;76;p14"/>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77" name="Google Shape;77;p14"/>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78" name="Google Shape;78;p14"/>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79" name="Google Shape;79;p14"/>
          <p:cNvSpPr txBox="1"/>
          <p:nvPr/>
        </p:nvSpPr>
        <p:spPr>
          <a:xfrm>
            <a:off x="272025" y="1307275"/>
            <a:ext cx="8599800" cy="41340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Font typeface="Comfortaa"/>
              <a:buAutoNum type="arabicPeriod"/>
            </a:pPr>
            <a:r>
              <a:rPr lang="uk" sz="2200">
                <a:latin typeface="Comfortaa"/>
                <a:ea typeface="Comfortaa"/>
                <a:cs typeface="Comfortaa"/>
                <a:sym typeface="Comfortaa"/>
              </a:rPr>
              <a:t>Основна інформація</a:t>
            </a:r>
            <a:endParaRPr sz="2200">
              <a:latin typeface="Comfortaa"/>
              <a:ea typeface="Comfortaa"/>
              <a:cs typeface="Comfortaa"/>
              <a:sym typeface="Comfortaa"/>
            </a:endParaRPr>
          </a:p>
          <a:p>
            <a:pPr indent="-368300" lvl="0" marL="457200" rtl="0" algn="l">
              <a:lnSpc>
                <a:spcPct val="150000"/>
              </a:lnSpc>
              <a:spcBef>
                <a:spcPts val="0"/>
              </a:spcBef>
              <a:spcAft>
                <a:spcPts val="0"/>
              </a:spcAft>
              <a:buSzPts val="2200"/>
              <a:buFont typeface="Comfortaa"/>
              <a:buAutoNum type="arabicPeriod"/>
            </a:pPr>
            <a:r>
              <a:rPr lang="uk" sz="2200">
                <a:solidFill>
                  <a:schemeClr val="dk1"/>
                </a:solidFill>
                <a:latin typeface="Comfortaa"/>
                <a:ea typeface="Comfortaa"/>
                <a:cs typeface="Comfortaa"/>
                <a:sym typeface="Comfortaa"/>
              </a:rPr>
              <a:t>Історія</a:t>
            </a:r>
            <a:endParaRPr sz="2200">
              <a:latin typeface="Comfortaa"/>
              <a:ea typeface="Comfortaa"/>
              <a:cs typeface="Comfortaa"/>
              <a:sym typeface="Comfortaa"/>
            </a:endParaRPr>
          </a:p>
          <a:p>
            <a:pPr indent="-368300" lvl="0" marL="457200" rtl="0" algn="l">
              <a:lnSpc>
                <a:spcPct val="150000"/>
              </a:lnSpc>
              <a:spcBef>
                <a:spcPts val="0"/>
              </a:spcBef>
              <a:spcAft>
                <a:spcPts val="0"/>
              </a:spcAft>
              <a:buSzPts val="2200"/>
              <a:buFont typeface="Comfortaa"/>
              <a:buAutoNum type="arabicPeriod"/>
            </a:pPr>
            <a:r>
              <a:rPr lang="uk" sz="2200">
                <a:latin typeface="Comfortaa"/>
                <a:ea typeface="Comfortaa"/>
                <a:cs typeface="Comfortaa"/>
                <a:sym typeface="Comfortaa"/>
              </a:rPr>
              <a:t>Типи МП та їхні </a:t>
            </a:r>
            <a:r>
              <a:rPr lang="uk" sz="2200">
                <a:latin typeface="Comfortaa"/>
                <a:ea typeface="Comfortaa"/>
                <a:cs typeface="Comfortaa"/>
                <a:sym typeface="Comfortaa"/>
              </a:rPr>
              <a:t>принципи</a:t>
            </a:r>
            <a:r>
              <a:rPr lang="uk" sz="2200">
                <a:latin typeface="Comfortaa"/>
                <a:ea typeface="Comfortaa"/>
                <a:cs typeface="Comfortaa"/>
                <a:sym typeface="Comfortaa"/>
              </a:rPr>
              <a:t> </a:t>
            </a:r>
            <a:r>
              <a:rPr lang="uk" sz="2200">
                <a:latin typeface="Comfortaa"/>
                <a:ea typeface="Comfortaa"/>
                <a:cs typeface="Comfortaa"/>
                <a:sym typeface="Comfortaa"/>
              </a:rPr>
              <a:t>роботи</a:t>
            </a:r>
            <a:endParaRPr sz="2200">
              <a:solidFill>
                <a:schemeClr val="dk1"/>
              </a:solidFill>
              <a:latin typeface="Comfortaa"/>
              <a:ea typeface="Comfortaa"/>
              <a:cs typeface="Comfortaa"/>
              <a:sym typeface="Comfortaa"/>
            </a:endParaRPr>
          </a:p>
          <a:p>
            <a:pPr indent="-368300" lvl="0" marL="457200" rtl="0" algn="l">
              <a:lnSpc>
                <a:spcPct val="150000"/>
              </a:lnSpc>
              <a:spcBef>
                <a:spcPts val="0"/>
              </a:spcBef>
              <a:spcAft>
                <a:spcPts val="0"/>
              </a:spcAft>
              <a:buClr>
                <a:schemeClr val="dk1"/>
              </a:buClr>
              <a:buSzPts val="2200"/>
              <a:buFont typeface="Comfortaa"/>
              <a:buAutoNum type="arabicPeriod"/>
            </a:pPr>
            <a:r>
              <a:rPr lang="uk" sz="2200">
                <a:solidFill>
                  <a:schemeClr val="dk1"/>
                </a:solidFill>
                <a:latin typeface="Comfortaa"/>
                <a:ea typeface="Comfortaa"/>
                <a:cs typeface="Comfortaa"/>
                <a:sym typeface="Comfortaa"/>
              </a:rPr>
              <a:t>Схема роботи сучасного машинного перекладу</a:t>
            </a:r>
            <a:endParaRPr sz="2200">
              <a:solidFill>
                <a:schemeClr val="dk1"/>
              </a:solidFill>
              <a:latin typeface="Comfortaa"/>
              <a:ea typeface="Comfortaa"/>
              <a:cs typeface="Comfortaa"/>
              <a:sym typeface="Comfortaa"/>
            </a:endParaRPr>
          </a:p>
          <a:p>
            <a:pPr indent="-368300" lvl="0" marL="457200" rtl="0" algn="l">
              <a:lnSpc>
                <a:spcPct val="150000"/>
              </a:lnSpc>
              <a:spcBef>
                <a:spcPts val="0"/>
              </a:spcBef>
              <a:spcAft>
                <a:spcPts val="0"/>
              </a:spcAft>
              <a:buClr>
                <a:schemeClr val="dk1"/>
              </a:buClr>
              <a:buSzPts val="2200"/>
              <a:buFont typeface="Comfortaa"/>
              <a:buAutoNum type="arabicPeriod"/>
            </a:pPr>
            <a:r>
              <a:rPr lang="uk" sz="2200">
                <a:solidFill>
                  <a:schemeClr val="dk1"/>
                </a:solidFill>
                <a:latin typeface="Comfortaa"/>
                <a:ea typeface="Comfortaa"/>
                <a:cs typeface="Comfortaa"/>
                <a:sym typeface="Comfortaa"/>
              </a:rPr>
              <a:t>Висновки</a:t>
            </a:r>
            <a:endParaRPr sz="2200">
              <a:solidFill>
                <a:schemeClr val="dk1"/>
              </a:solidFill>
              <a:latin typeface="Comfortaa"/>
              <a:ea typeface="Comfortaa"/>
              <a:cs typeface="Comfortaa"/>
              <a:sym typeface="Comfortaa"/>
            </a:endParaRPr>
          </a:p>
          <a:p>
            <a:pPr indent="-368300" lvl="0" marL="457200" rtl="0" algn="l">
              <a:lnSpc>
                <a:spcPct val="150000"/>
              </a:lnSpc>
              <a:spcBef>
                <a:spcPts val="0"/>
              </a:spcBef>
              <a:spcAft>
                <a:spcPts val="0"/>
              </a:spcAft>
              <a:buClr>
                <a:schemeClr val="dk1"/>
              </a:buClr>
              <a:buSzPts val="2200"/>
              <a:buFont typeface="Comfortaa"/>
              <a:buAutoNum type="arabicPeriod"/>
            </a:pPr>
            <a:r>
              <a:rPr lang="uk" sz="2200">
                <a:solidFill>
                  <a:schemeClr val="dk1"/>
                </a:solidFill>
                <a:latin typeface="Comfortaa"/>
                <a:ea typeface="Comfortaa"/>
                <a:cs typeface="Comfortaa"/>
                <a:sym typeface="Comfortaa"/>
              </a:rPr>
              <a:t>Література</a:t>
            </a:r>
            <a:endParaRPr sz="2200">
              <a:solidFill>
                <a:schemeClr val="dk1"/>
              </a:solidFill>
              <a:latin typeface="Comfortaa"/>
              <a:ea typeface="Comfortaa"/>
              <a:cs typeface="Comfortaa"/>
              <a:sym typeface="Comfortaa"/>
            </a:endParaRPr>
          </a:p>
          <a:p>
            <a:pPr indent="-368300" lvl="0" marL="457200" rtl="0" algn="l">
              <a:lnSpc>
                <a:spcPct val="150000"/>
              </a:lnSpc>
              <a:spcBef>
                <a:spcPts val="0"/>
              </a:spcBef>
              <a:spcAft>
                <a:spcPts val="0"/>
              </a:spcAft>
              <a:buClr>
                <a:srgbClr val="FF0000"/>
              </a:buClr>
              <a:buSzPts val="2200"/>
              <a:buFont typeface="Comfortaa"/>
              <a:buAutoNum type="arabicPeriod"/>
            </a:pPr>
            <a:r>
              <a:rPr lang="uk" sz="2200">
                <a:solidFill>
                  <a:srgbClr val="FF0000"/>
                </a:solidFill>
                <a:latin typeface="Comfortaa"/>
                <a:ea typeface="Comfortaa"/>
                <a:cs typeface="Comfortaa"/>
                <a:sym typeface="Comfortaa"/>
              </a:rPr>
              <a:t>Результати курсового проекту</a:t>
            </a:r>
            <a:endParaRPr sz="2200">
              <a:solidFill>
                <a:srgbClr val="FF0000"/>
              </a:solidFill>
              <a:latin typeface="Comfortaa"/>
              <a:ea typeface="Comfortaa"/>
              <a:cs typeface="Comfortaa"/>
              <a:sym typeface="Comforta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2"/>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7. Особливі випадки</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359" name="Google Shape;359;p32"/>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360" name="Google Shape;360;p32"/>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361" name="Google Shape;361;p32"/>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362" name="Google Shape;362;p32"/>
          <p:cNvSpPr txBox="1"/>
          <p:nvPr/>
        </p:nvSpPr>
        <p:spPr>
          <a:xfrm>
            <a:off x="982250" y="1837275"/>
            <a:ext cx="6868500" cy="19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a:latin typeface="Times New Roman"/>
                <a:ea typeface="Times New Roman"/>
                <a:cs typeface="Times New Roman"/>
                <a:sym typeface="Times New Roman"/>
              </a:rPr>
              <a:t>«London»,  «capital»,  «city»,  «England», «United Kingdom»</a:t>
            </a:r>
            <a:endParaRPr i="1">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3"/>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7. Особливі випадки</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369" name="Google Shape;369;p33"/>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370" name="Google Shape;370;p33"/>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371" name="Google Shape;371;p33"/>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372" name="Google Shape;372;p33"/>
          <p:cNvSpPr txBox="1"/>
          <p:nvPr/>
        </p:nvSpPr>
        <p:spPr>
          <a:xfrm>
            <a:off x="374475" y="1827175"/>
            <a:ext cx="7631700" cy="133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highlight>
                  <a:srgbClr val="4A86E8"/>
                </a:highlight>
                <a:latin typeface="Times New Roman"/>
                <a:ea typeface="Times New Roman"/>
                <a:cs typeface="Times New Roman"/>
                <a:sym typeface="Times New Roman"/>
              </a:rPr>
              <a:t>London </a:t>
            </a:r>
            <a:r>
              <a:rPr i="1" lang="uk" sz="1500">
                <a:solidFill>
                  <a:schemeClr val="dk1"/>
                </a:solidFill>
                <a:latin typeface="Times New Roman"/>
                <a:ea typeface="Times New Roman"/>
                <a:cs typeface="Times New Roman"/>
                <a:sym typeface="Times New Roman"/>
              </a:rPr>
              <a:t>is the capital and most populous city of </a:t>
            </a:r>
            <a:r>
              <a:rPr i="1" lang="uk" sz="1500">
                <a:solidFill>
                  <a:schemeClr val="dk1"/>
                </a:solidFill>
                <a:highlight>
                  <a:srgbClr val="4A86E8"/>
                </a:highlight>
                <a:latin typeface="Times New Roman"/>
                <a:ea typeface="Times New Roman"/>
                <a:cs typeface="Times New Roman"/>
                <a:sym typeface="Times New Roman"/>
              </a:rPr>
              <a:t>England </a:t>
            </a:r>
            <a:r>
              <a:rPr i="1" lang="uk" sz="1500">
                <a:solidFill>
                  <a:schemeClr val="dk1"/>
                </a:solidFill>
                <a:latin typeface="Times New Roman"/>
                <a:ea typeface="Times New Roman"/>
                <a:cs typeface="Times New Roman"/>
                <a:sym typeface="Times New Roman"/>
              </a:rPr>
              <a:t>and the </a:t>
            </a:r>
            <a:r>
              <a:rPr i="1" lang="uk" sz="1500">
                <a:solidFill>
                  <a:schemeClr val="dk1"/>
                </a:solidFill>
                <a:highlight>
                  <a:srgbClr val="4A86E8"/>
                </a:highlight>
                <a:latin typeface="Times New Roman"/>
                <a:ea typeface="Times New Roman"/>
                <a:cs typeface="Times New Roman"/>
                <a:sym typeface="Times New Roman"/>
              </a:rPr>
              <a:t>United Kingdom</a:t>
            </a:r>
            <a:r>
              <a:rPr i="1" lang="uk" sz="1500">
                <a:solidFill>
                  <a:schemeClr val="dk1"/>
                </a:solidFill>
                <a:latin typeface="Times New Roman"/>
                <a:ea typeface="Times New Roman"/>
                <a:cs typeface="Times New Roman"/>
                <a:sym typeface="Times New Roman"/>
              </a:rPr>
              <a:t>.</a:t>
            </a:r>
            <a:endParaRPr/>
          </a:p>
        </p:txBody>
      </p:sp>
      <p:sp>
        <p:nvSpPr>
          <p:cNvPr id="373" name="Google Shape;373;p33"/>
          <p:cNvSpPr txBox="1"/>
          <p:nvPr/>
        </p:nvSpPr>
        <p:spPr>
          <a:xfrm>
            <a:off x="409800" y="2887125"/>
            <a:ext cx="73209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374" name="Google Shape;374;p33"/>
          <p:cNvCxnSpPr/>
          <p:nvPr/>
        </p:nvCxnSpPr>
        <p:spPr>
          <a:xfrm rot="10800000">
            <a:off x="1300125" y="2145025"/>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75" name="Google Shape;375;p33"/>
          <p:cNvCxnSpPr/>
          <p:nvPr/>
        </p:nvCxnSpPr>
        <p:spPr>
          <a:xfrm rot="10800000">
            <a:off x="5082600" y="2169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76" name="Google Shape;376;p33"/>
          <p:cNvCxnSpPr/>
          <p:nvPr/>
        </p:nvCxnSpPr>
        <p:spPr>
          <a:xfrm rot="10800000">
            <a:off x="6733075" y="2169750"/>
            <a:ext cx="0" cy="699900"/>
          </a:xfrm>
          <a:prstGeom prst="straightConnector1">
            <a:avLst/>
          </a:prstGeom>
          <a:noFill/>
          <a:ln cap="flat" cmpd="sng" w="28575">
            <a:solidFill>
              <a:srgbClr val="000000"/>
            </a:solidFill>
            <a:prstDash val="solid"/>
            <a:round/>
            <a:headEnd len="med" w="med" type="none"/>
            <a:tailEnd len="med" w="med" type="triangle"/>
          </a:ln>
        </p:spPr>
      </p:cxnSp>
      <p:sp>
        <p:nvSpPr>
          <p:cNvPr id="377" name="Google Shape;377;p33"/>
          <p:cNvSpPr txBox="1"/>
          <p:nvPr/>
        </p:nvSpPr>
        <p:spPr>
          <a:xfrm>
            <a:off x="4413475" y="2957925"/>
            <a:ext cx="1218600" cy="44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latin typeface="Times New Roman"/>
                <a:ea typeface="Times New Roman"/>
                <a:cs typeface="Times New Roman"/>
                <a:sym typeface="Times New Roman"/>
              </a:rPr>
              <a:t>Географічна сутність</a:t>
            </a:r>
            <a:endParaRPr/>
          </a:p>
        </p:txBody>
      </p:sp>
      <p:sp>
        <p:nvSpPr>
          <p:cNvPr id="378" name="Google Shape;378;p33"/>
          <p:cNvSpPr txBox="1"/>
          <p:nvPr/>
        </p:nvSpPr>
        <p:spPr>
          <a:xfrm>
            <a:off x="690825" y="2957925"/>
            <a:ext cx="1218600" cy="44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latin typeface="Times New Roman"/>
                <a:ea typeface="Times New Roman"/>
                <a:cs typeface="Times New Roman"/>
                <a:sym typeface="Times New Roman"/>
              </a:rPr>
              <a:t>Географічна сутність</a:t>
            </a:r>
            <a:endParaRPr/>
          </a:p>
        </p:txBody>
      </p:sp>
      <p:sp>
        <p:nvSpPr>
          <p:cNvPr id="379" name="Google Shape;379;p33"/>
          <p:cNvSpPr txBox="1"/>
          <p:nvPr/>
        </p:nvSpPr>
        <p:spPr>
          <a:xfrm>
            <a:off x="6123775" y="2957925"/>
            <a:ext cx="1218600" cy="44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latin typeface="Times New Roman"/>
                <a:ea typeface="Times New Roman"/>
                <a:cs typeface="Times New Roman"/>
                <a:sym typeface="Times New Roman"/>
              </a:rPr>
              <a:t>Географічна сутність</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4"/>
          <p:cNvSpPr/>
          <p:nvPr/>
        </p:nvSpPr>
        <p:spPr>
          <a:xfrm rot="1587">
            <a:off x="7374299" y="3273475"/>
            <a:ext cx="649800" cy="3336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4"/>
          <p:cNvSpPr/>
          <p:nvPr/>
        </p:nvSpPr>
        <p:spPr>
          <a:xfrm rot="2063">
            <a:off x="7183600" y="2982350"/>
            <a:ext cx="999600" cy="6567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4"/>
          <p:cNvSpPr/>
          <p:nvPr/>
        </p:nvSpPr>
        <p:spPr>
          <a:xfrm rot="1887">
            <a:off x="7077525" y="2554530"/>
            <a:ext cx="1093200" cy="11376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4"/>
          <p:cNvSpPr/>
          <p:nvPr/>
        </p:nvSpPr>
        <p:spPr>
          <a:xfrm>
            <a:off x="1164450" y="2071275"/>
            <a:ext cx="3085800" cy="17922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4"/>
          <p:cNvSpPr/>
          <p:nvPr/>
        </p:nvSpPr>
        <p:spPr>
          <a:xfrm>
            <a:off x="1151825" y="2494450"/>
            <a:ext cx="3085800" cy="12225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4"/>
          <p:cNvSpPr/>
          <p:nvPr/>
        </p:nvSpPr>
        <p:spPr>
          <a:xfrm rot="1317">
            <a:off x="1151825" y="2494600"/>
            <a:ext cx="783300" cy="7203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4"/>
          <p:cNvSpPr/>
          <p:nvPr/>
        </p:nvSpPr>
        <p:spPr>
          <a:xfrm>
            <a:off x="5097400" y="2080825"/>
            <a:ext cx="3085800" cy="18426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4"/>
          <p:cNvSpPr/>
          <p:nvPr/>
        </p:nvSpPr>
        <p:spPr>
          <a:xfrm>
            <a:off x="5084775" y="2554275"/>
            <a:ext cx="3085800" cy="12225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
          <p:cNvSpPr/>
          <p:nvPr/>
        </p:nvSpPr>
        <p:spPr>
          <a:xfrm rot="1191">
            <a:off x="5084775" y="2554425"/>
            <a:ext cx="866100" cy="7203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txBox="1"/>
          <p:nvPr/>
        </p:nvSpPr>
        <p:spPr>
          <a:xfrm>
            <a:off x="734900" y="120125"/>
            <a:ext cx="8084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8. Статистичний переклад компонентів схеми</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395" name="Google Shape;395;p34"/>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396" name="Google Shape;396;p34"/>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397" name="Google Shape;397;p34"/>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398" name="Google Shape;398;p34"/>
          <p:cNvSpPr txBox="1"/>
          <p:nvPr/>
        </p:nvSpPr>
        <p:spPr>
          <a:xfrm>
            <a:off x="1400900" y="1651225"/>
            <a:ext cx="67521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London is the capital and most populous city of England and the United Kingdom. </a:t>
            </a:r>
            <a:endParaRPr sz="1500">
              <a:solidFill>
                <a:schemeClr val="dk1"/>
              </a:solidFill>
              <a:latin typeface="Times New Roman"/>
              <a:ea typeface="Times New Roman"/>
              <a:cs typeface="Times New Roman"/>
              <a:sym typeface="Times New Roman"/>
            </a:endParaRPr>
          </a:p>
        </p:txBody>
      </p:sp>
      <p:sp>
        <p:nvSpPr>
          <p:cNvPr id="399" name="Google Shape;399;p34"/>
          <p:cNvSpPr txBox="1"/>
          <p:nvPr/>
        </p:nvSpPr>
        <p:spPr>
          <a:xfrm>
            <a:off x="941600" y="3863575"/>
            <a:ext cx="75294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Clr>
                <a:schemeClr val="dk1"/>
              </a:buClr>
              <a:buSzPts val="1100"/>
              <a:buFont typeface="Arial"/>
              <a:buNone/>
            </a:pPr>
            <a:r>
              <a:rPr i="1" lang="uk" sz="1500">
                <a:solidFill>
                  <a:schemeClr val="dk1"/>
                </a:solidFill>
                <a:latin typeface="Times New Roman"/>
                <a:ea typeface="Times New Roman"/>
                <a:cs typeface="Times New Roman"/>
                <a:sym typeface="Times New Roman"/>
              </a:rPr>
              <a:t>Лондон є столицею та найбільш густонаселеним містом Англії та Великобританії.</a:t>
            </a:r>
            <a:endParaRPr sz="1500">
              <a:solidFill>
                <a:schemeClr val="dk1"/>
              </a:solidFill>
              <a:latin typeface="Times New Roman"/>
              <a:ea typeface="Times New Roman"/>
              <a:cs typeface="Times New Roman"/>
              <a:sym typeface="Times New Roman"/>
            </a:endParaRPr>
          </a:p>
        </p:txBody>
      </p:sp>
      <p:sp>
        <p:nvSpPr>
          <p:cNvPr id="400" name="Google Shape;400;p34"/>
          <p:cNvSpPr txBox="1"/>
          <p:nvPr/>
        </p:nvSpPr>
        <p:spPr>
          <a:xfrm>
            <a:off x="2181388" y="2089200"/>
            <a:ext cx="999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uk" sz="1500">
                <a:solidFill>
                  <a:schemeClr val="dk1"/>
                </a:solidFill>
                <a:latin typeface="Times New Roman"/>
                <a:ea typeface="Times New Roman"/>
                <a:cs typeface="Times New Roman"/>
                <a:sym typeface="Times New Roman"/>
              </a:rPr>
              <a:t>London is </a:t>
            </a:r>
            <a:endParaRPr/>
          </a:p>
        </p:txBody>
      </p:sp>
      <p:sp>
        <p:nvSpPr>
          <p:cNvPr id="401" name="Google Shape;401;p34"/>
          <p:cNvSpPr txBox="1"/>
          <p:nvPr/>
        </p:nvSpPr>
        <p:spPr>
          <a:xfrm>
            <a:off x="3490850" y="2467725"/>
            <a:ext cx="600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city</a:t>
            </a:r>
            <a:endParaRPr/>
          </a:p>
        </p:txBody>
      </p:sp>
      <p:sp>
        <p:nvSpPr>
          <p:cNvPr id="402" name="Google Shape;402;p34"/>
          <p:cNvSpPr txBox="1"/>
          <p:nvPr/>
        </p:nvSpPr>
        <p:spPr>
          <a:xfrm>
            <a:off x="1088225" y="2467725"/>
            <a:ext cx="7833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capital</a:t>
            </a:r>
            <a:endParaRPr/>
          </a:p>
        </p:txBody>
      </p:sp>
      <p:sp>
        <p:nvSpPr>
          <p:cNvPr id="403" name="Google Shape;403;p34"/>
          <p:cNvSpPr txBox="1"/>
          <p:nvPr/>
        </p:nvSpPr>
        <p:spPr>
          <a:xfrm>
            <a:off x="2231525" y="2537025"/>
            <a:ext cx="699600" cy="29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uk" sz="1500">
                <a:solidFill>
                  <a:srgbClr val="FF0000"/>
                </a:solidFill>
                <a:latin typeface="Times New Roman"/>
                <a:ea typeface="Times New Roman"/>
                <a:cs typeface="Times New Roman"/>
                <a:sym typeface="Times New Roman"/>
              </a:rPr>
              <a:t>and </a:t>
            </a:r>
            <a:endParaRPr>
              <a:solidFill>
                <a:srgbClr val="FF0000"/>
              </a:solidFill>
            </a:endParaRPr>
          </a:p>
        </p:txBody>
      </p:sp>
      <p:sp>
        <p:nvSpPr>
          <p:cNvPr id="404" name="Google Shape;404;p34"/>
          <p:cNvSpPr txBox="1"/>
          <p:nvPr/>
        </p:nvSpPr>
        <p:spPr>
          <a:xfrm>
            <a:off x="1151675" y="2924000"/>
            <a:ext cx="783300" cy="291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uk" sz="1500">
                <a:solidFill>
                  <a:srgbClr val="FF0000"/>
                </a:solidFill>
                <a:latin typeface="Times New Roman"/>
                <a:ea typeface="Times New Roman"/>
                <a:cs typeface="Times New Roman"/>
                <a:sym typeface="Times New Roman"/>
              </a:rPr>
              <a:t>the</a:t>
            </a:r>
            <a:endParaRPr>
              <a:solidFill>
                <a:srgbClr val="FF0000"/>
              </a:solidFill>
            </a:endParaRPr>
          </a:p>
        </p:txBody>
      </p:sp>
      <p:sp>
        <p:nvSpPr>
          <p:cNvPr id="405" name="Google Shape;405;p34"/>
          <p:cNvSpPr txBox="1"/>
          <p:nvPr/>
        </p:nvSpPr>
        <p:spPr>
          <a:xfrm>
            <a:off x="3271250" y="2897325"/>
            <a:ext cx="933300" cy="29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populous </a:t>
            </a:r>
            <a:endParaRPr/>
          </a:p>
        </p:txBody>
      </p:sp>
      <p:sp>
        <p:nvSpPr>
          <p:cNvPr id="406" name="Google Shape;406;p34"/>
          <p:cNvSpPr txBox="1"/>
          <p:nvPr/>
        </p:nvSpPr>
        <p:spPr>
          <a:xfrm>
            <a:off x="3441350" y="3234825"/>
            <a:ext cx="699600" cy="29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most</a:t>
            </a:r>
            <a:endParaRPr/>
          </a:p>
        </p:txBody>
      </p:sp>
      <p:sp>
        <p:nvSpPr>
          <p:cNvPr id="407" name="Google Shape;407;p34"/>
          <p:cNvSpPr/>
          <p:nvPr/>
        </p:nvSpPr>
        <p:spPr>
          <a:xfrm rot="1587">
            <a:off x="3441349" y="3213650"/>
            <a:ext cx="649800" cy="3336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p:nvPr/>
        </p:nvSpPr>
        <p:spPr>
          <a:xfrm rot="2063">
            <a:off x="3250650" y="2922525"/>
            <a:ext cx="999600" cy="6567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4"/>
          <p:cNvSpPr/>
          <p:nvPr/>
        </p:nvSpPr>
        <p:spPr>
          <a:xfrm rot="1887">
            <a:off x="3144575" y="2494705"/>
            <a:ext cx="1093200" cy="11376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4"/>
          <p:cNvSpPr txBox="1"/>
          <p:nvPr/>
        </p:nvSpPr>
        <p:spPr>
          <a:xfrm>
            <a:off x="6127875" y="2031450"/>
            <a:ext cx="999600" cy="42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Лондон є</a:t>
            </a:r>
            <a:endParaRPr/>
          </a:p>
        </p:txBody>
      </p:sp>
      <p:sp>
        <p:nvSpPr>
          <p:cNvPr id="411" name="Google Shape;411;p34"/>
          <p:cNvSpPr txBox="1"/>
          <p:nvPr/>
        </p:nvSpPr>
        <p:spPr>
          <a:xfrm>
            <a:off x="7219800" y="2527550"/>
            <a:ext cx="933300" cy="42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місто </a:t>
            </a:r>
            <a:endParaRPr/>
          </a:p>
        </p:txBody>
      </p:sp>
      <p:sp>
        <p:nvSpPr>
          <p:cNvPr id="412" name="Google Shape;412;p34"/>
          <p:cNvSpPr txBox="1"/>
          <p:nvPr/>
        </p:nvSpPr>
        <p:spPr>
          <a:xfrm>
            <a:off x="5067138" y="2527550"/>
            <a:ext cx="1034700" cy="42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столиця</a:t>
            </a:r>
            <a:endParaRPr/>
          </a:p>
        </p:txBody>
      </p:sp>
      <p:sp>
        <p:nvSpPr>
          <p:cNvPr id="413" name="Google Shape;413;p34"/>
          <p:cNvSpPr txBox="1"/>
          <p:nvPr/>
        </p:nvSpPr>
        <p:spPr>
          <a:xfrm>
            <a:off x="6164475" y="2596850"/>
            <a:ext cx="699600" cy="29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uk" sz="1500">
                <a:solidFill>
                  <a:srgbClr val="FF0000"/>
                </a:solidFill>
                <a:latin typeface="Times New Roman"/>
                <a:ea typeface="Times New Roman"/>
                <a:cs typeface="Times New Roman"/>
                <a:sym typeface="Times New Roman"/>
              </a:rPr>
              <a:t>та</a:t>
            </a:r>
            <a:endParaRPr>
              <a:solidFill>
                <a:srgbClr val="FF0000"/>
              </a:solidFill>
            </a:endParaRPr>
          </a:p>
        </p:txBody>
      </p:sp>
      <p:sp>
        <p:nvSpPr>
          <p:cNvPr id="414" name="Google Shape;414;p34"/>
          <p:cNvSpPr txBox="1"/>
          <p:nvPr/>
        </p:nvSpPr>
        <p:spPr>
          <a:xfrm>
            <a:off x="5084625" y="2983825"/>
            <a:ext cx="866100" cy="291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uk" sz="1500">
                <a:solidFill>
                  <a:srgbClr val="FF0000"/>
                </a:solidFill>
                <a:latin typeface="Times New Roman"/>
                <a:ea typeface="Times New Roman"/>
                <a:cs typeface="Times New Roman"/>
                <a:sym typeface="Times New Roman"/>
              </a:rPr>
              <a:t>це</a:t>
            </a:r>
            <a:endParaRPr>
              <a:solidFill>
                <a:srgbClr val="FF0000"/>
              </a:solidFill>
            </a:endParaRPr>
          </a:p>
        </p:txBody>
      </p:sp>
      <p:sp>
        <p:nvSpPr>
          <p:cNvPr id="415" name="Google Shape;415;p34"/>
          <p:cNvSpPr txBox="1"/>
          <p:nvPr/>
        </p:nvSpPr>
        <p:spPr>
          <a:xfrm>
            <a:off x="7102800" y="2957150"/>
            <a:ext cx="1034700" cy="291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500"/>
              </a:spcBef>
              <a:spcAft>
                <a:spcPts val="500"/>
              </a:spcAft>
              <a:buNone/>
            </a:pPr>
            <a:r>
              <a:rPr i="1" lang="uk" sz="900">
                <a:solidFill>
                  <a:schemeClr val="dk1"/>
                </a:solidFill>
                <a:latin typeface="Times New Roman"/>
                <a:ea typeface="Times New Roman"/>
                <a:cs typeface="Times New Roman"/>
                <a:sym typeface="Times New Roman"/>
              </a:rPr>
              <a:t>густонаселений </a:t>
            </a:r>
            <a:endParaRPr sz="800"/>
          </a:p>
        </p:txBody>
      </p:sp>
      <p:sp>
        <p:nvSpPr>
          <p:cNvPr id="416" name="Google Shape;416;p34"/>
          <p:cNvSpPr txBox="1"/>
          <p:nvPr/>
        </p:nvSpPr>
        <p:spPr>
          <a:xfrm>
            <a:off x="7262200" y="3264863"/>
            <a:ext cx="1034700" cy="29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uk" sz="1000">
                <a:solidFill>
                  <a:schemeClr val="dk1"/>
                </a:solidFill>
                <a:latin typeface="Times New Roman"/>
                <a:ea typeface="Times New Roman"/>
                <a:cs typeface="Times New Roman"/>
                <a:sym typeface="Times New Roman"/>
              </a:rPr>
              <a:t> </a:t>
            </a:r>
            <a:r>
              <a:rPr i="1" lang="uk" sz="1000">
                <a:solidFill>
                  <a:srgbClr val="FF0000"/>
                </a:solidFill>
                <a:latin typeface="Times New Roman"/>
                <a:ea typeface="Times New Roman"/>
                <a:cs typeface="Times New Roman"/>
                <a:sym typeface="Times New Roman"/>
              </a:rPr>
              <a:t>найбільше</a:t>
            </a:r>
            <a:endParaRPr sz="90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5"/>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5"/>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8. </a:t>
            </a:r>
            <a:r>
              <a:rPr lang="uk" sz="2000">
                <a:solidFill>
                  <a:srgbClr val="F9F9F9"/>
                </a:solidFill>
              </a:rPr>
              <a:t>С</a:t>
            </a:r>
            <a:r>
              <a:rPr lang="uk" sz="2000">
                <a:solidFill>
                  <a:srgbClr val="F9F9F9"/>
                </a:solidFill>
              </a:rPr>
              <a:t>татистичний переклад компонентів схеми</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423" name="Google Shape;423;p35"/>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24" name="Google Shape;424;p35"/>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25" name="Google Shape;425;p35"/>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426" name="Google Shape;426;p35"/>
          <p:cNvSpPr txBox="1"/>
          <p:nvPr/>
        </p:nvSpPr>
        <p:spPr>
          <a:xfrm>
            <a:off x="1402650" y="3165625"/>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“Лондон є столицею та найбільш густонаселеним містом Англії та Великобританії. Стоячи на річці Темза на південному сході острова Великобританія, Лондон протягом двох тисячоліть був великим поселенням. Він був заснований римлянами, які назвали його Лондініум.”</a:t>
            </a:r>
            <a:endParaRPr sz="1500">
              <a:solidFill>
                <a:schemeClr val="dk1"/>
              </a:solidFill>
              <a:latin typeface="Times New Roman"/>
              <a:ea typeface="Times New Roman"/>
              <a:cs typeface="Times New Roman"/>
              <a:sym typeface="Times New Roman"/>
            </a:endParaRPr>
          </a:p>
        </p:txBody>
      </p:sp>
      <p:sp>
        <p:nvSpPr>
          <p:cNvPr id="427" name="Google Shape;427;p35"/>
          <p:cNvSpPr txBox="1"/>
          <p:nvPr/>
        </p:nvSpPr>
        <p:spPr>
          <a:xfrm>
            <a:off x="1402650" y="1319100"/>
            <a:ext cx="63387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“London is the capital and most populous city of England and the United Kingdom. Standing on the River Thames in the south east of the island of Great Britain, London has been a major settlement for two millennia. It was founded by the Romans, who named it Londinium.“</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6"/>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6"/>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434" name="Google Shape;434;p36"/>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35" name="Google Shape;435;p36"/>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36" name="Google Shape;436;p36"/>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437" name="Google Shape;437;p36"/>
          <p:cNvSpPr txBox="1"/>
          <p:nvPr/>
        </p:nvSpPr>
        <p:spPr>
          <a:xfrm>
            <a:off x="2699500" y="3025364"/>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Для імітації процесу виправлення перекладу, було реалізовано застосунок типу spell translation checker</a:t>
            </a:r>
            <a:endParaRPr i="1" sz="1500">
              <a:solidFill>
                <a:schemeClr val="dk1"/>
              </a:solidFill>
              <a:latin typeface="Times New Roman"/>
              <a:ea typeface="Times New Roman"/>
              <a:cs typeface="Times New Roman"/>
              <a:sym typeface="Times New Roman"/>
            </a:endParaRPr>
          </a:p>
        </p:txBody>
      </p:sp>
      <p:sp>
        <p:nvSpPr>
          <p:cNvPr id="438" name="Google Shape;438;p36"/>
          <p:cNvSpPr txBox="1"/>
          <p:nvPr/>
        </p:nvSpPr>
        <p:spPr>
          <a:xfrm>
            <a:off x="261975" y="1263125"/>
            <a:ext cx="63387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У ході розробки проекту була застосовані концепції з NLP та DeepLearning. Була нейронна мережа типу seq2seq яка складається з двох підмереж: кодера и декодера, які будуть імітувати для комп’ютера процес перекладу з однієї мови на іншу.</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7"/>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7"/>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Схема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445" name="Google Shape;445;p37"/>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46" name="Google Shape;446;p37"/>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47" name="Google Shape;447;p37"/>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448" name="Google Shape;448;p37"/>
          <p:cNvSpPr txBox="1"/>
          <p:nvPr/>
        </p:nvSpPr>
        <p:spPr>
          <a:xfrm>
            <a:off x="5295225" y="939125"/>
            <a:ext cx="3727800" cy="401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i="1" lang="uk" sz="1500">
                <a:solidFill>
                  <a:schemeClr val="dk1"/>
                </a:solidFill>
                <a:latin typeface="Times New Roman"/>
                <a:ea typeface="Times New Roman"/>
                <a:cs typeface="Times New Roman"/>
                <a:sym typeface="Times New Roman"/>
              </a:rPr>
              <a:t>Для реалізації </a:t>
            </a:r>
            <a:r>
              <a:rPr i="1" lang="uk" sz="1500">
                <a:solidFill>
                  <a:schemeClr val="dk1"/>
                </a:solidFill>
                <a:latin typeface="Times New Roman"/>
                <a:ea typeface="Times New Roman"/>
                <a:cs typeface="Times New Roman"/>
                <a:sym typeface="Times New Roman"/>
              </a:rPr>
              <a:t>проекту</a:t>
            </a:r>
            <a:r>
              <a:rPr i="1" lang="uk" sz="1500">
                <a:solidFill>
                  <a:schemeClr val="dk1"/>
                </a:solidFill>
                <a:latin typeface="Times New Roman"/>
                <a:ea typeface="Times New Roman"/>
                <a:cs typeface="Times New Roman"/>
                <a:sym typeface="Times New Roman"/>
              </a:rPr>
              <a:t> була використана наступна схема</a:t>
            </a:r>
            <a:endParaRPr i="1" sz="1500">
              <a:solidFill>
                <a:schemeClr val="dk1"/>
              </a:solidFill>
              <a:latin typeface="Times New Roman"/>
              <a:ea typeface="Times New Roman"/>
              <a:cs typeface="Times New Roman"/>
              <a:sym typeface="Times New Roman"/>
            </a:endParaRPr>
          </a:p>
          <a:p>
            <a:pPr indent="0" lvl="0" marL="0" rtl="0" algn="l">
              <a:lnSpc>
                <a:spcPct val="115000"/>
              </a:lnSpc>
              <a:spcBef>
                <a:spcPts val="500"/>
              </a:spcBef>
              <a:spcAft>
                <a:spcPts val="0"/>
              </a:spcAft>
              <a:buNone/>
            </a:pPr>
            <a:r>
              <a:t/>
            </a:r>
            <a:endParaRPr i="1" sz="1500">
              <a:solidFill>
                <a:schemeClr val="dk1"/>
              </a:solidFill>
              <a:latin typeface="Times New Roman"/>
              <a:ea typeface="Times New Roman"/>
              <a:cs typeface="Times New Roman"/>
              <a:sym typeface="Times New Roman"/>
            </a:endParaRPr>
          </a:p>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Наступні слайди описують кожен модуль більш детально</a:t>
            </a:r>
            <a:endParaRPr i="1" sz="1500">
              <a:solidFill>
                <a:schemeClr val="dk1"/>
              </a:solidFill>
              <a:latin typeface="Times New Roman"/>
              <a:ea typeface="Times New Roman"/>
              <a:cs typeface="Times New Roman"/>
              <a:sym typeface="Times New Roman"/>
            </a:endParaRPr>
          </a:p>
        </p:txBody>
      </p:sp>
      <p:pic>
        <p:nvPicPr>
          <p:cNvPr id="449" name="Google Shape;449;p37"/>
          <p:cNvPicPr preferRelativeResize="0"/>
          <p:nvPr/>
        </p:nvPicPr>
        <p:blipFill>
          <a:blip r:embed="rId3">
            <a:alphaModFix/>
          </a:blip>
          <a:stretch>
            <a:fillRect/>
          </a:stretch>
        </p:blipFill>
        <p:spPr>
          <a:xfrm>
            <a:off x="152400" y="896825"/>
            <a:ext cx="4869724" cy="3803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8"/>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Отримання даних перекладача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456" name="Google Shape;456;p38"/>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57" name="Google Shape;457;p38"/>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58" name="Google Shape;458;p38"/>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459" name="Google Shape;459;p38"/>
          <p:cNvSpPr txBox="1"/>
          <p:nvPr/>
        </p:nvSpPr>
        <p:spPr>
          <a:xfrm>
            <a:off x="643600" y="3138264"/>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Маємо наступний output:</a:t>
            </a:r>
            <a:endParaRPr i="1" sz="1500">
              <a:solidFill>
                <a:schemeClr val="dk1"/>
              </a:solidFill>
              <a:latin typeface="Times New Roman"/>
              <a:ea typeface="Times New Roman"/>
              <a:cs typeface="Times New Roman"/>
              <a:sym typeface="Times New Roman"/>
            </a:endParaRPr>
          </a:p>
        </p:txBody>
      </p:sp>
      <p:sp>
        <p:nvSpPr>
          <p:cNvPr id="460" name="Google Shape;460;p38"/>
          <p:cNvSpPr txBox="1"/>
          <p:nvPr/>
        </p:nvSpPr>
        <p:spPr>
          <a:xfrm>
            <a:off x="261975" y="1263125"/>
            <a:ext cx="83712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В цій частині за допомогою застосування GoogleAPI генерується стартовий переклад з однієї мови на іншу.</a:t>
            </a:r>
            <a:endParaRPr i="1" sz="1500">
              <a:solidFill>
                <a:schemeClr val="dk1"/>
              </a:solidFill>
              <a:latin typeface="Times New Roman"/>
              <a:ea typeface="Times New Roman"/>
              <a:cs typeface="Times New Roman"/>
              <a:sym typeface="Times New Roman"/>
            </a:endParaRPr>
          </a:p>
        </p:txBody>
      </p:sp>
      <p:pic>
        <p:nvPicPr>
          <p:cNvPr id="461" name="Google Shape;461;p38"/>
          <p:cNvPicPr preferRelativeResize="0"/>
          <p:nvPr/>
        </p:nvPicPr>
        <p:blipFill>
          <a:blip r:embed="rId3">
            <a:alphaModFix/>
          </a:blip>
          <a:stretch>
            <a:fillRect/>
          </a:stretch>
        </p:blipFill>
        <p:spPr>
          <a:xfrm>
            <a:off x="734900" y="4020352"/>
            <a:ext cx="6835250" cy="573950"/>
          </a:xfrm>
          <a:prstGeom prst="rect">
            <a:avLst/>
          </a:prstGeom>
          <a:noFill/>
          <a:ln>
            <a:noFill/>
          </a:ln>
        </p:spPr>
      </p:pic>
      <p:pic>
        <p:nvPicPr>
          <p:cNvPr id="462" name="Google Shape;462;p38"/>
          <p:cNvPicPr preferRelativeResize="0"/>
          <p:nvPr/>
        </p:nvPicPr>
        <p:blipFill rotWithShape="1">
          <a:blip r:embed="rId4">
            <a:alphaModFix/>
          </a:blip>
          <a:srcRect b="25766" l="0" r="13614" t="0"/>
          <a:stretch/>
        </p:blipFill>
        <p:spPr>
          <a:xfrm>
            <a:off x="2545150" y="2010350"/>
            <a:ext cx="5058700" cy="972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9"/>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Отримання даних перекладача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469" name="Google Shape;469;p39"/>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70" name="Google Shape;470;p39"/>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71" name="Google Shape;471;p39"/>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472" name="Google Shape;472;p39"/>
          <p:cNvSpPr txBox="1"/>
          <p:nvPr/>
        </p:nvSpPr>
        <p:spPr>
          <a:xfrm>
            <a:off x="643600" y="3138264"/>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Маємо наступний output:</a:t>
            </a:r>
            <a:endParaRPr i="1" sz="1500">
              <a:solidFill>
                <a:schemeClr val="dk1"/>
              </a:solidFill>
              <a:latin typeface="Times New Roman"/>
              <a:ea typeface="Times New Roman"/>
              <a:cs typeface="Times New Roman"/>
              <a:sym typeface="Times New Roman"/>
            </a:endParaRPr>
          </a:p>
        </p:txBody>
      </p:sp>
      <p:sp>
        <p:nvSpPr>
          <p:cNvPr id="473" name="Google Shape;473;p39"/>
          <p:cNvSpPr txBox="1"/>
          <p:nvPr/>
        </p:nvSpPr>
        <p:spPr>
          <a:xfrm>
            <a:off x="261975" y="1263125"/>
            <a:ext cx="83712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В цій частині за допомогою застосування GoogleAPI генерується стартовий переклад з однієї мови на іншу.</a:t>
            </a:r>
            <a:endParaRPr i="1" sz="1500">
              <a:solidFill>
                <a:schemeClr val="dk1"/>
              </a:solidFill>
              <a:latin typeface="Times New Roman"/>
              <a:ea typeface="Times New Roman"/>
              <a:cs typeface="Times New Roman"/>
              <a:sym typeface="Times New Roman"/>
            </a:endParaRPr>
          </a:p>
        </p:txBody>
      </p:sp>
      <p:pic>
        <p:nvPicPr>
          <p:cNvPr id="474" name="Google Shape;474;p39"/>
          <p:cNvPicPr preferRelativeResize="0"/>
          <p:nvPr/>
        </p:nvPicPr>
        <p:blipFill>
          <a:blip r:embed="rId3">
            <a:alphaModFix/>
          </a:blip>
          <a:stretch>
            <a:fillRect/>
          </a:stretch>
        </p:blipFill>
        <p:spPr>
          <a:xfrm>
            <a:off x="734900" y="4020352"/>
            <a:ext cx="6835250" cy="573950"/>
          </a:xfrm>
          <a:prstGeom prst="rect">
            <a:avLst/>
          </a:prstGeom>
          <a:noFill/>
          <a:ln>
            <a:noFill/>
          </a:ln>
        </p:spPr>
      </p:pic>
      <p:pic>
        <p:nvPicPr>
          <p:cNvPr id="475" name="Google Shape;475;p39"/>
          <p:cNvPicPr preferRelativeResize="0"/>
          <p:nvPr/>
        </p:nvPicPr>
        <p:blipFill rotWithShape="1">
          <a:blip r:embed="rId4">
            <a:alphaModFix/>
          </a:blip>
          <a:srcRect b="25766" l="0" r="13614" t="0"/>
          <a:stretch/>
        </p:blipFill>
        <p:spPr>
          <a:xfrm>
            <a:off x="2545150" y="2010350"/>
            <a:ext cx="5058700" cy="972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0"/>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0"/>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Нормалізація даних</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482" name="Google Shape;482;p40"/>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83" name="Google Shape;483;p40"/>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84" name="Google Shape;484;p40"/>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485" name="Google Shape;485;p40"/>
          <p:cNvSpPr txBox="1"/>
          <p:nvPr/>
        </p:nvSpPr>
        <p:spPr>
          <a:xfrm>
            <a:off x="2691925" y="2266739"/>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Ось декілька прикладів валідованого перекдаду</a:t>
            </a:r>
            <a:endParaRPr i="1" sz="1500">
              <a:solidFill>
                <a:schemeClr val="dk1"/>
              </a:solidFill>
              <a:latin typeface="Times New Roman"/>
              <a:ea typeface="Times New Roman"/>
              <a:cs typeface="Times New Roman"/>
              <a:sym typeface="Times New Roman"/>
            </a:endParaRPr>
          </a:p>
        </p:txBody>
      </p:sp>
      <p:sp>
        <p:nvSpPr>
          <p:cNvPr id="486" name="Google Shape;486;p40"/>
          <p:cNvSpPr txBox="1"/>
          <p:nvPr/>
        </p:nvSpPr>
        <p:spPr>
          <a:xfrm>
            <a:off x="277150" y="809575"/>
            <a:ext cx="82044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Наступним кроком є нормалізація даних, згідно принципів зазначених вище (Токенізація, лематизація, визначення стоп слів, усунення сторонніх назв, що заважають перекладу</a:t>
            </a:r>
            <a:endParaRPr sz="1500">
              <a:solidFill>
                <a:schemeClr val="dk1"/>
              </a:solidFill>
              <a:latin typeface="Times New Roman"/>
              <a:ea typeface="Times New Roman"/>
              <a:cs typeface="Times New Roman"/>
              <a:sym typeface="Times New Roman"/>
            </a:endParaRPr>
          </a:p>
        </p:txBody>
      </p:sp>
      <p:pic>
        <p:nvPicPr>
          <p:cNvPr id="487" name="Google Shape;487;p40"/>
          <p:cNvPicPr preferRelativeResize="0"/>
          <p:nvPr/>
        </p:nvPicPr>
        <p:blipFill>
          <a:blip r:embed="rId3">
            <a:alphaModFix/>
          </a:blip>
          <a:stretch>
            <a:fillRect/>
          </a:stretch>
        </p:blipFill>
        <p:spPr>
          <a:xfrm>
            <a:off x="374463" y="2750450"/>
            <a:ext cx="7229475" cy="1524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1"/>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1"/>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Визначення та класифікація</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494" name="Google Shape;494;p41"/>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95" name="Google Shape;495;p41"/>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96" name="Google Shape;496;p41"/>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497" name="Google Shape;497;p41"/>
          <p:cNvSpPr txBox="1"/>
          <p:nvPr/>
        </p:nvSpPr>
        <p:spPr>
          <a:xfrm>
            <a:off x="2805225" y="2427964"/>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Ось приклад, для, згадуваного вище, тексту про Лондон для оригіналу</a:t>
            </a:r>
            <a:endParaRPr i="1" sz="1500">
              <a:solidFill>
                <a:schemeClr val="dk1"/>
              </a:solidFill>
              <a:latin typeface="Times New Roman"/>
              <a:ea typeface="Times New Roman"/>
              <a:cs typeface="Times New Roman"/>
              <a:sym typeface="Times New Roman"/>
            </a:endParaRPr>
          </a:p>
        </p:txBody>
      </p:sp>
      <p:sp>
        <p:nvSpPr>
          <p:cNvPr id="498" name="Google Shape;498;p41"/>
          <p:cNvSpPr txBox="1"/>
          <p:nvPr/>
        </p:nvSpPr>
        <p:spPr>
          <a:xfrm>
            <a:off x="261975" y="1263125"/>
            <a:ext cx="84471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Після пройденої валідації, дані оригіналу і перекладу повинні пройти процедури семантичного аналізу. Це потрібно для того, щоб визначити, до якого стилю належить поданий текст, та які основні морфологічні зв’язки пов’язують слова та речення у ньому. Це робота для NLP </a:t>
            </a:r>
            <a:endParaRPr sz="1500">
              <a:solidFill>
                <a:schemeClr val="dk1"/>
              </a:solidFill>
              <a:latin typeface="Times New Roman"/>
              <a:ea typeface="Times New Roman"/>
              <a:cs typeface="Times New Roman"/>
              <a:sym typeface="Times New Roman"/>
            </a:endParaRPr>
          </a:p>
        </p:txBody>
      </p:sp>
      <p:pic>
        <p:nvPicPr>
          <p:cNvPr id="499" name="Google Shape;499;p41"/>
          <p:cNvPicPr preferRelativeResize="0"/>
          <p:nvPr/>
        </p:nvPicPr>
        <p:blipFill>
          <a:blip r:embed="rId3">
            <a:alphaModFix/>
          </a:blip>
          <a:stretch>
            <a:fillRect/>
          </a:stretch>
        </p:blipFill>
        <p:spPr>
          <a:xfrm>
            <a:off x="322650" y="3117939"/>
            <a:ext cx="5056027" cy="421336"/>
          </a:xfrm>
          <a:prstGeom prst="rect">
            <a:avLst/>
          </a:prstGeom>
          <a:noFill/>
          <a:ln>
            <a:noFill/>
          </a:ln>
        </p:spPr>
      </p:pic>
      <p:pic>
        <p:nvPicPr>
          <p:cNvPr id="500" name="Google Shape;500;p41"/>
          <p:cNvPicPr preferRelativeResize="0"/>
          <p:nvPr/>
        </p:nvPicPr>
        <p:blipFill>
          <a:blip r:embed="rId4">
            <a:alphaModFix/>
          </a:blip>
          <a:stretch>
            <a:fillRect/>
          </a:stretch>
        </p:blipFill>
        <p:spPr>
          <a:xfrm>
            <a:off x="2397925" y="3949614"/>
            <a:ext cx="5991225" cy="466725"/>
          </a:xfrm>
          <a:prstGeom prst="rect">
            <a:avLst/>
          </a:prstGeom>
          <a:noFill/>
          <a:ln>
            <a:noFill/>
          </a:ln>
        </p:spPr>
      </p:pic>
      <p:sp>
        <p:nvSpPr>
          <p:cNvPr id="501" name="Google Shape;501;p41"/>
          <p:cNvSpPr txBox="1"/>
          <p:nvPr/>
        </p:nvSpPr>
        <p:spPr>
          <a:xfrm>
            <a:off x="220675" y="3610125"/>
            <a:ext cx="7600800" cy="7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І для перекладу</a:t>
            </a:r>
            <a:endParaRPr i="1" sz="15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734900" y="120125"/>
            <a:ext cx="38298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Що таке машинний переклад?</a:t>
            </a:r>
            <a:endParaRPr sz="2000">
              <a:solidFill>
                <a:srgbClr val="F9F9F9"/>
              </a:solidFill>
            </a:endParaRPr>
          </a:p>
        </p:txBody>
      </p:sp>
      <p:cxnSp>
        <p:nvCxnSpPr>
          <p:cNvPr id="86" name="Google Shape;86;p15"/>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87" name="Google Shape;87;p15"/>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88" name="Google Shape;88;p15"/>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89" name="Google Shape;89;p15"/>
          <p:cNvSpPr txBox="1"/>
          <p:nvPr/>
        </p:nvSpPr>
        <p:spPr>
          <a:xfrm>
            <a:off x="374475" y="918625"/>
            <a:ext cx="8458800" cy="401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b="1" lang="uk">
                <a:solidFill>
                  <a:srgbClr val="202122"/>
                </a:solidFill>
                <a:highlight>
                  <a:srgbClr val="FFFFFF"/>
                </a:highlight>
              </a:rPr>
              <a:t>Машинний переклад</a:t>
            </a:r>
            <a:r>
              <a:rPr lang="uk">
                <a:solidFill>
                  <a:srgbClr val="202122"/>
                </a:solidFill>
                <a:highlight>
                  <a:srgbClr val="FFFFFF"/>
                </a:highlight>
              </a:rPr>
              <a:t> (МП) — технології автоматизованого перекладу текстів (письмових та усних) з однієї природної мови на іншу за допомогою комп'ютера; напрямок наукових досліджень, пов'язаний з побудовою систем автоматизованого перекладу.</a:t>
            </a:r>
            <a:r>
              <a:rPr lang="uk">
                <a:solidFill>
                  <a:schemeClr val="dk1"/>
                </a:solidFill>
              </a:rPr>
              <a:t> </a:t>
            </a:r>
            <a:endParaRPr>
              <a:solidFill>
                <a:schemeClr val="dk1"/>
              </a:solidFill>
            </a:endParaRPr>
          </a:p>
          <a:p>
            <a:pPr indent="0" lvl="0" marL="0" rtl="0" algn="l">
              <a:lnSpc>
                <a:spcPct val="115000"/>
              </a:lnSpc>
              <a:spcBef>
                <a:spcPts val="500"/>
              </a:spcBef>
              <a:spcAft>
                <a:spcPts val="0"/>
              </a:spcAft>
              <a:buNone/>
            </a:pPr>
            <a:r>
              <a:rPr lang="uk"/>
              <a:t>Машинний переклад — одна з підгруп комп’ютерної лінгвістики, яка досліджує використання програмного забезпечення для перекладу тексту з однієї мови на іншу</a:t>
            </a:r>
            <a:endParaRPr/>
          </a:p>
          <a:p>
            <a:pPr indent="0" lvl="0" marL="0" rtl="0" algn="l">
              <a:spcBef>
                <a:spcPts val="5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2"/>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2"/>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a:t>
            </a:r>
            <a:r>
              <a:rPr lang="uk" sz="2000">
                <a:solidFill>
                  <a:srgbClr val="F9F9F9"/>
                </a:solidFill>
              </a:rPr>
              <a:t>Нормалізація даних</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508" name="Google Shape;508;p42"/>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09" name="Google Shape;509;p42"/>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10" name="Google Shape;510;p42"/>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511" name="Google Shape;511;p42"/>
          <p:cNvSpPr txBox="1"/>
          <p:nvPr/>
        </p:nvSpPr>
        <p:spPr>
          <a:xfrm>
            <a:off x="2691925" y="2266739"/>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i="1" sz="1500">
              <a:solidFill>
                <a:schemeClr val="dk1"/>
              </a:solidFill>
              <a:latin typeface="Times New Roman"/>
              <a:ea typeface="Times New Roman"/>
              <a:cs typeface="Times New Roman"/>
              <a:sym typeface="Times New Roman"/>
            </a:endParaRPr>
          </a:p>
        </p:txBody>
      </p:sp>
      <p:sp>
        <p:nvSpPr>
          <p:cNvPr id="512" name="Google Shape;512;p42"/>
          <p:cNvSpPr txBox="1"/>
          <p:nvPr/>
        </p:nvSpPr>
        <p:spPr>
          <a:xfrm>
            <a:off x="277150" y="809575"/>
            <a:ext cx="82044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Результати, отримані на попередньому етапі експортуються в наступний модуль, створення персоніфікованого (заснованого на класифікації) перекладу.</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i="1" lang="uk" sz="1500">
                <a:solidFill>
                  <a:schemeClr val="dk1"/>
                </a:solidFill>
                <a:latin typeface="Times New Roman"/>
                <a:ea typeface="Times New Roman"/>
                <a:cs typeface="Times New Roman"/>
                <a:sym typeface="Times New Roman"/>
              </a:rPr>
              <a:t>У ході розробки системи персоніфікованого була застосована нейронна мережа типу </a:t>
            </a:r>
            <a:r>
              <a:rPr b="1" i="1" lang="uk" sz="1500">
                <a:solidFill>
                  <a:schemeClr val="dk1"/>
                </a:solidFill>
                <a:latin typeface="Times New Roman"/>
                <a:ea typeface="Times New Roman"/>
                <a:cs typeface="Times New Roman"/>
                <a:sym typeface="Times New Roman"/>
              </a:rPr>
              <a:t>Seq2Seq </a:t>
            </a:r>
            <a:r>
              <a:rPr i="1" lang="uk" sz="1500">
                <a:solidFill>
                  <a:schemeClr val="dk1"/>
                </a:solidFill>
                <a:latin typeface="Times New Roman"/>
                <a:ea typeface="Times New Roman"/>
                <a:cs typeface="Times New Roman"/>
                <a:sym typeface="Times New Roman"/>
              </a:rPr>
              <a:t>яка складається з двох підмереж LSTM: кодера и декодера, які будуть імітувати для комп’ютера процес перекладу з однієї мови на іншу. Таким чином ми отримуємо recurrent neural networks, яка персоніфіковано навчена на відповідних дата-сетах. (Зокрема, були використані паралельно перекладані датасети з визначень на сайті Wikipedia.org та пари розмовних речень на двох мовах</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pic>
        <p:nvPicPr>
          <p:cNvPr id="513" name="Google Shape;513;p42"/>
          <p:cNvPicPr preferRelativeResize="0"/>
          <p:nvPr/>
        </p:nvPicPr>
        <p:blipFill>
          <a:blip r:embed="rId3">
            <a:alphaModFix/>
          </a:blip>
          <a:stretch>
            <a:fillRect/>
          </a:stretch>
        </p:blipFill>
        <p:spPr>
          <a:xfrm>
            <a:off x="328938" y="3175275"/>
            <a:ext cx="7229475" cy="1524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3"/>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3"/>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Персоніфікований переклад</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520" name="Google Shape;520;p43"/>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21" name="Google Shape;521;p43"/>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22" name="Google Shape;522;p43"/>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523" name="Google Shape;523;p43"/>
          <p:cNvSpPr txBox="1"/>
          <p:nvPr/>
        </p:nvSpPr>
        <p:spPr>
          <a:xfrm>
            <a:off x="2691925" y="2266739"/>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i="1" sz="1500">
              <a:solidFill>
                <a:schemeClr val="dk1"/>
              </a:solidFill>
              <a:latin typeface="Times New Roman"/>
              <a:ea typeface="Times New Roman"/>
              <a:cs typeface="Times New Roman"/>
              <a:sym typeface="Times New Roman"/>
            </a:endParaRPr>
          </a:p>
        </p:txBody>
      </p:sp>
      <p:sp>
        <p:nvSpPr>
          <p:cNvPr id="524" name="Google Shape;524;p43"/>
          <p:cNvSpPr txBox="1"/>
          <p:nvPr/>
        </p:nvSpPr>
        <p:spPr>
          <a:xfrm>
            <a:off x="277150" y="809575"/>
            <a:ext cx="82044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Результати, отримані на попередньому етапі експортуються в наступний модуль, створення персоніфікованого (заснованого на класифікації) перекладу.</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У ході розробки системи персоніфікованого була застосована нейронна мережа типу </a:t>
            </a:r>
            <a:r>
              <a:rPr b="1" i="1" lang="uk" sz="1500">
                <a:solidFill>
                  <a:schemeClr val="dk1"/>
                </a:solidFill>
                <a:latin typeface="Times New Roman"/>
                <a:ea typeface="Times New Roman"/>
                <a:cs typeface="Times New Roman"/>
                <a:sym typeface="Times New Roman"/>
              </a:rPr>
              <a:t>Seq2Seq </a:t>
            </a:r>
            <a:r>
              <a:rPr i="1" lang="uk" sz="1500">
                <a:solidFill>
                  <a:schemeClr val="dk1"/>
                </a:solidFill>
                <a:latin typeface="Times New Roman"/>
                <a:ea typeface="Times New Roman"/>
                <a:cs typeface="Times New Roman"/>
                <a:sym typeface="Times New Roman"/>
              </a:rPr>
              <a:t>яка складається з двох підмереж LSTM: кодера и декодера, які будуть імітувати для комп’ютера процес перекладу з однієї мови на іншу. Таким чином ми отримуємо recurrent neural networks, яка персоніфіковано навчена на відповідних дата-сетах. (Зокрема, були використані паралельно перекладані датасети з визначень на сайті Wikipedia.org та пари розмовних речень на двох мовах</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Приклад з датасету Вікіпедії для навчання нейронної мережі</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pic>
        <p:nvPicPr>
          <p:cNvPr id="525" name="Google Shape;525;p43"/>
          <p:cNvPicPr preferRelativeResize="0"/>
          <p:nvPr/>
        </p:nvPicPr>
        <p:blipFill>
          <a:blip r:embed="rId3">
            <a:alphaModFix/>
          </a:blip>
          <a:stretch>
            <a:fillRect/>
          </a:stretch>
        </p:blipFill>
        <p:spPr>
          <a:xfrm>
            <a:off x="-75" y="3243443"/>
            <a:ext cx="9143999" cy="163041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4"/>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4"/>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Персоніфікований переклад</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532" name="Google Shape;532;p44"/>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33" name="Google Shape;533;p44"/>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34" name="Google Shape;534;p44"/>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535" name="Google Shape;535;p44"/>
          <p:cNvSpPr txBox="1"/>
          <p:nvPr/>
        </p:nvSpPr>
        <p:spPr>
          <a:xfrm>
            <a:off x="2691925" y="2266739"/>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i="1" sz="1500">
              <a:solidFill>
                <a:schemeClr val="dk1"/>
              </a:solidFill>
              <a:latin typeface="Times New Roman"/>
              <a:ea typeface="Times New Roman"/>
              <a:cs typeface="Times New Roman"/>
              <a:sym typeface="Times New Roman"/>
            </a:endParaRPr>
          </a:p>
        </p:txBody>
      </p:sp>
      <p:sp>
        <p:nvSpPr>
          <p:cNvPr id="536" name="Google Shape;536;p44"/>
          <p:cNvSpPr txBox="1"/>
          <p:nvPr/>
        </p:nvSpPr>
        <p:spPr>
          <a:xfrm>
            <a:off x="277150" y="809575"/>
            <a:ext cx="82044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Основні параметри моделі</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 нейронної мережі</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pic>
        <p:nvPicPr>
          <p:cNvPr id="537" name="Google Shape;537;p44"/>
          <p:cNvPicPr preferRelativeResize="0"/>
          <p:nvPr/>
        </p:nvPicPr>
        <p:blipFill>
          <a:blip r:embed="rId3">
            <a:alphaModFix/>
          </a:blip>
          <a:stretch>
            <a:fillRect/>
          </a:stretch>
        </p:blipFill>
        <p:spPr>
          <a:xfrm>
            <a:off x="277150" y="1623075"/>
            <a:ext cx="1543050" cy="781050"/>
          </a:xfrm>
          <a:prstGeom prst="rect">
            <a:avLst/>
          </a:prstGeom>
          <a:noFill/>
          <a:ln>
            <a:noFill/>
          </a:ln>
        </p:spPr>
      </p:pic>
      <p:pic>
        <p:nvPicPr>
          <p:cNvPr id="538" name="Google Shape;538;p44"/>
          <p:cNvPicPr preferRelativeResize="0"/>
          <p:nvPr/>
        </p:nvPicPr>
        <p:blipFill>
          <a:blip r:embed="rId4">
            <a:alphaModFix/>
          </a:blip>
          <a:stretch>
            <a:fillRect/>
          </a:stretch>
        </p:blipFill>
        <p:spPr>
          <a:xfrm>
            <a:off x="3555275" y="857250"/>
            <a:ext cx="5588649" cy="2963775"/>
          </a:xfrm>
          <a:prstGeom prst="rect">
            <a:avLst/>
          </a:prstGeom>
          <a:noFill/>
          <a:ln>
            <a:noFill/>
          </a:ln>
        </p:spPr>
      </p:pic>
      <p:pic>
        <p:nvPicPr>
          <p:cNvPr id="539" name="Google Shape;539;p44"/>
          <p:cNvPicPr preferRelativeResize="0"/>
          <p:nvPr/>
        </p:nvPicPr>
        <p:blipFill>
          <a:blip r:embed="rId5">
            <a:alphaModFix/>
          </a:blip>
          <a:stretch>
            <a:fillRect/>
          </a:stretch>
        </p:blipFill>
        <p:spPr>
          <a:xfrm>
            <a:off x="155475" y="3120150"/>
            <a:ext cx="4775600" cy="1719225"/>
          </a:xfrm>
          <a:prstGeom prst="rect">
            <a:avLst/>
          </a:prstGeom>
          <a:noFill/>
          <a:ln>
            <a:noFill/>
          </a:ln>
        </p:spPr>
      </p:pic>
      <p:sp>
        <p:nvSpPr>
          <p:cNvPr id="540" name="Google Shape;540;p44"/>
          <p:cNvSpPr txBox="1"/>
          <p:nvPr/>
        </p:nvSpPr>
        <p:spPr>
          <a:xfrm>
            <a:off x="6756475" y="3933850"/>
            <a:ext cx="25596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Кодер</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sp>
        <p:nvSpPr>
          <p:cNvPr id="541" name="Google Shape;541;p44"/>
          <p:cNvSpPr txBox="1"/>
          <p:nvPr/>
        </p:nvSpPr>
        <p:spPr>
          <a:xfrm>
            <a:off x="983975" y="4211075"/>
            <a:ext cx="24906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Декодер</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5"/>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5"/>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Персоніфікований перклад</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548" name="Google Shape;548;p45"/>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49" name="Google Shape;549;p45"/>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50" name="Google Shape;550;p45"/>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551" name="Google Shape;551;p45"/>
          <p:cNvSpPr txBox="1"/>
          <p:nvPr/>
        </p:nvSpPr>
        <p:spPr>
          <a:xfrm>
            <a:off x="2691925" y="2266739"/>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i="1" sz="1500">
              <a:solidFill>
                <a:schemeClr val="dk1"/>
              </a:solidFill>
              <a:latin typeface="Times New Roman"/>
              <a:ea typeface="Times New Roman"/>
              <a:cs typeface="Times New Roman"/>
              <a:sym typeface="Times New Roman"/>
            </a:endParaRPr>
          </a:p>
        </p:txBody>
      </p:sp>
      <p:sp>
        <p:nvSpPr>
          <p:cNvPr id="552" name="Google Shape;552;p45"/>
          <p:cNvSpPr txBox="1"/>
          <p:nvPr/>
        </p:nvSpPr>
        <p:spPr>
          <a:xfrm>
            <a:off x="277150" y="703375"/>
            <a:ext cx="82044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Процес навчання нейронної мережі</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sp>
        <p:nvSpPr>
          <p:cNvPr id="553" name="Google Shape;553;p45"/>
          <p:cNvSpPr txBox="1"/>
          <p:nvPr/>
        </p:nvSpPr>
        <p:spPr>
          <a:xfrm>
            <a:off x="6756475" y="3933850"/>
            <a:ext cx="25596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Кодер</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sp>
        <p:nvSpPr>
          <p:cNvPr id="554" name="Google Shape;554;p45"/>
          <p:cNvSpPr txBox="1"/>
          <p:nvPr/>
        </p:nvSpPr>
        <p:spPr>
          <a:xfrm>
            <a:off x="35700" y="2525500"/>
            <a:ext cx="12966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Відсоток під час навчання: 96.7%</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pic>
        <p:nvPicPr>
          <p:cNvPr id="555" name="Google Shape;555;p45"/>
          <p:cNvPicPr preferRelativeResize="0"/>
          <p:nvPr/>
        </p:nvPicPr>
        <p:blipFill>
          <a:blip r:embed="rId3">
            <a:alphaModFix/>
          </a:blip>
          <a:stretch>
            <a:fillRect/>
          </a:stretch>
        </p:blipFill>
        <p:spPr>
          <a:xfrm>
            <a:off x="1377838" y="1051250"/>
            <a:ext cx="6479324" cy="3823000"/>
          </a:xfrm>
          <a:prstGeom prst="rect">
            <a:avLst/>
          </a:prstGeom>
          <a:noFill/>
          <a:ln>
            <a:noFill/>
          </a:ln>
        </p:spPr>
      </p:pic>
      <p:sp>
        <p:nvSpPr>
          <p:cNvPr id="556" name="Google Shape;556;p45"/>
          <p:cNvSpPr txBox="1"/>
          <p:nvPr/>
        </p:nvSpPr>
        <p:spPr>
          <a:xfrm>
            <a:off x="8019475" y="2723400"/>
            <a:ext cx="12966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Відсоток під час тестування</a:t>
            </a:r>
            <a:r>
              <a:rPr i="1" lang="uk" sz="1500">
                <a:solidFill>
                  <a:schemeClr val="dk1"/>
                </a:solidFill>
                <a:latin typeface="Times New Roman"/>
                <a:ea typeface="Times New Roman"/>
                <a:cs typeface="Times New Roman"/>
                <a:sym typeface="Times New Roman"/>
              </a:rPr>
              <a:t> 76.7%</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6"/>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6"/>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Порівняння і з’єднання перекладів</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563" name="Google Shape;563;p46"/>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64" name="Google Shape;564;p46"/>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65" name="Google Shape;565;p46"/>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566" name="Google Shape;566;p46"/>
          <p:cNvSpPr txBox="1"/>
          <p:nvPr/>
        </p:nvSpPr>
        <p:spPr>
          <a:xfrm>
            <a:off x="72300" y="1068338"/>
            <a:ext cx="82044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У проекті порівняння текстів буде здійснюватись з урахуванням значення кожного токена в реченні, і у разі невідповідності попереджати про некоректність стартового перекладу</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sp>
        <p:nvSpPr>
          <p:cNvPr id="567" name="Google Shape;567;p46"/>
          <p:cNvSpPr txBox="1"/>
          <p:nvPr/>
        </p:nvSpPr>
        <p:spPr>
          <a:xfrm>
            <a:off x="125125" y="1942850"/>
            <a:ext cx="30000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a:t>Input: "I'm</a:t>
            </a:r>
            <a:r>
              <a:rPr lang="uk">
                <a:solidFill>
                  <a:srgbClr val="FF0000"/>
                </a:solidFill>
              </a:rPr>
              <a:t>(vb)</a:t>
            </a:r>
            <a:r>
              <a:rPr lang="uk"/>
              <a:t> furious."</a:t>
            </a:r>
            <a:endParaRPr/>
          </a:p>
          <a:p>
            <a:pPr indent="0" lvl="0" marL="0" rtl="0" algn="l">
              <a:spcBef>
                <a:spcPts val="0"/>
              </a:spcBef>
              <a:spcAft>
                <a:spcPts val="0"/>
              </a:spcAft>
              <a:buNone/>
            </a:pPr>
            <a:r>
              <a:rPr lang="uk"/>
              <a:t>Response: "я в ярости</a:t>
            </a:r>
            <a:r>
              <a:rPr lang="uk">
                <a:solidFill>
                  <a:srgbClr val="FF0000"/>
                </a:solidFill>
              </a:rPr>
              <a:t>(сущ)</a:t>
            </a:r>
            <a:r>
              <a:rPr lang="uk"/>
              <a:t>."</a:t>
            </a:r>
            <a:endParaRPr/>
          </a:p>
        </p:txBody>
      </p:sp>
      <p:sp>
        <p:nvSpPr>
          <p:cNvPr id="568" name="Google Shape;568;p46"/>
          <p:cNvSpPr txBox="1"/>
          <p:nvPr/>
        </p:nvSpPr>
        <p:spPr>
          <a:xfrm>
            <a:off x="4890000" y="1942850"/>
            <a:ext cx="30000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a:t>Input: "I'm</a:t>
            </a:r>
            <a:r>
              <a:rPr lang="uk">
                <a:solidFill>
                  <a:srgbClr val="FF0000"/>
                </a:solidFill>
              </a:rPr>
              <a:t>(adj)</a:t>
            </a:r>
            <a:r>
              <a:rPr lang="uk"/>
              <a:t> furious."</a:t>
            </a:r>
            <a:endParaRPr/>
          </a:p>
          <a:p>
            <a:pPr indent="0" lvl="0" marL="0" rtl="0" algn="l">
              <a:spcBef>
                <a:spcPts val="0"/>
              </a:spcBef>
              <a:spcAft>
                <a:spcPts val="0"/>
              </a:spcAft>
              <a:buNone/>
            </a:pPr>
            <a:r>
              <a:rPr lang="uk"/>
              <a:t>Response: "Я яростный</a:t>
            </a:r>
            <a:r>
              <a:rPr lang="uk">
                <a:solidFill>
                  <a:srgbClr val="FF0000"/>
                </a:solidFill>
              </a:rPr>
              <a:t>(Прил)</a:t>
            </a:r>
            <a:r>
              <a:rPr lang="uk"/>
              <a:t>."</a:t>
            </a:r>
            <a:endParaRPr/>
          </a:p>
        </p:txBody>
      </p:sp>
      <p:sp>
        <p:nvSpPr>
          <p:cNvPr id="569" name="Google Shape;569;p46"/>
          <p:cNvSpPr txBox="1"/>
          <p:nvPr/>
        </p:nvSpPr>
        <p:spPr>
          <a:xfrm>
            <a:off x="155475" y="2571738"/>
            <a:ext cx="82044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Приклад правильного і неправильного перекладів</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7"/>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7"/>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Висновки</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576" name="Google Shape;576;p47"/>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77" name="Google Shape;577;p47"/>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78" name="Google Shape;578;p47"/>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579" name="Google Shape;579;p47"/>
          <p:cNvSpPr txBox="1"/>
          <p:nvPr/>
        </p:nvSpPr>
        <p:spPr>
          <a:xfrm>
            <a:off x="590025" y="958700"/>
            <a:ext cx="79038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a:latin typeface="Times New Roman"/>
                <a:ea typeface="Times New Roman"/>
                <a:cs typeface="Times New Roman"/>
                <a:sym typeface="Times New Roman"/>
              </a:rPr>
              <a:t>В залежності від особливостей морфології, синтаксису та семантики конкретної мовної пари, а також напряму перекладу, загальний алгоритм перекладу може включати й інші етапи, а також модифікації названих етапів або порядку їх проходження, але варіації такого роду в сучасних системах, як правило, незначні. Аналіз та синтез може проводитись як пофразно, так і для всього тексту, введеного в пам’ять комп’ютеру; в останньому випадку алгоритм перекладу передбачає визначення так званих анафоричних зв’язків. Програма – перекладач - це, перш за все, інструмент, котрий дозволяє вирішити проблеми перекладу або підвищити ефективність праці перекладача тільки в тому випадку, якщо він грамотно використовується.</a:t>
            </a:r>
            <a:endParaRPr>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8"/>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8"/>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Література</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586" name="Google Shape;586;p48"/>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87" name="Google Shape;587;p48"/>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88" name="Google Shape;588;p48"/>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589" name="Google Shape;589;p48"/>
          <p:cNvSpPr txBox="1"/>
          <p:nvPr/>
        </p:nvSpPr>
        <p:spPr>
          <a:xfrm>
            <a:off x="764850" y="1128275"/>
            <a:ext cx="6907500" cy="36204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4286F5"/>
              </a:buClr>
              <a:buSzPts val="1400"/>
              <a:buFont typeface="Times New Roman"/>
              <a:buChar char="●"/>
            </a:pPr>
            <a:r>
              <a:rPr i="1" lang="uk" u="sng">
                <a:solidFill>
                  <a:srgbClr val="4286F5"/>
                </a:solidFill>
                <a:latin typeface="Times New Roman"/>
                <a:ea typeface="Times New Roman"/>
                <a:cs typeface="Times New Roman"/>
                <a:sym typeface="Times New Roman"/>
              </a:rPr>
              <a:t>https://uk.wikipedia.org/wiki/Машинний_переклад</a:t>
            </a:r>
            <a:endParaRPr i="1" u="sng">
              <a:solidFill>
                <a:srgbClr val="4286F5"/>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4286F5"/>
              </a:buClr>
              <a:buSzPts val="1400"/>
              <a:buFont typeface="Times New Roman"/>
              <a:buChar char="●"/>
            </a:pPr>
            <a:r>
              <a:rPr i="1" lang="uk" u="sng">
                <a:solidFill>
                  <a:srgbClr val="4286F5"/>
                </a:solidFill>
                <a:latin typeface="Times New Roman"/>
                <a:ea typeface="Times New Roman"/>
                <a:cs typeface="Times New Roman"/>
                <a:sym typeface="Times New Roman"/>
              </a:rPr>
              <a:t>https://medium.com/@ageitgey/natural-language-processing-is-fun-9a0bff37854e</a:t>
            </a:r>
            <a:endParaRPr i="1" u="sng">
              <a:solidFill>
                <a:srgbClr val="4286F5"/>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rgbClr val="4286F5"/>
              </a:buClr>
              <a:buSzPts val="1500"/>
              <a:buFont typeface="Times New Roman"/>
              <a:buChar char="●"/>
            </a:pPr>
            <a:r>
              <a:rPr i="1" lang="uk" sz="1500" u="sng">
                <a:solidFill>
                  <a:srgbClr val="4286F5"/>
                </a:solidFill>
                <a:latin typeface="Times New Roman"/>
                <a:ea typeface="Times New Roman"/>
                <a:cs typeface="Times New Roman"/>
                <a:sym typeface="Times New Roman"/>
                <a:hlinkClick r:id="rId3">
                  <a:extLst>
                    <a:ext uri="{A12FA001-AC4F-418D-AE19-62706E023703}">
                      <ahyp:hlinkClr val="tx"/>
                    </a:ext>
                  </a:extLst>
                </a:hlinkClick>
              </a:rPr>
              <a:t>https://explosion.ai/blog/parsing-english-in-python</a:t>
            </a:r>
            <a:endParaRPr i="1" sz="1500" u="sng">
              <a:solidFill>
                <a:srgbClr val="4286F5"/>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rgbClr val="4286F5"/>
              </a:buClr>
              <a:buSzPts val="1500"/>
              <a:buFont typeface="Times New Roman"/>
              <a:buChar char="●"/>
            </a:pPr>
            <a:r>
              <a:rPr i="1" lang="uk" sz="1500" u="sng">
                <a:solidFill>
                  <a:srgbClr val="4286F5"/>
                </a:solidFill>
                <a:latin typeface="Times New Roman"/>
                <a:ea typeface="Times New Roman"/>
                <a:cs typeface="Times New Roman"/>
                <a:sym typeface="Times New Roman"/>
                <a:hlinkClick r:id="rId4">
                  <a:extLst>
                    <a:ext uri="{A12FA001-AC4F-418D-AE19-62706E023703}">
                      <ahyp:hlinkClr val="tx"/>
                    </a:ext>
                  </a:extLst>
                </a:hlinkClick>
              </a:rPr>
              <a:t>https://explosion.ai/demos/displacy</a:t>
            </a:r>
            <a:endParaRPr i="1" sz="1500" u="sng">
              <a:solidFill>
                <a:srgbClr val="4286F5"/>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rgbClr val="4286F5"/>
              </a:buClr>
              <a:buSzPts val="1500"/>
              <a:buFont typeface="Times New Roman"/>
              <a:buChar char="●"/>
            </a:pPr>
            <a:r>
              <a:rPr i="1" lang="uk" sz="1500" u="sng">
                <a:solidFill>
                  <a:srgbClr val="4286F5"/>
                </a:solidFill>
                <a:latin typeface="Times New Roman"/>
                <a:ea typeface="Times New Roman"/>
                <a:cs typeface="Times New Roman"/>
                <a:sym typeface="Times New Roman"/>
                <a:hlinkClick r:id="rId5">
                  <a:extLst>
                    <a:ext uri="{A12FA001-AC4F-418D-AE19-62706E023703}">
                      <ahyp:hlinkClr val="tx"/>
                    </a:ext>
                  </a:extLst>
                </a:hlinkClick>
              </a:rPr>
              <a:t>https://explosion.ai/demos/displacy-ent</a:t>
            </a:r>
            <a:endParaRPr i="1" sz="1500" u="sng">
              <a:solidFill>
                <a:srgbClr val="4286F5"/>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rgbClr val="4286F5"/>
              </a:buClr>
              <a:buSzPts val="1500"/>
              <a:buFont typeface="Times New Roman"/>
              <a:buChar char="●"/>
            </a:pPr>
            <a:r>
              <a:rPr i="1" lang="uk" sz="1500" u="sng">
                <a:solidFill>
                  <a:srgbClr val="4286F5"/>
                </a:solidFill>
                <a:latin typeface="Times New Roman"/>
                <a:ea typeface="Times New Roman"/>
                <a:cs typeface="Times New Roman"/>
                <a:sym typeface="Times New Roman"/>
                <a:hlinkClick r:id="rId6">
                  <a:extLst>
                    <a:ext uri="{A12FA001-AC4F-418D-AE19-62706E023703}">
                      <ahyp:hlinkClr val="tx"/>
                    </a:ext>
                  </a:extLst>
                </a:hlinkClick>
              </a:rPr>
              <a:t>https://huggingface.co/coref/</a:t>
            </a:r>
            <a:endParaRPr i="1" sz="1500" u="sng">
              <a:solidFill>
                <a:srgbClr val="4286F5"/>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rgbClr val="4286F5"/>
              </a:buClr>
              <a:buSzPts val="1500"/>
              <a:buFont typeface="Times New Roman"/>
              <a:buChar char="●"/>
            </a:pPr>
            <a:r>
              <a:rPr i="1" lang="uk" sz="1500" u="sng">
                <a:solidFill>
                  <a:srgbClr val="4286F5"/>
                </a:solidFill>
                <a:latin typeface="Times New Roman"/>
                <a:ea typeface="Times New Roman"/>
                <a:cs typeface="Times New Roman"/>
                <a:sym typeface="Times New Roman"/>
              </a:rPr>
              <a:t>https://medium.com/huggingface/state-of-the-art-neural-coreference-resolution-for-chatbots-3302365dcf30</a:t>
            </a:r>
            <a:endParaRPr i="1" sz="1500" u="sng">
              <a:solidFill>
                <a:srgbClr val="4286F5"/>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9"/>
          <p:cNvSpPr txBox="1"/>
          <p:nvPr>
            <p:ph type="ctrTitle"/>
          </p:nvPr>
        </p:nvSpPr>
        <p:spPr>
          <a:xfrm>
            <a:off x="52975" y="1299413"/>
            <a:ext cx="40491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2200"/>
              <a:t>Дякую за Вашу увагу!</a:t>
            </a:r>
            <a:endParaRPr sz="2200"/>
          </a:p>
        </p:txBody>
      </p:sp>
      <p:sp>
        <p:nvSpPr>
          <p:cNvPr id="595" name="Google Shape;595;p49"/>
          <p:cNvSpPr txBox="1"/>
          <p:nvPr>
            <p:ph idx="1" type="subTitle"/>
          </p:nvPr>
        </p:nvSpPr>
        <p:spPr>
          <a:xfrm>
            <a:off x="7075" y="4350900"/>
            <a:ext cx="9144000" cy="79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uk" sz="1800"/>
              <a:t>18.10.2020</a:t>
            </a:r>
            <a:endParaRPr sz="1800"/>
          </a:p>
        </p:txBody>
      </p:sp>
      <p:sp>
        <p:nvSpPr>
          <p:cNvPr id="596" name="Google Shape;596;p49"/>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9"/>
          <p:cNvSpPr txBox="1"/>
          <p:nvPr/>
        </p:nvSpPr>
        <p:spPr>
          <a:xfrm>
            <a:off x="7075" y="744425"/>
            <a:ext cx="45648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a:solidFill>
                  <a:srgbClr val="4286F5"/>
                </a:solidFill>
              </a:rPr>
              <a:t>українська </a:t>
            </a:r>
            <a:r>
              <a:rPr lang="uk" sz="1050">
                <a:solidFill>
                  <a:srgbClr val="4286F5"/>
                </a:solidFill>
                <a:highlight>
                  <a:srgbClr val="F9F9F9"/>
                </a:highlight>
              </a:rPr>
              <a:t>▼</a:t>
            </a:r>
            <a:endParaRPr>
              <a:solidFill>
                <a:srgbClr val="4286F5"/>
              </a:solidFill>
            </a:endParaRPr>
          </a:p>
        </p:txBody>
      </p:sp>
      <p:sp>
        <p:nvSpPr>
          <p:cNvPr id="598" name="Google Shape;598;p49"/>
          <p:cNvSpPr txBox="1"/>
          <p:nvPr/>
        </p:nvSpPr>
        <p:spPr>
          <a:xfrm>
            <a:off x="4572000" y="740821"/>
            <a:ext cx="4564800" cy="43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uk">
                <a:solidFill>
                  <a:srgbClr val="4286F5"/>
                </a:solidFill>
              </a:rPr>
              <a:t>англійська</a:t>
            </a:r>
            <a:r>
              <a:rPr lang="uk" sz="1050">
                <a:solidFill>
                  <a:srgbClr val="4286F5"/>
                </a:solidFill>
                <a:highlight>
                  <a:srgbClr val="F9F9F9"/>
                </a:highlight>
              </a:rPr>
              <a:t>▼</a:t>
            </a:r>
            <a:endParaRPr>
              <a:solidFill>
                <a:srgbClr val="4286F5"/>
              </a:solidFill>
            </a:endParaRPr>
          </a:p>
        </p:txBody>
      </p:sp>
      <p:sp>
        <p:nvSpPr>
          <p:cNvPr id="599" name="Google Shape;599;p49"/>
          <p:cNvSpPr txBox="1"/>
          <p:nvPr>
            <p:ph type="ctrTitle"/>
          </p:nvPr>
        </p:nvSpPr>
        <p:spPr>
          <a:xfrm>
            <a:off x="4610625" y="1299413"/>
            <a:ext cx="40491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2200"/>
              <a:t>Thank you for your attention!</a:t>
            </a:r>
            <a:endParaRPr sz="2200"/>
          </a:p>
          <a:p>
            <a:pPr indent="0" lvl="0" marL="0" rtl="0" algn="l">
              <a:spcBef>
                <a:spcPts val="0"/>
              </a:spcBef>
              <a:spcAft>
                <a:spcPts val="0"/>
              </a:spcAft>
              <a:buNone/>
            </a:pPr>
            <a:r>
              <a:t/>
            </a:r>
            <a:endParaRPr sz="2200"/>
          </a:p>
        </p:txBody>
      </p:sp>
      <p:cxnSp>
        <p:nvCxnSpPr>
          <p:cNvPr id="600" name="Google Shape;600;p49"/>
          <p:cNvCxnSpPr/>
          <p:nvPr/>
        </p:nvCxnSpPr>
        <p:spPr>
          <a:xfrm flipH="1" rot="10800000">
            <a:off x="7075" y="1172900"/>
            <a:ext cx="9137100" cy="72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49"/>
          <p:cNvCxnSpPr/>
          <p:nvPr/>
        </p:nvCxnSpPr>
        <p:spPr>
          <a:xfrm flipH="1" rot="10800000">
            <a:off x="4564925" y="741925"/>
            <a:ext cx="6900" cy="2748900"/>
          </a:xfrm>
          <a:prstGeom prst="straightConnector1">
            <a:avLst/>
          </a:prstGeom>
          <a:noFill/>
          <a:ln cap="flat" cmpd="sng" w="9525">
            <a:solidFill>
              <a:schemeClr val="dk2"/>
            </a:solidFill>
            <a:prstDash val="solid"/>
            <a:round/>
            <a:headEnd len="med" w="med" type="none"/>
            <a:tailEnd len="med" w="med" type="none"/>
          </a:ln>
        </p:spPr>
      </p:cxnSp>
      <p:sp>
        <p:nvSpPr>
          <p:cNvPr id="602" name="Google Shape;602;p49"/>
          <p:cNvSpPr txBox="1"/>
          <p:nvPr/>
        </p:nvSpPr>
        <p:spPr>
          <a:xfrm>
            <a:off x="734900" y="120125"/>
            <a:ext cx="38298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Google Перекладач</a:t>
            </a:r>
            <a:endParaRPr sz="2000">
              <a:solidFill>
                <a:srgbClr val="F9F9F9"/>
              </a:solidFill>
            </a:endParaRPr>
          </a:p>
        </p:txBody>
      </p:sp>
      <p:cxnSp>
        <p:nvCxnSpPr>
          <p:cNvPr id="603" name="Google Shape;603;p49"/>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604" name="Google Shape;604;p49"/>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605" name="Google Shape;605;p49"/>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606" name="Google Shape;606;p49"/>
          <p:cNvCxnSpPr/>
          <p:nvPr/>
        </p:nvCxnSpPr>
        <p:spPr>
          <a:xfrm flipH="1" rot="10800000">
            <a:off x="-75" y="3478625"/>
            <a:ext cx="9137100" cy="7200"/>
          </a:xfrm>
          <a:prstGeom prst="straightConnector1">
            <a:avLst/>
          </a:prstGeom>
          <a:noFill/>
          <a:ln cap="flat" cmpd="sng" w="9525">
            <a:solidFill>
              <a:schemeClr val="dk2"/>
            </a:solidFill>
            <a:prstDash val="solid"/>
            <a:round/>
            <a:headEnd len="med" w="med" type="none"/>
            <a:tailEnd len="med" w="med" type="none"/>
          </a:ln>
        </p:spPr>
      </p:cxnSp>
      <p:sp>
        <p:nvSpPr>
          <p:cNvPr id="607" name="Google Shape;607;p49"/>
          <p:cNvSpPr txBox="1"/>
          <p:nvPr/>
        </p:nvSpPr>
        <p:spPr>
          <a:xfrm>
            <a:off x="4148000" y="1187175"/>
            <a:ext cx="416700" cy="42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uk" sz="2300">
                <a:solidFill>
                  <a:srgbClr val="666666"/>
                </a:solidFill>
                <a:highlight>
                  <a:srgbClr val="F9F9F9"/>
                </a:highlight>
              </a:rPr>
              <a:t>×</a:t>
            </a:r>
            <a:endParaRPr sz="2500">
              <a:solidFill>
                <a:srgbClr val="666666"/>
              </a:solidFill>
            </a:endParaRPr>
          </a:p>
        </p:txBody>
      </p:sp>
      <p:sp>
        <p:nvSpPr>
          <p:cNvPr id="608" name="Google Shape;608;p49"/>
          <p:cNvSpPr txBox="1"/>
          <p:nvPr/>
        </p:nvSpPr>
        <p:spPr>
          <a:xfrm>
            <a:off x="8720100" y="1172900"/>
            <a:ext cx="416700" cy="42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uk" sz="2300">
                <a:solidFill>
                  <a:srgbClr val="4286F5"/>
                </a:solidFill>
                <a:highlight>
                  <a:srgbClr val="F9F9F9"/>
                </a:highlight>
              </a:rPr>
              <a:t>⋆</a:t>
            </a:r>
            <a:endParaRPr sz="3600">
              <a:solidFill>
                <a:srgbClr val="4286F5"/>
              </a:solidFill>
            </a:endParaRPr>
          </a:p>
        </p:txBody>
      </p:sp>
      <p:sp>
        <p:nvSpPr>
          <p:cNvPr id="609" name="Google Shape;609;p49"/>
          <p:cNvSpPr txBox="1"/>
          <p:nvPr/>
        </p:nvSpPr>
        <p:spPr>
          <a:xfrm>
            <a:off x="8720100" y="1172900"/>
            <a:ext cx="416700" cy="42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uk" sz="2300">
                <a:solidFill>
                  <a:srgbClr val="666666"/>
                </a:solidFill>
                <a:highlight>
                  <a:srgbClr val="F9F9F9"/>
                </a:highlight>
              </a:rPr>
              <a:t>⋆</a:t>
            </a:r>
            <a:endParaRPr sz="3600">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0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0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9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60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6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Сторінка історії машинного перекладу</a:t>
            </a:r>
            <a:endParaRPr sz="2000">
              <a:solidFill>
                <a:srgbClr val="F9F9F9"/>
              </a:solidFill>
            </a:endParaRPr>
          </a:p>
        </p:txBody>
      </p:sp>
      <p:cxnSp>
        <p:nvCxnSpPr>
          <p:cNvPr id="96" name="Google Shape;96;p16"/>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97" name="Google Shape;97;p16"/>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98" name="Google Shape;98;p16"/>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99" name="Google Shape;99;p16"/>
          <p:cNvSpPr txBox="1"/>
          <p:nvPr/>
        </p:nvSpPr>
        <p:spPr>
          <a:xfrm>
            <a:off x="374600" y="1257825"/>
            <a:ext cx="8458800" cy="4013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500"/>
              </a:spcBef>
              <a:spcAft>
                <a:spcPts val="0"/>
              </a:spcAft>
              <a:buClr>
                <a:srgbClr val="202122"/>
              </a:buClr>
              <a:buSzPts val="1400"/>
              <a:buChar char="●"/>
            </a:pPr>
            <a:r>
              <a:rPr lang="uk">
                <a:solidFill>
                  <a:srgbClr val="202122"/>
                </a:solidFill>
                <a:highlight>
                  <a:srgbClr val="FFFFFF"/>
                </a:highlight>
              </a:rPr>
              <a:t>Початок історії машинного перекладу датується сімнадцятим століттям, коли філософи </a:t>
            </a:r>
            <a:r>
              <a:rPr lang="uk" u="sng">
                <a:solidFill>
                  <a:srgbClr val="202122"/>
                </a:solidFill>
                <a:highlight>
                  <a:srgbClr val="FFFFFF"/>
                </a:highlight>
              </a:rPr>
              <a:t>Лейбніц</a:t>
            </a:r>
            <a:r>
              <a:rPr lang="uk">
                <a:solidFill>
                  <a:srgbClr val="202122"/>
                </a:solidFill>
                <a:highlight>
                  <a:srgbClr val="FFFFFF"/>
                </a:highlight>
              </a:rPr>
              <a:t> і </a:t>
            </a:r>
            <a:r>
              <a:rPr lang="uk" u="sng">
                <a:solidFill>
                  <a:srgbClr val="202122"/>
                </a:solidFill>
                <a:highlight>
                  <a:srgbClr val="FFFFFF"/>
                </a:highlight>
              </a:rPr>
              <a:t>Декарт</a:t>
            </a:r>
            <a:r>
              <a:rPr lang="uk">
                <a:solidFill>
                  <a:srgbClr val="202122"/>
                </a:solidFill>
                <a:highlight>
                  <a:srgbClr val="FFFFFF"/>
                </a:highlight>
              </a:rPr>
              <a:t> прогнозували створення кодів, що могли б зв’язати слова між мовами.</a:t>
            </a:r>
            <a:endParaRPr>
              <a:solidFill>
                <a:srgbClr val="202122"/>
              </a:solidFill>
              <a:highlight>
                <a:srgbClr val="FFFFFF"/>
              </a:highlight>
            </a:endParaRPr>
          </a:p>
          <a:p>
            <a:pPr indent="-317500" lvl="0" marL="457200" rtl="0" algn="l">
              <a:lnSpc>
                <a:spcPct val="115000"/>
              </a:lnSpc>
              <a:spcBef>
                <a:spcPts val="0"/>
              </a:spcBef>
              <a:spcAft>
                <a:spcPts val="0"/>
              </a:spcAft>
              <a:buClr>
                <a:srgbClr val="202122"/>
              </a:buClr>
              <a:buSzPts val="1400"/>
              <a:buChar char="●"/>
            </a:pPr>
            <a:r>
              <a:rPr lang="uk">
                <a:solidFill>
                  <a:srgbClr val="202122"/>
                </a:solidFill>
                <a:highlight>
                  <a:srgbClr val="FFFFFF"/>
                </a:highlight>
              </a:rPr>
              <a:t>Вперше можливість машинного перекладу на практиці передбачив </a:t>
            </a:r>
            <a:r>
              <a:rPr lang="uk" u="sng">
                <a:solidFill>
                  <a:srgbClr val="202122"/>
                </a:solidFill>
                <a:highlight>
                  <a:srgbClr val="FFFFFF"/>
                </a:highlight>
              </a:rPr>
              <a:t>Ч. Беббідж</a:t>
            </a:r>
            <a:r>
              <a:rPr lang="uk">
                <a:solidFill>
                  <a:srgbClr val="202122"/>
                </a:solidFill>
                <a:highlight>
                  <a:srgbClr val="FFFFFF"/>
                </a:highlight>
              </a:rPr>
              <a:t>, що у першій половині 19 століття працював над проектом </a:t>
            </a:r>
            <a:r>
              <a:rPr lang="uk" u="sng">
                <a:solidFill>
                  <a:srgbClr val="202122"/>
                </a:solidFill>
                <a:highlight>
                  <a:srgbClr val="FFFFFF"/>
                </a:highlight>
              </a:rPr>
              <a:t>цифрової аналітичної машини</a:t>
            </a:r>
            <a:r>
              <a:rPr lang="uk">
                <a:solidFill>
                  <a:srgbClr val="202122"/>
                </a:solidFill>
                <a:highlight>
                  <a:srgbClr val="FFFFFF"/>
                </a:highlight>
              </a:rPr>
              <a:t> – механічного прототипу електронних цифрових обчислювальних машин.</a:t>
            </a:r>
            <a:endParaRPr/>
          </a:p>
          <a:p>
            <a:pPr indent="-317500" lvl="0" marL="457200" rtl="0" algn="l">
              <a:lnSpc>
                <a:spcPct val="115000"/>
              </a:lnSpc>
              <a:spcBef>
                <a:spcPts val="0"/>
              </a:spcBef>
              <a:spcAft>
                <a:spcPts val="0"/>
              </a:spcAft>
              <a:buSzPts val="1400"/>
              <a:buChar char="●"/>
            </a:pPr>
            <a:r>
              <a:rPr lang="uk"/>
              <a:t>Перші патенти на створення перекладацьких машин було видано у середині 30-х років минулого століття.</a:t>
            </a:r>
            <a:endParaRPr/>
          </a:p>
          <a:p>
            <a:pPr indent="-317500" lvl="0" marL="457200" rtl="0" algn="l">
              <a:lnSpc>
                <a:spcPct val="115000"/>
              </a:lnSpc>
              <a:spcBef>
                <a:spcPts val="0"/>
              </a:spcBef>
              <a:spcAft>
                <a:spcPts val="0"/>
              </a:spcAft>
              <a:buSzPts val="1400"/>
              <a:buChar char="●"/>
            </a:pPr>
            <a:r>
              <a:rPr lang="uk"/>
              <a:t>Першу пропозицію машинного перекладу за допомогою комп’ютера було у 1947 р висунуто Уорреном Вівером, дослідником з Фонду Рокфеллера у його меморандумі.</a:t>
            </a:r>
            <a:endParaRPr/>
          </a:p>
          <a:p>
            <a:pPr indent="-317500" lvl="0" marL="457200" rtl="0" algn="l">
              <a:lnSpc>
                <a:spcPct val="115000"/>
              </a:lnSpc>
              <a:spcBef>
                <a:spcPts val="0"/>
              </a:spcBef>
              <a:spcAft>
                <a:spcPts val="0"/>
              </a:spcAft>
              <a:buSzPts val="1400"/>
              <a:buChar char="●"/>
            </a:pPr>
            <a:r>
              <a:rPr lang="uk"/>
              <a:t>7 січня 1954 у Нью-Йорку в головному офісі IBM було вперше проведено публічну демонстрацію системи машинного перекладу (МП). </a:t>
            </a:r>
            <a:endParaRPr/>
          </a:p>
        </p:txBody>
      </p:sp>
      <p:sp>
        <p:nvSpPr>
          <p:cNvPr id="100" name="Google Shape;100;p16"/>
          <p:cNvSpPr txBox="1"/>
          <p:nvPr/>
        </p:nvSpPr>
        <p:spPr>
          <a:xfrm>
            <a:off x="713725" y="897450"/>
            <a:ext cx="48759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1800"/>
              <a:t>Загальні тезиси:</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2000">
                <a:solidFill>
                  <a:srgbClr val="F9F9F9"/>
                </a:solidFill>
              </a:rPr>
              <a:t>Типи систем машинного перекладу</a:t>
            </a:r>
            <a:endParaRPr sz="2000">
              <a:solidFill>
                <a:srgbClr val="F9F9F9"/>
              </a:solidFill>
            </a:endParaRPr>
          </a:p>
          <a:p>
            <a:pPr indent="0" lvl="0" marL="0" rtl="0" algn="l">
              <a:spcBef>
                <a:spcPts val="0"/>
              </a:spcBef>
              <a:spcAft>
                <a:spcPts val="0"/>
              </a:spcAft>
              <a:buClr>
                <a:schemeClr val="dk1"/>
              </a:buClr>
              <a:buSzPts val="1100"/>
              <a:buFont typeface="Arial"/>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107" name="Google Shape;107;p17"/>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08" name="Google Shape;108;p17"/>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09" name="Google Shape;109;p17"/>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110" name="Google Shape;110;p17"/>
          <p:cNvSpPr txBox="1"/>
          <p:nvPr/>
        </p:nvSpPr>
        <p:spPr>
          <a:xfrm>
            <a:off x="155475" y="1003425"/>
            <a:ext cx="5024100" cy="401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uk">
                <a:solidFill>
                  <a:srgbClr val="202122"/>
                </a:solidFill>
                <a:highlight>
                  <a:srgbClr val="FFFFFF"/>
                </a:highlight>
              </a:rPr>
              <a:t>Існують три принципово різних підходи до побудови алгоритмів машинного перекладу:</a:t>
            </a:r>
            <a:endParaRPr>
              <a:solidFill>
                <a:srgbClr val="202122"/>
              </a:solidFill>
              <a:highlight>
                <a:srgbClr val="FFFFFF"/>
              </a:highlight>
            </a:endParaRPr>
          </a:p>
          <a:p>
            <a:pPr indent="0" lvl="0" marL="0" rtl="0" algn="l">
              <a:lnSpc>
                <a:spcPct val="115000"/>
              </a:lnSpc>
              <a:spcBef>
                <a:spcPts val="0"/>
              </a:spcBef>
              <a:spcAft>
                <a:spcPts val="0"/>
              </a:spcAft>
              <a:buNone/>
            </a:pPr>
            <a:r>
              <a:t/>
            </a:r>
            <a:endParaRPr>
              <a:solidFill>
                <a:srgbClr val="202122"/>
              </a:solidFill>
              <a:highlight>
                <a:srgbClr val="FFFFFF"/>
              </a:highlight>
            </a:endParaRPr>
          </a:p>
          <a:p>
            <a:pPr indent="0" lvl="0" marL="0" rtl="0" algn="l">
              <a:lnSpc>
                <a:spcPct val="115000"/>
              </a:lnSpc>
              <a:spcBef>
                <a:spcPts val="0"/>
              </a:spcBef>
              <a:spcAft>
                <a:spcPts val="0"/>
              </a:spcAft>
              <a:buNone/>
            </a:pPr>
            <a:r>
              <a:t/>
            </a:r>
            <a:endParaRPr>
              <a:solidFill>
                <a:srgbClr val="202122"/>
              </a:solidFill>
              <a:highlight>
                <a:srgbClr val="FFFFFF"/>
              </a:highlight>
            </a:endParaRPr>
          </a:p>
          <a:p>
            <a:pPr indent="0" lvl="0" marL="0" rtl="0" algn="l">
              <a:lnSpc>
                <a:spcPct val="115000"/>
              </a:lnSpc>
              <a:spcBef>
                <a:spcPts val="0"/>
              </a:spcBef>
              <a:spcAft>
                <a:spcPts val="0"/>
              </a:spcAft>
              <a:buNone/>
            </a:pPr>
            <a:r>
              <a:rPr lang="uk">
                <a:solidFill>
                  <a:srgbClr val="202122"/>
                </a:solidFill>
                <a:highlight>
                  <a:srgbClr val="FFFFFF"/>
                </a:highlight>
              </a:rPr>
              <a:t> </a:t>
            </a:r>
            <a:endParaRPr>
              <a:solidFill>
                <a:srgbClr val="202122"/>
              </a:solidFill>
              <a:highlight>
                <a:srgbClr val="FFFFFF"/>
              </a:highlight>
            </a:endParaRPr>
          </a:p>
          <a:p>
            <a:pPr indent="-317500" lvl="0" marL="457200" rtl="0" algn="l">
              <a:lnSpc>
                <a:spcPct val="200000"/>
              </a:lnSpc>
              <a:spcBef>
                <a:spcPts val="0"/>
              </a:spcBef>
              <a:spcAft>
                <a:spcPts val="0"/>
              </a:spcAft>
              <a:buClr>
                <a:srgbClr val="202122"/>
              </a:buClr>
              <a:buSzPts val="1400"/>
              <a:buChar char="●"/>
            </a:pPr>
            <a:r>
              <a:rPr lang="uk">
                <a:solidFill>
                  <a:srgbClr val="202122"/>
                </a:solidFill>
                <a:highlight>
                  <a:srgbClr val="FFFFFF"/>
                </a:highlight>
              </a:rPr>
              <a:t>заснований на правилах (rule-based) </a:t>
            </a:r>
            <a:endParaRPr>
              <a:solidFill>
                <a:srgbClr val="202122"/>
              </a:solidFill>
              <a:highlight>
                <a:srgbClr val="FFFFFF"/>
              </a:highlight>
            </a:endParaRPr>
          </a:p>
          <a:p>
            <a:pPr indent="-317500" lvl="0" marL="457200" rtl="0" algn="l">
              <a:lnSpc>
                <a:spcPct val="200000"/>
              </a:lnSpc>
              <a:spcBef>
                <a:spcPts val="0"/>
              </a:spcBef>
              <a:spcAft>
                <a:spcPts val="0"/>
              </a:spcAft>
              <a:buClr>
                <a:srgbClr val="202122"/>
              </a:buClr>
              <a:buSzPts val="1400"/>
              <a:buChar char="●"/>
            </a:pPr>
            <a:r>
              <a:rPr lang="uk">
                <a:solidFill>
                  <a:srgbClr val="202122"/>
                </a:solidFill>
                <a:highlight>
                  <a:srgbClr val="FFFFFF"/>
                </a:highlight>
              </a:rPr>
              <a:t>статистичний, або заснований на статистиці (statistical-based)</a:t>
            </a:r>
            <a:endParaRPr>
              <a:solidFill>
                <a:srgbClr val="202122"/>
              </a:solidFill>
              <a:highlight>
                <a:srgbClr val="FFFFFF"/>
              </a:highlight>
            </a:endParaRPr>
          </a:p>
          <a:p>
            <a:pPr indent="-317500" lvl="0" marL="457200" rtl="0" algn="l">
              <a:lnSpc>
                <a:spcPct val="200000"/>
              </a:lnSpc>
              <a:spcBef>
                <a:spcPts val="0"/>
              </a:spcBef>
              <a:spcAft>
                <a:spcPts val="0"/>
              </a:spcAft>
              <a:buClr>
                <a:srgbClr val="202122"/>
              </a:buClr>
              <a:buSzPts val="1400"/>
              <a:buChar char="●"/>
            </a:pPr>
            <a:r>
              <a:rPr lang="uk">
                <a:solidFill>
                  <a:srgbClr val="202122"/>
                </a:solidFill>
                <a:highlight>
                  <a:srgbClr val="FFFFFF"/>
                </a:highlight>
              </a:rPr>
              <a:t>з використанням нейромереж</a:t>
            </a:r>
            <a:endParaRPr>
              <a:solidFill>
                <a:srgbClr val="202122"/>
              </a:solidFill>
              <a:highlight>
                <a:srgbClr val="FFFFFF"/>
              </a:highlight>
            </a:endParaRPr>
          </a:p>
          <a:p>
            <a:pPr indent="0" lvl="0" marL="457200" rtl="0" algn="l">
              <a:lnSpc>
                <a:spcPct val="115000"/>
              </a:lnSpc>
              <a:spcBef>
                <a:spcPts val="0"/>
              </a:spcBef>
              <a:spcAft>
                <a:spcPts val="0"/>
              </a:spcAft>
              <a:buNone/>
            </a:pPr>
            <a:r>
              <a:t/>
            </a:r>
            <a:endParaRPr>
              <a:solidFill>
                <a:srgbClr val="202122"/>
              </a:solidFill>
              <a:highlight>
                <a:srgbClr val="FFFFFF"/>
              </a:highlight>
            </a:endParaRPr>
          </a:p>
        </p:txBody>
      </p:sp>
      <p:sp>
        <p:nvSpPr>
          <p:cNvPr id="111" name="Google Shape;111;p17"/>
          <p:cNvSpPr txBox="1"/>
          <p:nvPr/>
        </p:nvSpPr>
        <p:spPr>
          <a:xfrm>
            <a:off x="4557725" y="1604100"/>
            <a:ext cx="4233300" cy="3243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uk"/>
              <a:t>Місце для фейлів машинного перекладу</a:t>
            </a:r>
            <a:endParaRPr/>
          </a:p>
        </p:txBody>
      </p:sp>
      <p:pic>
        <p:nvPicPr>
          <p:cNvPr id="112" name="Google Shape;112;p17"/>
          <p:cNvPicPr preferRelativeResize="0"/>
          <p:nvPr/>
        </p:nvPicPr>
        <p:blipFill rotWithShape="1">
          <a:blip r:embed="rId3">
            <a:alphaModFix/>
          </a:blip>
          <a:srcRect b="0" l="0" r="34929" t="16846"/>
          <a:stretch/>
        </p:blipFill>
        <p:spPr>
          <a:xfrm>
            <a:off x="4557750" y="1604100"/>
            <a:ext cx="4233250" cy="3243600"/>
          </a:xfrm>
          <a:prstGeom prst="rect">
            <a:avLst/>
          </a:prstGeom>
          <a:noFill/>
          <a:ln>
            <a:noFill/>
          </a:ln>
        </p:spPr>
      </p:pic>
      <p:pic>
        <p:nvPicPr>
          <p:cNvPr id="113" name="Google Shape;113;p17"/>
          <p:cNvPicPr preferRelativeResize="0"/>
          <p:nvPr/>
        </p:nvPicPr>
        <p:blipFill rotWithShape="1">
          <a:blip r:embed="rId4">
            <a:alphaModFix/>
          </a:blip>
          <a:srcRect b="0" l="2207" r="8402" t="0"/>
          <a:stretch/>
        </p:blipFill>
        <p:spPr>
          <a:xfrm>
            <a:off x="4557700" y="1604100"/>
            <a:ext cx="4233300" cy="3243600"/>
          </a:xfrm>
          <a:prstGeom prst="rect">
            <a:avLst/>
          </a:prstGeom>
          <a:noFill/>
          <a:ln>
            <a:noFill/>
          </a:ln>
        </p:spPr>
      </p:pic>
      <p:pic>
        <p:nvPicPr>
          <p:cNvPr id="114" name="Google Shape;114;p17"/>
          <p:cNvPicPr preferRelativeResize="0"/>
          <p:nvPr/>
        </p:nvPicPr>
        <p:blipFill rotWithShape="1">
          <a:blip r:embed="rId5">
            <a:alphaModFix/>
          </a:blip>
          <a:srcRect b="0" l="0" r="9165" t="0"/>
          <a:stretch/>
        </p:blipFill>
        <p:spPr>
          <a:xfrm>
            <a:off x="4557700" y="1604100"/>
            <a:ext cx="4233300" cy="324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1000"/>
                                        <p:tgtEl>
                                          <p:spTgt spid="11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1000"/>
                                        <p:tgtEl>
                                          <p:spTgt spid="11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2000">
                <a:solidFill>
                  <a:srgbClr val="F9F9F9"/>
                </a:solidFill>
              </a:rPr>
              <a:t>Типи систем машинного перекладу</a:t>
            </a:r>
            <a:endParaRPr sz="2000">
              <a:solidFill>
                <a:srgbClr val="F9F9F9"/>
              </a:solidFill>
            </a:endParaRPr>
          </a:p>
          <a:p>
            <a:pPr indent="0" lvl="0" marL="0" rtl="0" algn="l">
              <a:spcBef>
                <a:spcPts val="0"/>
              </a:spcBef>
              <a:spcAft>
                <a:spcPts val="0"/>
              </a:spcAft>
              <a:buClr>
                <a:schemeClr val="dk1"/>
              </a:buClr>
              <a:buSzPts val="1100"/>
              <a:buFont typeface="Arial"/>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121" name="Google Shape;121;p18"/>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22" name="Google Shape;122;p18"/>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23" name="Google Shape;123;p18"/>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124" name="Google Shape;124;p18"/>
          <p:cNvSpPr txBox="1"/>
          <p:nvPr/>
        </p:nvSpPr>
        <p:spPr>
          <a:xfrm>
            <a:off x="155475" y="1003425"/>
            <a:ext cx="8677800" cy="20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uk">
                <a:solidFill>
                  <a:srgbClr val="202122"/>
                </a:solidFill>
                <a:highlight>
                  <a:srgbClr val="FFFFFF"/>
                </a:highlight>
              </a:rPr>
              <a:t>Останніми роками все більшої популярності набирає Гібридний МП (Hybrid machine translation [HMT])</a:t>
            </a:r>
            <a:r>
              <a:rPr lang="uk">
                <a:solidFill>
                  <a:srgbClr val="202122"/>
                </a:solidFill>
                <a:highlight>
                  <a:schemeClr val="lt1"/>
                </a:highlight>
              </a:rPr>
              <a:t>, який поєднує в собі переваги 3 видів машинного перекладу: RB, статистичного та нейронного.</a:t>
            </a:r>
            <a:endParaRPr>
              <a:solidFill>
                <a:srgbClr val="202122"/>
              </a:solidFill>
              <a:highlight>
                <a:srgbClr val="FFFFFF"/>
              </a:highlight>
            </a:endParaRPr>
          </a:p>
          <a:p>
            <a:pPr indent="0" lvl="0" marL="0" rtl="0" algn="l">
              <a:lnSpc>
                <a:spcPct val="115000"/>
              </a:lnSpc>
              <a:spcBef>
                <a:spcPts val="0"/>
              </a:spcBef>
              <a:spcAft>
                <a:spcPts val="0"/>
              </a:spcAft>
              <a:buNone/>
            </a:pPr>
            <a:r>
              <a:t/>
            </a:r>
            <a:endParaRPr>
              <a:solidFill>
                <a:srgbClr val="202122"/>
              </a:solidFill>
              <a:highlight>
                <a:srgbClr val="FFFFFF"/>
              </a:highlight>
            </a:endParaRPr>
          </a:p>
          <a:p>
            <a:pPr indent="0" lvl="0" marL="0" rtl="0" algn="l">
              <a:lnSpc>
                <a:spcPct val="115000"/>
              </a:lnSpc>
              <a:spcBef>
                <a:spcPts val="0"/>
              </a:spcBef>
              <a:spcAft>
                <a:spcPts val="0"/>
              </a:spcAft>
              <a:buNone/>
            </a:pPr>
            <a:r>
              <a:t/>
            </a:r>
            <a:endParaRPr>
              <a:solidFill>
                <a:srgbClr val="2021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uk">
                <a:solidFill>
                  <a:srgbClr val="202122"/>
                </a:solidFill>
                <a:highlight>
                  <a:srgbClr val="FFFFFF"/>
                </a:highlight>
              </a:rPr>
              <a:t>Такий підхід дозволяє користуватися перевагами NMT та SMT які в процесі перекладу контролюються правилами RBMT. Єдиним недоліком цієї системи перекладу є невід‘ємна складність такої роботи, і робить його одним з найбільш амбіціозних проектів сьогодення. </a:t>
            </a:r>
            <a:endParaRPr>
              <a:solidFill>
                <a:srgbClr val="2021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202122"/>
              </a:solidFill>
              <a:highlight>
                <a:srgbClr val="FFFFFF"/>
              </a:highlight>
            </a:endParaRPr>
          </a:p>
          <a:p>
            <a:pPr indent="0" lvl="0" marL="0" rtl="0" algn="l">
              <a:lnSpc>
                <a:spcPct val="115000"/>
              </a:lnSpc>
              <a:spcBef>
                <a:spcPts val="0"/>
              </a:spcBef>
              <a:spcAft>
                <a:spcPts val="0"/>
              </a:spcAft>
              <a:buNone/>
            </a:pPr>
            <a:r>
              <a:t/>
            </a:r>
            <a:endParaRPr>
              <a:solidFill>
                <a:srgbClr val="20212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Схема роботи сучасного машинного перекладу</a:t>
            </a:r>
            <a:endParaRPr sz="2000">
              <a:solidFill>
                <a:srgbClr val="F9F9F9"/>
              </a:solidFill>
            </a:endParaRPr>
          </a:p>
        </p:txBody>
      </p:sp>
      <p:cxnSp>
        <p:nvCxnSpPr>
          <p:cNvPr id="131" name="Google Shape;131;p19"/>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32" name="Google Shape;132;p19"/>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33" name="Google Shape;133;p19"/>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134" name="Google Shape;134;p19"/>
          <p:cNvSpPr txBox="1"/>
          <p:nvPr/>
        </p:nvSpPr>
        <p:spPr>
          <a:xfrm>
            <a:off x="1402650" y="1875750"/>
            <a:ext cx="63387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“London is the capital and most populous city of England and the United Kingdom. Standing on the River Thames in the south east of the island of Great Britain, London has been a major settlement for two millennia. It was founded by the Romans, who named it Londinium.“</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1. Розбиття на речення</a:t>
            </a:r>
            <a:endParaRPr sz="2000">
              <a:solidFill>
                <a:srgbClr val="F9F9F9"/>
              </a:solidFill>
            </a:endParaRPr>
          </a:p>
        </p:txBody>
      </p:sp>
      <p:cxnSp>
        <p:nvCxnSpPr>
          <p:cNvPr id="141" name="Google Shape;141;p20"/>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42" name="Google Shape;142;p20"/>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43" name="Google Shape;143;p20"/>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144" name="Google Shape;144;p20"/>
          <p:cNvSpPr txBox="1"/>
          <p:nvPr/>
        </p:nvSpPr>
        <p:spPr>
          <a:xfrm>
            <a:off x="900825" y="1759475"/>
            <a:ext cx="6632100" cy="24027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Times New Roman"/>
              <a:buAutoNum type="arabicPeriod"/>
            </a:pPr>
            <a:r>
              <a:rPr i="1" lang="uk" sz="1500">
                <a:solidFill>
                  <a:schemeClr val="dk1"/>
                </a:solidFill>
                <a:latin typeface="Times New Roman"/>
                <a:ea typeface="Times New Roman"/>
                <a:cs typeface="Times New Roman"/>
                <a:sym typeface="Times New Roman"/>
              </a:rPr>
              <a:t>London is the capital and most populous city of England and the United Kingdom. </a:t>
            </a:r>
            <a:endParaRPr i="1"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AutoNum type="arabicPeriod"/>
            </a:pPr>
            <a:r>
              <a:rPr i="1" lang="uk" sz="1500">
                <a:solidFill>
                  <a:schemeClr val="dk1"/>
                </a:solidFill>
                <a:latin typeface="Times New Roman"/>
                <a:ea typeface="Times New Roman"/>
                <a:cs typeface="Times New Roman"/>
                <a:sym typeface="Times New Roman"/>
              </a:rPr>
              <a:t>Standing on the River Thames in the south east of the island of Great Britain, London has been a major settlement for two millennia. </a:t>
            </a:r>
            <a:endParaRPr i="1"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AutoNum type="arabicPeriod"/>
            </a:pPr>
            <a:r>
              <a:rPr i="1" lang="uk" sz="1500">
                <a:solidFill>
                  <a:schemeClr val="dk1"/>
                </a:solidFill>
                <a:latin typeface="Times New Roman"/>
                <a:ea typeface="Times New Roman"/>
                <a:cs typeface="Times New Roman"/>
                <a:sym typeface="Times New Roman"/>
              </a:rPr>
              <a:t>It was founded by the Romans, who named it Londinium.</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1. Розбиття на речення</a:t>
            </a:r>
            <a:endParaRPr sz="2000">
              <a:solidFill>
                <a:srgbClr val="F9F9F9"/>
              </a:solidFill>
            </a:endParaRPr>
          </a:p>
        </p:txBody>
      </p:sp>
      <p:cxnSp>
        <p:nvCxnSpPr>
          <p:cNvPr id="151" name="Google Shape;151;p21"/>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52" name="Google Shape;152;p21"/>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53" name="Google Shape;153;p21"/>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154" name="Google Shape;154;p21"/>
          <p:cNvSpPr txBox="1"/>
          <p:nvPr/>
        </p:nvSpPr>
        <p:spPr>
          <a:xfrm>
            <a:off x="757800" y="2508525"/>
            <a:ext cx="7628400" cy="1180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i="1" lang="uk" sz="1500">
                <a:solidFill>
                  <a:schemeClr val="dk1"/>
                </a:solidFill>
                <a:latin typeface="Times New Roman"/>
                <a:ea typeface="Times New Roman"/>
                <a:cs typeface="Times New Roman"/>
                <a:sym typeface="Times New Roman"/>
              </a:rPr>
              <a:t>London is the capital and most populous city of England and the United Kingdom. </a:t>
            </a:r>
            <a:endParaRPr i="1" sz="15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