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Spectral" panose="020B0604020202020204" charset="-52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-52"/>
      <p:regular r:id="rId32"/>
      <p:bold r:id="rId33"/>
      <p:italic r:id="rId34"/>
      <p:boldItalic r:id="rId35"/>
    </p:embeddedFont>
    <p:embeddedFont>
      <p:font typeface="Poppi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OvdUxekYYbcjs5xOu6ywqzUB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9293c548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79293c548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9293c548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79293c548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e7a4497ebd005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ee7a4497ebd005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9293c5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9293c548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e7a4497ebd005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ee7a4497ebd005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7a4497ebd005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ee7a4497ebd005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e7a4497ebd005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e7a4497ebd005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e7a4497ebd0058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ee7a4497ebd0058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e7a4497ebd005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ee7a4497ebd005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9293c548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79293c548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9293c548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79293c548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0d4fd59bcd034d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630d4fd59bcd034d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d763402e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4d763402e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6774a3d05e743e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7d6774a3d05e743e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9293c548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79293c548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9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33"/>
              <a:buNone/>
            </a:pPr>
            <a:r>
              <a:rPr lang="ru" sz="2400"/>
              <a:t>Система прогнозування відтоку клієнтів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512695" y="2571757"/>
            <a:ext cx="8118600" cy="2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latin typeface="Poppins"/>
                <a:ea typeface="Poppins"/>
                <a:cs typeface="Poppins"/>
                <a:sym typeface="Poppins"/>
              </a:rPr>
              <a:t>Про автора: 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latin typeface="Poppins"/>
                <a:ea typeface="Poppins"/>
                <a:cs typeface="Poppins"/>
                <a:sym typeface="Poppins"/>
              </a:rPr>
              <a:t>Бондаренко Сергій Андрійович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latin typeface="Poppins"/>
                <a:ea typeface="Poppins"/>
                <a:cs typeface="Poppins"/>
                <a:sym typeface="Poppins"/>
              </a:rPr>
              <a:t>Досвід: машинне навчання, обробка даних, Python, NLP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Poppins"/>
                <a:ea typeface="Poppins"/>
                <a:cs typeface="Poppins"/>
                <a:sym typeface="Poppins"/>
              </a:rPr>
              <a:t>Ключова ціль проекту: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latin typeface="Poppins"/>
                <a:ea typeface="Poppins"/>
                <a:cs typeface="Poppins"/>
                <a:sym typeface="Poppins"/>
              </a:rPr>
              <a:t>Автоматизація процесу аналізу даних для прогнозування ризику відтоку клієнтів та підвищення ефективності бізнес-рішень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2299800" y="1120100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 b="0"/>
              <a:t>Використання NLP для аналізу клієнтських відгуків</a:t>
            </a:r>
            <a:endParaRPr sz="1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19500" y="558750"/>
            <a:ext cx="3896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 dirty="0"/>
              <a:t>Система аналізу настроїв за допомогою NLP</a:t>
            </a:r>
            <a:endParaRPr dirty="0"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4216400" y="3462652"/>
            <a:ext cx="4817650" cy="111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49250" algn="r">
              <a:lnSpc>
                <a:spcPct val="200000"/>
              </a:lnSpc>
              <a:buSzPts val="1100"/>
              <a:buNone/>
            </a:pPr>
            <a:r>
              <a:rPr lang="ru-RU" sz="1600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Перевага</a:t>
            </a:r>
          </a:p>
          <a:p>
            <a:pPr marL="0" lvl="0" indent="349250" algn="r">
              <a:lnSpc>
                <a:spcPct val="200000"/>
              </a:lnSpc>
              <a:buSzPts val="1100"/>
              <a:buNone/>
            </a:pPr>
            <a:r>
              <a:rPr lang="ru-RU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Зниження </a:t>
            </a:r>
            <a:r>
              <a:rPr lang="ru-RU" dirty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витрат на ручний аналіз, швидке виявлення ключових проблем та можливість оперативно реагувати на </a:t>
            </a:r>
            <a:r>
              <a:rPr lang="ru-RU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них</a:t>
            </a:r>
            <a:endParaRPr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l="10271" t="7130" r="10217" b="23574"/>
          <a:stretch/>
        </p:blipFill>
        <p:spPr>
          <a:xfrm>
            <a:off x="5112937" y="775601"/>
            <a:ext cx="3862776" cy="25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4;p7"/>
          <p:cNvSpPr txBox="1">
            <a:spLocks/>
          </p:cNvSpPr>
          <p:nvPr/>
        </p:nvSpPr>
        <p:spPr>
          <a:xfrm>
            <a:off x="186150" y="2388550"/>
            <a:ext cx="4792250" cy="225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349250" algn="just">
              <a:lnSpc>
                <a:spcPct val="210000"/>
              </a:lnSpc>
              <a:buSzPts val="1100"/>
              <a:buFont typeface="Arial"/>
              <a:buNone/>
            </a:pPr>
            <a:r>
              <a:rPr lang="uk-UA" sz="1600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Застосування</a:t>
            </a:r>
          </a:p>
          <a:p>
            <a:pPr marL="171450" indent="-171450" algn="just">
              <a:lnSpc>
                <a:spcPct val="210000"/>
              </a:lnSpc>
              <a:buSzPts val="1100"/>
            </a:pPr>
            <a:r>
              <a:rPr lang="uk-UA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Автоматизований аналіз відгуків клієнтів для виявлення причин незадоволення та прогнозування відтоку</a:t>
            </a:r>
          </a:p>
          <a:p>
            <a:pPr marL="171450" indent="-171450" algn="just">
              <a:lnSpc>
                <a:spcPct val="210000"/>
              </a:lnSpc>
              <a:buSzPts val="1100"/>
            </a:pPr>
            <a:r>
              <a:rPr lang="uk-UA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Масштабний аналіз даних для підвищення ефективності роботи з клієнтами</a:t>
            </a:r>
            <a:endParaRPr lang="uk-UA" dirty="0">
              <a:cs typeface="Poppins" panose="020B0604020202020204" charset="0"/>
            </a:endParaRPr>
          </a:p>
        </p:txBody>
      </p:sp>
      <p:sp>
        <p:nvSpPr>
          <p:cNvPr id="7" name="Google Shape;134;p7"/>
          <p:cNvSpPr txBox="1">
            <a:spLocks/>
          </p:cNvSpPr>
          <p:nvPr/>
        </p:nvSpPr>
        <p:spPr>
          <a:xfrm>
            <a:off x="186150" y="990353"/>
            <a:ext cx="479225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349250" algn="just">
              <a:lnSpc>
                <a:spcPct val="200000"/>
              </a:lnSpc>
              <a:buSzPts val="1100"/>
              <a:buFont typeface="Arial"/>
              <a:buNone/>
            </a:pPr>
            <a:r>
              <a:rPr lang="ru-RU" sz="1800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Метод</a:t>
            </a:r>
          </a:p>
          <a:p>
            <a:pPr marL="0" indent="349250" algn="just">
              <a:lnSpc>
                <a:spcPct val="200000"/>
              </a:lnSpc>
              <a:buSzPts val="1100"/>
              <a:buFont typeface="Arial"/>
              <a:buNone/>
            </a:pPr>
            <a:r>
              <a:rPr lang="ru-RU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Аналіз </a:t>
            </a:r>
            <a:r>
              <a:rPr lang="ru-RU" dirty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настроїв (Sentiment Analysis) — визначення емоційного забарвлення тексту (позитивний, негативний, нейтральний</a:t>
            </a:r>
            <a:r>
              <a:rPr lang="ru-RU" dirty="0" smtClean="0">
                <a:latin typeface="Times New Roman"/>
                <a:ea typeface="Times New Roman"/>
                <a:cs typeface="Poppins" panose="020B0604020202020204" charset="0"/>
                <a:sym typeface="Times New Roman"/>
              </a:rPr>
              <a:t>)</a:t>
            </a:r>
            <a:endParaRPr lang="uk-UA" dirty="0"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293c548a_0_3"/>
          <p:cNvSpPr txBox="1">
            <a:spLocks noGrp="1"/>
          </p:cNvSpPr>
          <p:nvPr>
            <p:ph type="body" idx="1"/>
          </p:nvPr>
        </p:nvSpPr>
        <p:spPr>
          <a:xfrm>
            <a:off x="853950" y="3134025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Система аналізу настроїв. Конструкція</a:t>
            </a:r>
            <a:endParaRPr dirty="0"/>
          </a:p>
        </p:txBody>
      </p:sp>
      <p:sp>
        <p:nvSpPr>
          <p:cNvPr id="141" name="Google Shape;141;g179293c548a_0_3"/>
          <p:cNvSpPr txBox="1"/>
          <p:nvPr/>
        </p:nvSpPr>
        <p:spPr>
          <a:xfrm>
            <a:off x="301775" y="3835825"/>
            <a:ext cx="86709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основу була взята модель градієнтного підсилення дерева xgboost — це оптимізована версія алгоритму підвищення градієнта з точки зору швидкості, обробки значень, що відсутні, і запобігання перенавченню.Для донавчання використовувався набір даних з 112799 записів текстових відгуків користувачів  на товари Amazon. </a:t>
            </a:r>
            <a:endParaRPr sz="1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g179293c548a_0_3"/>
          <p:cNvSpPr/>
          <p:nvPr/>
        </p:nvSpPr>
        <p:spPr>
          <a:xfrm>
            <a:off x="6272200" y="2157325"/>
            <a:ext cx="863100" cy="8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lh7-rt.googleusercontent.com/slidesz/AGV_vUdX-U7fZbRcNUB8_z7lvqdNnnrnOJB5TzZBqUPbtTLfm2wMDDtw0pSi4deEupDb5PF668kX3Ff3KOs2nFocfo1GgbXLe9EAi-xMNNg3vHozimuu-hA2jcxnpeAElnpc3hfHMmNICej4VlbN6vJk2iFN3ho48KpxoSIzF7AsvnQmng=s2048?key=lUcy_NDwz2CcMhBmbkKu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9" y="608040"/>
            <a:ext cx="8023652" cy="287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9293c548a_1_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Вибір моделі прогнозування відтоку клієнтів</a:t>
            </a:r>
            <a:endParaRPr dirty="0"/>
          </a:p>
        </p:txBody>
      </p:sp>
      <p:sp>
        <p:nvSpPr>
          <p:cNvPr id="148" name="Google Shape;148;g179293c548a_1_2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Було реалізовано наступні моделі: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Random forest Classifier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MLP Classifier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Decision Tree Classifier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Gradient Boosting Classifier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XGB Classifier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Mixed Мodel (XGB, Random Forest, Gradient Boosting Classifier)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e7a4497ebd0058_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Експериментальні результати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9293c548a_1_18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500" b="0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Random forest classifier</a:t>
            </a:r>
            <a:endParaRPr sz="2500" b="0" dirty="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9" name="Google Shape;159;g179293c548a_1_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60" name="Google Shape;160;g179293c548a_1_18"/>
          <p:cNvSpPr txBox="1">
            <a:spLocks noGrp="1"/>
          </p:cNvSpPr>
          <p:nvPr>
            <p:ph type="title"/>
          </p:nvPr>
        </p:nvSpPr>
        <p:spPr>
          <a:xfrm>
            <a:off x="265500" y="281126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Система прогнозування відтоку клієнтів </a:t>
            </a:r>
            <a:endParaRPr dirty="0"/>
          </a:p>
        </p:txBody>
      </p:sp>
      <p:pic>
        <p:nvPicPr>
          <p:cNvPr id="161" name="Google Shape;161;g179293c548a_1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00" y="2571750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79293c548a_1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775" y="595313"/>
            <a:ext cx="43624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e7a4497ebd0058_15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500" b="0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MLPClassifier</a:t>
            </a:r>
            <a:endParaRPr sz="2500" b="0" dirty="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8" name="Google Shape;168;g1ee7a4497ebd0058_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69" name="Google Shape;169;g1ee7a4497ebd0058_15"/>
          <p:cNvSpPr txBox="1">
            <a:spLocks noGrp="1"/>
          </p:cNvSpPr>
          <p:nvPr>
            <p:ph type="title"/>
          </p:nvPr>
        </p:nvSpPr>
        <p:spPr>
          <a:xfrm>
            <a:off x="265500" y="281126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Система прогнозування відтоку клієнтів </a:t>
            </a:r>
            <a:endParaRPr dirty="0"/>
          </a:p>
        </p:txBody>
      </p:sp>
      <p:pic>
        <p:nvPicPr>
          <p:cNvPr id="170" name="Google Shape;170;g1ee7a4497ebd0058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925" y="614375"/>
            <a:ext cx="44481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ee7a4497ebd0058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713" y="2715550"/>
            <a:ext cx="3914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e7a4497ebd0058_23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500" b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  <a:endParaRPr sz="2500" b="0" dirty="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7" name="Google Shape;177;g1ee7a4497ebd0058_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78" name="Google Shape;178;g1ee7a4497ebd0058_23"/>
          <p:cNvSpPr txBox="1">
            <a:spLocks noGrp="1"/>
          </p:cNvSpPr>
          <p:nvPr>
            <p:ph type="title"/>
          </p:nvPr>
        </p:nvSpPr>
        <p:spPr>
          <a:xfrm>
            <a:off x="265500" y="281126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Система прогнозування відтоку клієнтів </a:t>
            </a:r>
            <a:endParaRPr dirty="0"/>
          </a:p>
        </p:txBody>
      </p:sp>
      <p:pic>
        <p:nvPicPr>
          <p:cNvPr id="179" name="Google Shape;179;g1ee7a4497ebd0058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1050" y="576275"/>
            <a:ext cx="453390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ee7a4497ebd0058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625" y="2715559"/>
            <a:ext cx="37909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e7a4497ebd0058_3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500" b="0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Gradient Boosting Classifier</a:t>
            </a:r>
            <a:endParaRPr sz="2500" b="0" dirty="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6" name="Google Shape;186;g1ee7a4497ebd0058_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87" name="Google Shape;187;g1ee7a4497ebd0058_31"/>
          <p:cNvSpPr txBox="1">
            <a:spLocks noGrp="1"/>
          </p:cNvSpPr>
          <p:nvPr>
            <p:ph type="title"/>
          </p:nvPr>
        </p:nvSpPr>
        <p:spPr>
          <a:xfrm>
            <a:off x="265500" y="281126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Система прогнозування відтоку клієнтів </a:t>
            </a:r>
            <a:endParaRPr dirty="0"/>
          </a:p>
        </p:txBody>
      </p:sp>
      <p:pic>
        <p:nvPicPr>
          <p:cNvPr id="188" name="Google Shape;188;g1ee7a4497ebd0058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5350" y="576275"/>
            <a:ext cx="450532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ee7a4497ebd0058_31"/>
          <p:cNvPicPr preferRelativeResize="0"/>
          <p:nvPr/>
        </p:nvPicPr>
        <p:blipFill rotWithShape="1">
          <a:blip r:embed="rId4">
            <a:alphaModFix/>
          </a:blip>
          <a:srcRect t="3051" b="3907"/>
          <a:stretch/>
        </p:blipFill>
        <p:spPr>
          <a:xfrm>
            <a:off x="152400" y="2867950"/>
            <a:ext cx="38766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e7a4497ebd0058_3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500" b="0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XGB Classifier</a:t>
            </a:r>
            <a:endParaRPr sz="2500" b="0" dirty="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g1ee7a4497ebd0058_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96" name="Google Shape;196;g1ee7a4497ebd0058_39"/>
          <p:cNvSpPr txBox="1">
            <a:spLocks noGrp="1"/>
          </p:cNvSpPr>
          <p:nvPr>
            <p:ph type="title"/>
          </p:nvPr>
        </p:nvSpPr>
        <p:spPr>
          <a:xfrm>
            <a:off x="265500" y="281126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Система прогнозування відтоку клієнтів </a:t>
            </a:r>
            <a:endParaRPr dirty="0"/>
          </a:p>
        </p:txBody>
      </p:sp>
      <p:pic>
        <p:nvPicPr>
          <p:cNvPr id="197" name="Google Shape;197;g1ee7a4497ebd0058_39"/>
          <p:cNvPicPr preferRelativeResize="0"/>
          <p:nvPr/>
        </p:nvPicPr>
        <p:blipFill rotWithShape="1">
          <a:blip r:embed="rId3">
            <a:alphaModFix/>
          </a:blip>
          <a:srcRect l="6283" r="2657"/>
          <a:stretch/>
        </p:blipFill>
        <p:spPr>
          <a:xfrm>
            <a:off x="4659213" y="557213"/>
            <a:ext cx="43975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ee7a4497ebd0058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238" y="2715550"/>
            <a:ext cx="38957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e7a4497ebd0058_47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500" b="0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MixМodel (XGB, Random Forest, Gradient Boosting Classifier)</a:t>
            </a:r>
            <a:endParaRPr sz="2500" b="0" dirty="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500" b="0" dirty="0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4" name="Google Shape;204;g1ee7a4497ebd0058_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05" name="Google Shape;205;g1ee7a4497ebd0058_47"/>
          <p:cNvSpPr txBox="1">
            <a:spLocks noGrp="1"/>
          </p:cNvSpPr>
          <p:nvPr>
            <p:ph type="title"/>
          </p:nvPr>
        </p:nvSpPr>
        <p:spPr>
          <a:xfrm>
            <a:off x="265500" y="281126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Система прогнозування відтоку клієнтів </a:t>
            </a:r>
            <a:endParaRPr dirty="0"/>
          </a:p>
        </p:txBody>
      </p:sp>
      <p:pic>
        <p:nvPicPr>
          <p:cNvPr id="206" name="Google Shape;206;g1ee7a4497ebd0058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188" y="2715550"/>
            <a:ext cx="39338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ee7a4497ebd0058_47"/>
          <p:cNvPicPr preferRelativeResize="0"/>
          <p:nvPr/>
        </p:nvPicPr>
        <p:blipFill rotWithShape="1">
          <a:blip r:embed="rId4">
            <a:alphaModFix/>
          </a:blip>
          <a:srcRect l="4662"/>
          <a:stretch/>
        </p:blipFill>
        <p:spPr>
          <a:xfrm>
            <a:off x="4637774" y="561975"/>
            <a:ext cx="44404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550850" y="495750"/>
            <a:ext cx="82269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33"/>
              <a:buNone/>
            </a:pPr>
            <a:r>
              <a:rPr lang="ru" sz="3600" b="0"/>
              <a:t>Проблема, яку вирішує проект</a:t>
            </a:r>
            <a:endParaRPr sz="3600" b="0" dirty="0"/>
          </a:p>
        </p:txBody>
      </p:sp>
      <p:sp>
        <p:nvSpPr>
          <p:cNvPr id="80" name="Google Shape;80;p3"/>
          <p:cNvSpPr txBox="1"/>
          <p:nvPr/>
        </p:nvSpPr>
        <p:spPr>
          <a:xfrm>
            <a:off x="212950" y="1254400"/>
            <a:ext cx="33333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Сучасні бізнес-виклики: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Жорстка конкуренція між компаніями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Втрата клієнтів через незадоволення послугами (відтік клієнтів)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Чому це важливо?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Зменшення відтоку клієнтів підвищує прибуток та ефективність компаній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4264225" y="1694025"/>
            <a:ext cx="44841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</a:rPr>
              <a:t>Ключова ідея:</a:t>
            </a: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</a:rPr>
              <a:t>Автоматизований аналіз клієнтських відгуків дозволяє вчасно ідентифікувати ризики відтоку та оптимізувати роботу з клієнтами</a:t>
            </a:r>
            <a:endParaRPr sz="1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9293c548a_1_3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ru" sz="4500" b="0">
                <a:latin typeface="Times New Roman"/>
                <a:ea typeface="Times New Roman"/>
                <a:cs typeface="Times New Roman"/>
                <a:sym typeface="Times New Roman"/>
              </a:rPr>
              <a:t>85.310%</a:t>
            </a:r>
            <a:endParaRPr sz="45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g179293c548a_1_3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Найточнішою себе показала модель XGBoost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9293c548a_1_38"/>
          <p:cNvSpPr txBox="1">
            <a:spLocks noGrp="1"/>
          </p:cNvSpPr>
          <p:nvPr>
            <p:ph type="title"/>
          </p:nvPr>
        </p:nvSpPr>
        <p:spPr>
          <a:xfrm>
            <a:off x="71400" y="727975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Результати роботи програми </a:t>
            </a:r>
            <a:endParaRPr dirty="0"/>
          </a:p>
        </p:txBody>
      </p:sp>
      <p:sp>
        <p:nvSpPr>
          <p:cNvPr id="219" name="Google Shape;219;g179293c548a_1_38"/>
          <p:cNvSpPr txBox="1">
            <a:spLocks noGrp="1"/>
          </p:cNvSpPr>
          <p:nvPr>
            <p:ph type="body" idx="1"/>
          </p:nvPr>
        </p:nvSpPr>
        <p:spPr>
          <a:xfrm>
            <a:off x="0" y="15742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Приклади роботи програми</a:t>
            </a:r>
            <a:endParaRPr dirty="0"/>
          </a:p>
        </p:txBody>
      </p:sp>
      <p:pic>
        <p:nvPicPr>
          <p:cNvPr id="220" name="Google Shape;220;g179293c548a_1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575" y="141950"/>
            <a:ext cx="2768850" cy="24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79293c548a_1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2300" y="2689525"/>
            <a:ext cx="3077386" cy="22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79293c548a_1_38"/>
          <p:cNvSpPr txBox="1"/>
          <p:nvPr/>
        </p:nvSpPr>
        <p:spPr>
          <a:xfrm>
            <a:off x="6076850" y="798025"/>
            <a:ext cx="251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Система прогнозування відтоку клієнтів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179293c548a_1_38"/>
          <p:cNvSpPr txBox="1"/>
          <p:nvPr/>
        </p:nvSpPr>
        <p:spPr>
          <a:xfrm>
            <a:off x="3131700" y="3118300"/>
            <a:ext cx="2394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Система аналізу настроїв з тексту відгуків з визначенням іменованих сутностей (причин виникнення проблем)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>
            <a:spLocks noGrp="1"/>
          </p:cNvSpPr>
          <p:nvPr>
            <p:ph type="title" idx="4294967295"/>
          </p:nvPr>
        </p:nvSpPr>
        <p:spPr>
          <a:xfrm flipH="1">
            <a:off x="674692" y="-167789"/>
            <a:ext cx="7794600" cy="817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ru">
                <a:solidFill>
                  <a:schemeClr val="lt1"/>
                </a:solidFill>
              </a:rPr>
              <a:t>Мета і задачі проекту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4294967295"/>
          </p:nvPr>
        </p:nvSpPr>
        <p:spPr>
          <a:xfrm>
            <a:off x="0" y="2571750"/>
            <a:ext cx="3267900" cy="163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систему прогнозування, що дозволяє аналізувати відгуки клієнтів та зменшувати ризик їх відтоку, підвищуючи ефективність бізнесу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6229200" y="2400600"/>
            <a:ext cx="2914800" cy="2742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Основні задачі</a:t>
            </a:r>
            <a:endParaRPr sz="1200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Використати текстові дані (відгуки) для прогнозування ризику відтоку</a:t>
            </a:r>
            <a:endParaRPr sz="1200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Виділяти ключові причини незадоволення клієнтів (іменовані сутності) для подальшого їх опрацювання</a:t>
            </a:r>
            <a:endParaRPr sz="1200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Застосувати методи NLP та машинного навчання для підвищення точності аналізу даних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0d4fd59bcd034d_20"/>
          <p:cNvSpPr txBox="1">
            <a:spLocks noGrp="1"/>
          </p:cNvSpPr>
          <p:nvPr>
            <p:ph type="body" idx="1"/>
          </p:nvPr>
        </p:nvSpPr>
        <p:spPr>
          <a:xfrm>
            <a:off x="1037564" y="4191170"/>
            <a:ext cx="743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Інтерпретація бізнес-моделі у вигляді діаграми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g630d4fd59bcd034d_20" descr="https://miro.medium.com/max/1400/1*V_Yiyl5iWIC6mRXEiTC0Q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9425" y="556901"/>
            <a:ext cx="6152398" cy="34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Постановка задачі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1"/>
          </p:nvPr>
        </p:nvSpPr>
        <p:spPr>
          <a:xfrm>
            <a:off x="252250" y="1259550"/>
            <a:ext cx="8469600" cy="1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000" dirty="0" smtClean="0"/>
              <a:t>Задача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Обробка неструктурованих даних — текстових відгуків клієнтів для прогнозування відтоку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Використання методів обробки природної мови (NLP) для аналізу настроїв та виділення ключових факторів незадоволення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252250" y="2899850"/>
            <a:ext cx="8469600" cy="1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 dirty="0"/>
              <a:t>Основні </a:t>
            </a:r>
            <a:r>
              <a:rPr lang="ru" sz="1800" dirty="0" smtClean="0"/>
              <a:t>методи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Supervised Learning: Класифікація для прогнозування ймовірності відтоку клієнтів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NLP: Семантичний аналіз для виділення важливих елементів (іменованих сутностей) із тексту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d763402ee_1_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Обробка та підготовка даних</a:t>
            </a:r>
            <a:endParaRPr dirty="0"/>
          </a:p>
        </p:txBody>
      </p:sp>
      <p:sp>
        <p:nvSpPr>
          <p:cNvPr id="108" name="Google Shape;108;g14d763402ee_1_1"/>
          <p:cNvSpPr txBox="1">
            <a:spLocks noGrp="1"/>
          </p:cNvSpPr>
          <p:nvPr>
            <p:ph type="body" idx="1"/>
          </p:nvPr>
        </p:nvSpPr>
        <p:spPr>
          <a:xfrm>
            <a:off x="363375" y="1259550"/>
            <a:ext cx="8184900" cy="232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Вхідні </a:t>
            </a:r>
            <a:r>
              <a:rPr lang="ru" sz="2000" dirty="0" smtClean="0"/>
              <a:t>дані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База даних користувачів телекомунікаційних мереж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56911 записів, 24 ознаки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Розділення на навчальний набір (37 тис. записів) та тестовий набір (19 тис. записів)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774a3d05e743e_2"/>
          <p:cNvSpPr txBox="1">
            <a:spLocks noGrp="1"/>
          </p:cNvSpPr>
          <p:nvPr>
            <p:ph type="title"/>
          </p:nvPr>
        </p:nvSpPr>
        <p:spPr>
          <a:xfrm>
            <a:off x="319500" y="553800"/>
            <a:ext cx="2808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ru" dirty="0"/>
              <a:t>Дослідницький аналіз даних (EDA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5" name="Google Shape;115;g7d6774a3d05e743e_2"/>
          <p:cNvSpPr txBox="1">
            <a:spLocks noGrp="1"/>
          </p:cNvSpPr>
          <p:nvPr>
            <p:ph type="body" idx="1"/>
          </p:nvPr>
        </p:nvSpPr>
        <p:spPr>
          <a:xfrm>
            <a:off x="146550" y="1846800"/>
            <a:ext cx="277445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dirty="0"/>
              <a:t>Аналіз структури та якості даних</a:t>
            </a:r>
            <a:endParaRPr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dirty="0"/>
              <a:t>Виявлення незбалансованості цільових змінних</a:t>
            </a:r>
            <a:endParaRPr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dirty="0"/>
              <a:t>Проведення передобробки (синтетичне зменшення за допомогою SMOTE)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895349"/>
            <a:ext cx="5187950" cy="3666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9293c548a_1_2"/>
          <p:cNvSpPr txBox="1">
            <a:spLocks noGrp="1"/>
          </p:cNvSpPr>
          <p:nvPr>
            <p:ph type="title"/>
          </p:nvPr>
        </p:nvSpPr>
        <p:spPr>
          <a:xfrm>
            <a:off x="73275" y="555825"/>
            <a:ext cx="21264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 dirty="0"/>
              <a:t>Кореляційна матриця</a:t>
            </a:r>
            <a:endParaRPr sz="2400" dirty="0"/>
          </a:p>
        </p:txBody>
      </p:sp>
      <p:sp>
        <p:nvSpPr>
          <p:cNvPr id="121" name="Google Shape;121;g179293c548a_1_2"/>
          <p:cNvSpPr txBox="1">
            <a:spLocks noGrp="1"/>
          </p:cNvSpPr>
          <p:nvPr>
            <p:ph type="body" idx="1"/>
          </p:nvPr>
        </p:nvSpPr>
        <p:spPr>
          <a:xfrm>
            <a:off x="36675" y="1750050"/>
            <a:ext cx="2491500" cy="2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None/>
            </a:pPr>
            <a:r>
              <a:rPr lang="uk-UA" sz="1400" b="1" dirty="0"/>
              <a:t>Основні фактори ризику відтоку </a:t>
            </a:r>
            <a:r>
              <a:rPr lang="uk-UA" sz="1400" b="1" dirty="0" smtClean="0"/>
              <a:t>клієнтів</a:t>
            </a:r>
          </a:p>
          <a:p>
            <a:pPr marL="114300" indent="0">
              <a:buNone/>
            </a:pP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Середня вартість </a:t>
            </a:r>
            <a:r>
              <a:rPr lang="uk-UA" sz="1400" dirty="0" smtClean="0"/>
              <a:t>транзакції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Нараховані бали за </a:t>
            </a:r>
            <a:r>
              <a:rPr lang="uk-UA" sz="1400" dirty="0" smtClean="0"/>
              <a:t>транзакцію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 smtClean="0"/>
              <a:t>Значення </a:t>
            </a:r>
            <a:r>
              <a:rPr lang="en-US" sz="1400" dirty="0" smtClean="0"/>
              <a:t>Sentiment</a:t>
            </a:r>
            <a:endParaRPr lang="ru-RU" sz="1400" dirty="0" smtClean="0"/>
          </a:p>
          <a:p>
            <a:pPr marL="114300" indent="0">
              <a:buNone/>
            </a:pPr>
            <a:endParaRPr lang="uk-UA" sz="1400" dirty="0"/>
          </a:p>
          <a:p>
            <a:pPr marL="114300" indent="0">
              <a:buNone/>
            </a:pPr>
            <a:r>
              <a:rPr lang="uk-UA" sz="1400" b="1" dirty="0" smtClean="0"/>
              <a:t>Метод</a:t>
            </a:r>
          </a:p>
          <a:p>
            <a:pPr marL="114300" indent="0">
              <a:buNone/>
            </a:pP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Використання кореляційного аналізу для визначення найбільш впливових змінних, що мають сильний зв'язок з ймовірністю </a:t>
            </a:r>
            <a:r>
              <a:rPr lang="uk-UA" sz="1400" dirty="0" smtClean="0"/>
              <a:t>відтоку</a:t>
            </a:r>
          </a:p>
          <a:p>
            <a:pPr marL="114300" indent="0">
              <a:buNone/>
            </a:pPr>
            <a:endParaRPr lang="uk-UA" sz="1400" dirty="0"/>
          </a:p>
          <a:p>
            <a:pPr marL="114300" indent="0">
              <a:buNone/>
            </a:pPr>
            <a:r>
              <a:rPr lang="uk-UA" sz="1400" b="1" dirty="0" smtClean="0"/>
              <a:t>Результат</a:t>
            </a:r>
          </a:p>
          <a:p>
            <a:pPr marL="114300" indent="0">
              <a:buNone/>
            </a:pP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Ідентифікація основних факторів для подальшої обробки в моделях машинного </a:t>
            </a:r>
            <a:r>
              <a:rPr lang="uk-UA" sz="1400" dirty="0" smtClean="0"/>
              <a:t>навчання</a:t>
            </a:r>
            <a:endParaRPr lang="uk-UA" sz="1400" dirty="0"/>
          </a:p>
        </p:txBody>
      </p:sp>
      <p:pic>
        <p:nvPicPr>
          <p:cNvPr id="122" name="Google Shape;122;g179293c548a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977" y="646095"/>
            <a:ext cx="5095387" cy="385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00715" y="480922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3000" b="0"/>
              <a:t>UML модель системи прогнозування відтоку клієнтської бази </a:t>
            </a:r>
            <a:endParaRPr sz="3000" b="0" dirty="0"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31" y="1592829"/>
            <a:ext cx="8673254" cy="30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550</Words>
  <Application>Microsoft Office PowerPoint</Application>
  <PresentationFormat>Экран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Spectral</vt:lpstr>
      <vt:lpstr>Lato</vt:lpstr>
      <vt:lpstr>Raleway</vt:lpstr>
      <vt:lpstr>Times New Roman</vt:lpstr>
      <vt:lpstr>Arial</vt:lpstr>
      <vt:lpstr>Poppins</vt:lpstr>
      <vt:lpstr>Swiss</vt:lpstr>
      <vt:lpstr>Система прогнозування відтоку клієнтів</vt:lpstr>
      <vt:lpstr>Проблема, яку вирішує проект</vt:lpstr>
      <vt:lpstr>Мета і задачі проекту</vt:lpstr>
      <vt:lpstr>Презентация PowerPoint</vt:lpstr>
      <vt:lpstr>Постановка задачі</vt:lpstr>
      <vt:lpstr>Обробка та підготовка даних</vt:lpstr>
      <vt:lpstr>Дослідницький аналіз даних (EDA)</vt:lpstr>
      <vt:lpstr>Кореляційна матриця</vt:lpstr>
      <vt:lpstr>UML модель системи прогнозування відтоку клієнтської бази </vt:lpstr>
      <vt:lpstr>Система аналізу настроїв за допомогою NLP</vt:lpstr>
      <vt:lpstr>Презентация PowerPoint</vt:lpstr>
      <vt:lpstr>Вибір моделі прогнозування відтоку клієнтів</vt:lpstr>
      <vt:lpstr>Експериментальні результати </vt:lpstr>
      <vt:lpstr>Random forest classifier</vt:lpstr>
      <vt:lpstr>MLPClassifier</vt:lpstr>
      <vt:lpstr>Decision Tree Classifier</vt:lpstr>
      <vt:lpstr>Gradient Boosting Classifier</vt:lpstr>
      <vt:lpstr>XGB Classifier</vt:lpstr>
      <vt:lpstr>MixМodel (XGB, Random Forest, Gradient Boosting Classifier) </vt:lpstr>
      <vt:lpstr>85.310%</vt:lpstr>
      <vt:lpstr>Результати роботи програми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прогнозування відтоку клієнтів</dc:title>
  <dc:creator>Сергій Бондаренко</dc:creator>
  <cp:lastModifiedBy>Plazma</cp:lastModifiedBy>
  <cp:revision>5</cp:revision>
  <dcterms:modified xsi:type="dcterms:W3CDTF">2024-11-20T15:02:36Z</dcterms:modified>
</cp:coreProperties>
</file>