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6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29524325" cy="41765538"/>
  <p:notesSz cx="6669088" cy="9926638"/>
  <p:defaultTextStyle>
    <a:defPPr>
      <a:defRPr lang="en-US"/>
    </a:defPPr>
    <a:lvl1pPr marL="0" algn="l" defTabSz="3750941" rtl="0" eaLnBrk="1" latinLnBrk="0" hangingPunct="1">
      <a:defRPr sz="7600" kern="1200">
        <a:solidFill>
          <a:schemeClr val="tx1"/>
        </a:solidFill>
        <a:latin typeface="+mn-lt"/>
        <a:ea typeface="+mn-ea"/>
        <a:cs typeface="+mn-cs"/>
      </a:defRPr>
    </a:lvl1pPr>
    <a:lvl2pPr marL="1875470" algn="l" defTabSz="3750941" rtl="0" eaLnBrk="1" latinLnBrk="0" hangingPunct="1">
      <a:defRPr sz="7600" kern="1200">
        <a:solidFill>
          <a:schemeClr val="tx1"/>
        </a:solidFill>
        <a:latin typeface="+mn-lt"/>
        <a:ea typeface="+mn-ea"/>
        <a:cs typeface="+mn-cs"/>
      </a:defRPr>
    </a:lvl2pPr>
    <a:lvl3pPr marL="3750941" algn="l" defTabSz="3750941" rtl="0" eaLnBrk="1" latinLnBrk="0" hangingPunct="1">
      <a:defRPr sz="7600" kern="1200">
        <a:solidFill>
          <a:schemeClr val="tx1"/>
        </a:solidFill>
        <a:latin typeface="+mn-lt"/>
        <a:ea typeface="+mn-ea"/>
        <a:cs typeface="+mn-cs"/>
      </a:defRPr>
    </a:lvl3pPr>
    <a:lvl4pPr marL="5626407" algn="l" defTabSz="3750941" rtl="0" eaLnBrk="1" latinLnBrk="0" hangingPunct="1">
      <a:defRPr sz="7600" kern="1200">
        <a:solidFill>
          <a:schemeClr val="tx1"/>
        </a:solidFill>
        <a:latin typeface="+mn-lt"/>
        <a:ea typeface="+mn-ea"/>
        <a:cs typeface="+mn-cs"/>
      </a:defRPr>
    </a:lvl4pPr>
    <a:lvl5pPr marL="7501877" algn="l" defTabSz="3750941" rtl="0" eaLnBrk="1" latinLnBrk="0" hangingPunct="1">
      <a:defRPr sz="7600" kern="1200">
        <a:solidFill>
          <a:schemeClr val="tx1"/>
        </a:solidFill>
        <a:latin typeface="+mn-lt"/>
        <a:ea typeface="+mn-ea"/>
        <a:cs typeface="+mn-cs"/>
      </a:defRPr>
    </a:lvl5pPr>
    <a:lvl6pPr marL="9377347" algn="l" defTabSz="3750941" rtl="0" eaLnBrk="1" latinLnBrk="0" hangingPunct="1">
      <a:defRPr sz="7600" kern="1200">
        <a:solidFill>
          <a:schemeClr val="tx1"/>
        </a:solidFill>
        <a:latin typeface="+mn-lt"/>
        <a:ea typeface="+mn-ea"/>
        <a:cs typeface="+mn-cs"/>
      </a:defRPr>
    </a:lvl6pPr>
    <a:lvl7pPr marL="11252818" algn="l" defTabSz="3750941" rtl="0" eaLnBrk="1" latinLnBrk="0" hangingPunct="1">
      <a:defRPr sz="7600" kern="1200">
        <a:solidFill>
          <a:schemeClr val="tx1"/>
        </a:solidFill>
        <a:latin typeface="+mn-lt"/>
        <a:ea typeface="+mn-ea"/>
        <a:cs typeface="+mn-cs"/>
      </a:defRPr>
    </a:lvl7pPr>
    <a:lvl8pPr marL="13128288" algn="l" defTabSz="3750941" rtl="0" eaLnBrk="1" latinLnBrk="0" hangingPunct="1">
      <a:defRPr sz="7600" kern="1200">
        <a:solidFill>
          <a:schemeClr val="tx1"/>
        </a:solidFill>
        <a:latin typeface="+mn-lt"/>
        <a:ea typeface="+mn-ea"/>
        <a:cs typeface="+mn-cs"/>
      </a:defRPr>
    </a:lvl8pPr>
    <a:lvl9pPr marL="15003758" algn="l" defTabSz="3750941" rtl="0" eaLnBrk="1" latinLnBrk="0" hangingPunct="1">
      <a:defRPr sz="7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EB"/>
    <a:srgbClr val="F2F25C"/>
    <a:srgbClr val="FFFF00"/>
    <a:srgbClr val="CCCC32"/>
    <a:srgbClr val="FFFFEF"/>
    <a:srgbClr val="FFFFCC"/>
    <a:srgbClr val="CCFFFF"/>
    <a:srgbClr val="CCECFF"/>
    <a:srgbClr val="FFCCCC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34615" autoAdjust="0"/>
    <p:restoredTop sz="85435" autoAdjust="0"/>
  </p:normalViewPr>
  <p:slideViewPr>
    <p:cSldViewPr>
      <p:cViewPr>
        <p:scale>
          <a:sx n="26" d="100"/>
          <a:sy n="26" d="100"/>
        </p:scale>
        <p:origin x="-1602" y="642"/>
      </p:cViewPr>
      <p:guideLst>
        <p:guide orient="horz" pos="13155"/>
        <p:guide pos="9299"/>
      </p:guideLst>
    </p:cSldViewPr>
  </p:slideViewPr>
  <p:outlineViewPr>
    <p:cViewPr>
      <p:scale>
        <a:sx n="33" d="100"/>
        <a:sy n="33" d="100"/>
      </p:scale>
      <p:origin x="21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777607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01303F-1C5E-4986-8F2A-CAF6E1407060}" type="datetimeFigureOut">
              <a:rPr lang="en-US" smtClean="0"/>
              <a:pPr/>
              <a:t>7/3/2014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777607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67FB05-666B-415F-9E72-3F5BF80BD1F6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65836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C93851-5CF0-4AD0-9BAC-68EFBE9F92AD}" type="datetimeFigureOut">
              <a:rPr lang="en-US" smtClean="0"/>
              <a:pPr/>
              <a:t>7/3/2014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019300" y="744538"/>
            <a:ext cx="2630488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6909" y="4715154"/>
            <a:ext cx="533527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77607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D0A25D-1749-422B-A933-1CCE4204632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47269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750941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1pPr>
    <a:lvl2pPr marL="1875470" algn="l" defTabSz="3750941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2pPr>
    <a:lvl3pPr marL="3750941" algn="l" defTabSz="3750941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3pPr>
    <a:lvl4pPr marL="5626407" algn="l" defTabSz="3750941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4pPr>
    <a:lvl5pPr marL="7501877" algn="l" defTabSz="3750941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5pPr>
    <a:lvl6pPr marL="9377347" algn="l" defTabSz="3750941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6pPr>
    <a:lvl7pPr marL="11252818" algn="l" defTabSz="3750941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7pPr>
    <a:lvl8pPr marL="13128288" algn="l" defTabSz="3750941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8pPr>
    <a:lvl9pPr marL="15003758" algn="l" defTabSz="3750941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0A25D-1749-422B-A933-1CCE4204632D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38437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14325" y="12974390"/>
            <a:ext cx="25095676" cy="89525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28649" y="23667138"/>
            <a:ext cx="20667028" cy="1067341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0368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0736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1104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1473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1841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2209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2577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62946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7369D-F54E-477D-B8C9-56E070BA9C50}" type="datetimeFigureOut">
              <a:rPr lang="en-US" smtClean="0"/>
              <a:pPr/>
              <a:t>7/3/2014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CB9BD-C086-447A-94D6-170D997C793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0530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7369D-F54E-477D-B8C9-56E070BA9C50}" type="datetimeFigureOut">
              <a:rPr lang="en-US" smtClean="0"/>
              <a:pPr/>
              <a:t>7/3/2014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CB9BD-C086-447A-94D6-170D997C793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9643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405136" y="1672561"/>
            <a:ext cx="6642973" cy="3563605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76216" y="1672561"/>
            <a:ext cx="19436847" cy="3563605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7369D-F54E-477D-B8C9-56E070BA9C50}" type="datetimeFigureOut">
              <a:rPr lang="en-US" smtClean="0"/>
              <a:pPr/>
              <a:t>7/3/2014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CB9BD-C086-447A-94D6-170D997C793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908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7369D-F54E-477D-B8C9-56E070BA9C50}" type="datetimeFigureOut">
              <a:rPr lang="en-US" smtClean="0"/>
              <a:pPr/>
              <a:t>7/3/2014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CB9BD-C086-447A-94D6-170D997C793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7440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2218" y="26838228"/>
            <a:ext cx="25095676" cy="8295100"/>
          </a:xfrm>
        </p:spPr>
        <p:txBody>
          <a:bodyPr anchor="t"/>
          <a:lstStyle>
            <a:lvl1pPr algn="l">
              <a:defRPr sz="178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32218" y="17702020"/>
            <a:ext cx="25095676" cy="9136208"/>
          </a:xfrm>
        </p:spPr>
        <p:txBody>
          <a:bodyPr anchor="b"/>
          <a:lstStyle>
            <a:lvl1pPr marL="0" indent="0">
              <a:buNone/>
              <a:defRPr sz="8900">
                <a:solidFill>
                  <a:schemeClr val="tx1">
                    <a:tint val="75000"/>
                  </a:schemeClr>
                </a:solidFill>
              </a:defRPr>
            </a:lvl1pPr>
            <a:lvl2pPr marL="2036826" indent="0">
              <a:buNone/>
              <a:defRPr sz="8000">
                <a:solidFill>
                  <a:schemeClr val="tx1">
                    <a:tint val="75000"/>
                  </a:schemeClr>
                </a:solidFill>
              </a:defRPr>
            </a:lvl2pPr>
            <a:lvl3pPr marL="4073652" indent="0">
              <a:buNone/>
              <a:defRPr sz="7100">
                <a:solidFill>
                  <a:schemeClr val="tx1">
                    <a:tint val="75000"/>
                  </a:schemeClr>
                </a:solidFill>
              </a:defRPr>
            </a:lvl3pPr>
            <a:lvl4pPr marL="6110478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4pPr>
            <a:lvl5pPr marL="8147304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5pPr>
            <a:lvl6pPr marL="10184130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6pPr>
            <a:lvl7pPr marL="12220956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7pPr>
            <a:lvl8pPr marL="14257782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8pPr>
            <a:lvl9pPr marL="16294608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7369D-F54E-477D-B8C9-56E070BA9C50}" type="datetimeFigureOut">
              <a:rPr lang="en-US" smtClean="0"/>
              <a:pPr/>
              <a:t>7/3/2014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CB9BD-C086-447A-94D6-170D997C793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40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76216" y="9745295"/>
            <a:ext cx="13039910" cy="27563325"/>
          </a:xfrm>
        </p:spPr>
        <p:txBody>
          <a:bodyPr/>
          <a:lstStyle>
            <a:lvl1pPr>
              <a:defRPr sz="12500"/>
            </a:lvl1pPr>
            <a:lvl2pPr>
              <a:defRPr sz="10700"/>
            </a:lvl2pPr>
            <a:lvl3pPr>
              <a:defRPr sz="8900"/>
            </a:lvl3pPr>
            <a:lvl4pPr>
              <a:defRPr sz="8000"/>
            </a:lvl4pPr>
            <a:lvl5pPr>
              <a:defRPr sz="8000"/>
            </a:lvl5pPr>
            <a:lvl6pPr>
              <a:defRPr sz="8000"/>
            </a:lvl6pPr>
            <a:lvl7pPr>
              <a:defRPr sz="8000"/>
            </a:lvl7pPr>
            <a:lvl8pPr>
              <a:defRPr sz="8000"/>
            </a:lvl8pPr>
            <a:lvl9pPr>
              <a:defRPr sz="8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008199" y="9745295"/>
            <a:ext cx="13039910" cy="27563325"/>
          </a:xfrm>
        </p:spPr>
        <p:txBody>
          <a:bodyPr/>
          <a:lstStyle>
            <a:lvl1pPr>
              <a:defRPr sz="12500"/>
            </a:lvl1pPr>
            <a:lvl2pPr>
              <a:defRPr sz="10700"/>
            </a:lvl2pPr>
            <a:lvl3pPr>
              <a:defRPr sz="8900"/>
            </a:lvl3pPr>
            <a:lvl4pPr>
              <a:defRPr sz="8000"/>
            </a:lvl4pPr>
            <a:lvl5pPr>
              <a:defRPr sz="8000"/>
            </a:lvl5pPr>
            <a:lvl6pPr>
              <a:defRPr sz="8000"/>
            </a:lvl6pPr>
            <a:lvl7pPr>
              <a:defRPr sz="8000"/>
            </a:lvl7pPr>
            <a:lvl8pPr>
              <a:defRPr sz="8000"/>
            </a:lvl8pPr>
            <a:lvl9pPr>
              <a:defRPr sz="8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7369D-F54E-477D-B8C9-56E070BA9C50}" type="datetimeFigureOut">
              <a:rPr lang="en-US" smtClean="0"/>
              <a:pPr/>
              <a:t>7/3/2014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CB9BD-C086-447A-94D6-170D997C793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7421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6216" y="9348909"/>
            <a:ext cx="13045038" cy="3896180"/>
          </a:xfrm>
        </p:spPr>
        <p:txBody>
          <a:bodyPr anchor="b"/>
          <a:lstStyle>
            <a:lvl1pPr marL="0" indent="0">
              <a:buNone/>
              <a:defRPr sz="10700" b="1"/>
            </a:lvl1pPr>
            <a:lvl2pPr marL="2036826" indent="0">
              <a:buNone/>
              <a:defRPr sz="8900" b="1"/>
            </a:lvl2pPr>
            <a:lvl3pPr marL="4073652" indent="0">
              <a:buNone/>
              <a:defRPr sz="8000" b="1"/>
            </a:lvl3pPr>
            <a:lvl4pPr marL="6110478" indent="0">
              <a:buNone/>
              <a:defRPr sz="7100" b="1"/>
            </a:lvl4pPr>
            <a:lvl5pPr marL="8147304" indent="0">
              <a:buNone/>
              <a:defRPr sz="7100" b="1"/>
            </a:lvl5pPr>
            <a:lvl6pPr marL="10184130" indent="0">
              <a:buNone/>
              <a:defRPr sz="7100" b="1"/>
            </a:lvl6pPr>
            <a:lvl7pPr marL="12220956" indent="0">
              <a:buNone/>
              <a:defRPr sz="7100" b="1"/>
            </a:lvl7pPr>
            <a:lvl8pPr marL="14257782" indent="0">
              <a:buNone/>
              <a:defRPr sz="7100" b="1"/>
            </a:lvl8pPr>
            <a:lvl9pPr marL="16294608" indent="0">
              <a:buNone/>
              <a:defRPr sz="7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6216" y="13245090"/>
            <a:ext cx="13045038" cy="24063527"/>
          </a:xfrm>
        </p:spPr>
        <p:txBody>
          <a:bodyPr/>
          <a:lstStyle>
            <a:lvl1pPr>
              <a:defRPr sz="10700"/>
            </a:lvl1pPr>
            <a:lvl2pPr>
              <a:defRPr sz="8900"/>
            </a:lvl2pPr>
            <a:lvl3pPr>
              <a:defRPr sz="8000"/>
            </a:lvl3pPr>
            <a:lvl4pPr>
              <a:defRPr sz="7100"/>
            </a:lvl4pPr>
            <a:lvl5pPr>
              <a:defRPr sz="7100"/>
            </a:lvl5pPr>
            <a:lvl6pPr>
              <a:defRPr sz="7100"/>
            </a:lvl6pPr>
            <a:lvl7pPr>
              <a:defRPr sz="7100"/>
            </a:lvl7pPr>
            <a:lvl8pPr>
              <a:defRPr sz="7100"/>
            </a:lvl8pPr>
            <a:lvl9pPr>
              <a:defRPr sz="7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997949" y="9348909"/>
            <a:ext cx="13050162" cy="3896180"/>
          </a:xfrm>
        </p:spPr>
        <p:txBody>
          <a:bodyPr anchor="b"/>
          <a:lstStyle>
            <a:lvl1pPr marL="0" indent="0">
              <a:buNone/>
              <a:defRPr sz="10700" b="1"/>
            </a:lvl1pPr>
            <a:lvl2pPr marL="2036826" indent="0">
              <a:buNone/>
              <a:defRPr sz="8900" b="1"/>
            </a:lvl2pPr>
            <a:lvl3pPr marL="4073652" indent="0">
              <a:buNone/>
              <a:defRPr sz="8000" b="1"/>
            </a:lvl3pPr>
            <a:lvl4pPr marL="6110478" indent="0">
              <a:buNone/>
              <a:defRPr sz="7100" b="1"/>
            </a:lvl4pPr>
            <a:lvl5pPr marL="8147304" indent="0">
              <a:buNone/>
              <a:defRPr sz="7100" b="1"/>
            </a:lvl5pPr>
            <a:lvl6pPr marL="10184130" indent="0">
              <a:buNone/>
              <a:defRPr sz="7100" b="1"/>
            </a:lvl6pPr>
            <a:lvl7pPr marL="12220956" indent="0">
              <a:buNone/>
              <a:defRPr sz="7100" b="1"/>
            </a:lvl7pPr>
            <a:lvl8pPr marL="14257782" indent="0">
              <a:buNone/>
              <a:defRPr sz="7100" b="1"/>
            </a:lvl8pPr>
            <a:lvl9pPr marL="16294608" indent="0">
              <a:buNone/>
              <a:defRPr sz="7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997949" y="13245090"/>
            <a:ext cx="13050162" cy="24063527"/>
          </a:xfrm>
        </p:spPr>
        <p:txBody>
          <a:bodyPr/>
          <a:lstStyle>
            <a:lvl1pPr>
              <a:defRPr sz="10700"/>
            </a:lvl1pPr>
            <a:lvl2pPr>
              <a:defRPr sz="8900"/>
            </a:lvl2pPr>
            <a:lvl3pPr>
              <a:defRPr sz="8000"/>
            </a:lvl3pPr>
            <a:lvl4pPr>
              <a:defRPr sz="7100"/>
            </a:lvl4pPr>
            <a:lvl5pPr>
              <a:defRPr sz="7100"/>
            </a:lvl5pPr>
            <a:lvl6pPr>
              <a:defRPr sz="7100"/>
            </a:lvl6pPr>
            <a:lvl7pPr>
              <a:defRPr sz="7100"/>
            </a:lvl7pPr>
            <a:lvl8pPr>
              <a:defRPr sz="7100"/>
            </a:lvl8pPr>
            <a:lvl9pPr>
              <a:defRPr sz="7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7369D-F54E-477D-B8C9-56E070BA9C50}" type="datetimeFigureOut">
              <a:rPr lang="en-US" smtClean="0"/>
              <a:pPr/>
              <a:t>7/3/2014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CB9BD-C086-447A-94D6-170D997C793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3580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7369D-F54E-477D-B8C9-56E070BA9C50}" type="datetimeFigureOut">
              <a:rPr lang="en-US" smtClean="0"/>
              <a:pPr/>
              <a:t>7/3/2014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CB9BD-C086-447A-94D6-170D997C793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5462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7369D-F54E-477D-B8C9-56E070BA9C50}" type="datetimeFigureOut">
              <a:rPr lang="en-US" smtClean="0"/>
              <a:pPr/>
              <a:t>7/3/2014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CB9BD-C086-447A-94D6-170D997C793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5587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6218" y="1662887"/>
            <a:ext cx="9713300" cy="7076938"/>
          </a:xfrm>
        </p:spPr>
        <p:txBody>
          <a:bodyPr anchor="b"/>
          <a:lstStyle>
            <a:lvl1pPr algn="l">
              <a:defRPr sz="89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3191" y="1662890"/>
            <a:ext cx="16504918" cy="35645730"/>
          </a:xfrm>
        </p:spPr>
        <p:txBody>
          <a:bodyPr/>
          <a:lstStyle>
            <a:lvl1pPr>
              <a:defRPr sz="14300"/>
            </a:lvl1pPr>
            <a:lvl2pPr>
              <a:defRPr sz="12500"/>
            </a:lvl2pPr>
            <a:lvl3pPr>
              <a:defRPr sz="10700"/>
            </a:lvl3pPr>
            <a:lvl4pPr>
              <a:defRPr sz="8900"/>
            </a:lvl4pPr>
            <a:lvl5pPr>
              <a:defRPr sz="8900"/>
            </a:lvl5pPr>
            <a:lvl6pPr>
              <a:defRPr sz="8900"/>
            </a:lvl6pPr>
            <a:lvl7pPr>
              <a:defRPr sz="8900"/>
            </a:lvl7pPr>
            <a:lvl8pPr>
              <a:defRPr sz="8900"/>
            </a:lvl8pPr>
            <a:lvl9pPr>
              <a:defRPr sz="8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6218" y="8739829"/>
            <a:ext cx="9713300" cy="28568791"/>
          </a:xfrm>
        </p:spPr>
        <p:txBody>
          <a:bodyPr/>
          <a:lstStyle>
            <a:lvl1pPr marL="0" indent="0">
              <a:buNone/>
              <a:defRPr sz="6200"/>
            </a:lvl1pPr>
            <a:lvl2pPr marL="2036826" indent="0">
              <a:buNone/>
              <a:defRPr sz="5300"/>
            </a:lvl2pPr>
            <a:lvl3pPr marL="4073652" indent="0">
              <a:buNone/>
              <a:defRPr sz="4500"/>
            </a:lvl3pPr>
            <a:lvl4pPr marL="6110478" indent="0">
              <a:buNone/>
              <a:defRPr sz="4000"/>
            </a:lvl4pPr>
            <a:lvl5pPr marL="8147304" indent="0">
              <a:buNone/>
              <a:defRPr sz="4000"/>
            </a:lvl5pPr>
            <a:lvl6pPr marL="10184130" indent="0">
              <a:buNone/>
              <a:defRPr sz="4000"/>
            </a:lvl6pPr>
            <a:lvl7pPr marL="12220956" indent="0">
              <a:buNone/>
              <a:defRPr sz="4000"/>
            </a:lvl7pPr>
            <a:lvl8pPr marL="14257782" indent="0">
              <a:buNone/>
              <a:defRPr sz="4000"/>
            </a:lvl8pPr>
            <a:lvl9pPr marL="16294608" indent="0">
              <a:buNone/>
              <a:defRPr sz="4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7369D-F54E-477D-B8C9-56E070BA9C50}" type="datetimeFigureOut">
              <a:rPr lang="en-US" smtClean="0"/>
              <a:pPr/>
              <a:t>7/3/2014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CB9BD-C086-447A-94D6-170D997C793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7807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86974" y="29235876"/>
            <a:ext cx="17714595" cy="3451461"/>
          </a:xfrm>
        </p:spPr>
        <p:txBody>
          <a:bodyPr anchor="b"/>
          <a:lstStyle>
            <a:lvl1pPr algn="l">
              <a:defRPr sz="89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786974" y="3731828"/>
            <a:ext cx="17714595" cy="25059323"/>
          </a:xfrm>
        </p:spPr>
        <p:txBody>
          <a:bodyPr/>
          <a:lstStyle>
            <a:lvl1pPr marL="0" indent="0">
              <a:buNone/>
              <a:defRPr sz="14300"/>
            </a:lvl1pPr>
            <a:lvl2pPr marL="2036826" indent="0">
              <a:buNone/>
              <a:defRPr sz="12500"/>
            </a:lvl2pPr>
            <a:lvl3pPr marL="4073652" indent="0">
              <a:buNone/>
              <a:defRPr sz="10700"/>
            </a:lvl3pPr>
            <a:lvl4pPr marL="6110478" indent="0">
              <a:buNone/>
              <a:defRPr sz="8900"/>
            </a:lvl4pPr>
            <a:lvl5pPr marL="8147304" indent="0">
              <a:buNone/>
              <a:defRPr sz="8900"/>
            </a:lvl5pPr>
            <a:lvl6pPr marL="10184130" indent="0">
              <a:buNone/>
              <a:defRPr sz="8900"/>
            </a:lvl6pPr>
            <a:lvl7pPr marL="12220956" indent="0">
              <a:buNone/>
              <a:defRPr sz="8900"/>
            </a:lvl7pPr>
            <a:lvl8pPr marL="14257782" indent="0">
              <a:buNone/>
              <a:defRPr sz="8900"/>
            </a:lvl8pPr>
            <a:lvl9pPr marL="16294608" indent="0">
              <a:buNone/>
              <a:defRPr sz="89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86974" y="32687337"/>
            <a:ext cx="17714595" cy="4901647"/>
          </a:xfrm>
        </p:spPr>
        <p:txBody>
          <a:bodyPr/>
          <a:lstStyle>
            <a:lvl1pPr marL="0" indent="0">
              <a:buNone/>
              <a:defRPr sz="6200"/>
            </a:lvl1pPr>
            <a:lvl2pPr marL="2036826" indent="0">
              <a:buNone/>
              <a:defRPr sz="5300"/>
            </a:lvl2pPr>
            <a:lvl3pPr marL="4073652" indent="0">
              <a:buNone/>
              <a:defRPr sz="4500"/>
            </a:lvl3pPr>
            <a:lvl4pPr marL="6110478" indent="0">
              <a:buNone/>
              <a:defRPr sz="4000"/>
            </a:lvl4pPr>
            <a:lvl5pPr marL="8147304" indent="0">
              <a:buNone/>
              <a:defRPr sz="4000"/>
            </a:lvl5pPr>
            <a:lvl6pPr marL="10184130" indent="0">
              <a:buNone/>
              <a:defRPr sz="4000"/>
            </a:lvl6pPr>
            <a:lvl7pPr marL="12220956" indent="0">
              <a:buNone/>
              <a:defRPr sz="4000"/>
            </a:lvl7pPr>
            <a:lvl8pPr marL="14257782" indent="0">
              <a:buNone/>
              <a:defRPr sz="4000"/>
            </a:lvl8pPr>
            <a:lvl9pPr marL="16294608" indent="0">
              <a:buNone/>
              <a:defRPr sz="4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7369D-F54E-477D-B8C9-56E070BA9C50}" type="datetimeFigureOut">
              <a:rPr lang="en-US" smtClean="0"/>
              <a:pPr/>
              <a:t>7/3/2014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CB9BD-C086-447A-94D6-170D997C793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629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76216" y="1672558"/>
            <a:ext cx="26571893" cy="6960923"/>
          </a:xfrm>
          <a:prstGeom prst="rect">
            <a:avLst/>
          </a:prstGeom>
        </p:spPr>
        <p:txBody>
          <a:bodyPr vert="horz" lIns="407365" tIns="203683" rIns="407365" bIns="203683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6216" y="9745295"/>
            <a:ext cx="26571893" cy="27563325"/>
          </a:xfrm>
          <a:prstGeom prst="rect">
            <a:avLst/>
          </a:prstGeom>
        </p:spPr>
        <p:txBody>
          <a:bodyPr vert="horz" lIns="407365" tIns="203683" rIns="407365" bIns="203683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76216" y="38710469"/>
            <a:ext cx="6889009" cy="2223628"/>
          </a:xfrm>
          <a:prstGeom prst="rect">
            <a:avLst/>
          </a:prstGeom>
        </p:spPr>
        <p:txBody>
          <a:bodyPr vert="horz" lIns="407365" tIns="203683" rIns="407365" bIns="203683" rtlCol="0" anchor="ctr"/>
          <a:lstStyle>
            <a:lvl1pPr algn="l">
              <a:defRPr sz="5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27369D-F54E-477D-B8C9-56E070BA9C50}" type="datetimeFigureOut">
              <a:rPr lang="en-US" smtClean="0"/>
              <a:pPr/>
              <a:t>7/3/2014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87478" y="38710469"/>
            <a:ext cx="9349370" cy="2223628"/>
          </a:xfrm>
          <a:prstGeom prst="rect">
            <a:avLst/>
          </a:prstGeom>
        </p:spPr>
        <p:txBody>
          <a:bodyPr vert="horz" lIns="407365" tIns="203683" rIns="407365" bIns="203683" rtlCol="0" anchor="ctr"/>
          <a:lstStyle>
            <a:lvl1pPr algn="ctr">
              <a:defRPr sz="5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159100" y="38710469"/>
            <a:ext cx="6889009" cy="2223628"/>
          </a:xfrm>
          <a:prstGeom prst="rect">
            <a:avLst/>
          </a:prstGeom>
        </p:spPr>
        <p:txBody>
          <a:bodyPr vert="horz" lIns="407365" tIns="203683" rIns="407365" bIns="203683" rtlCol="0" anchor="ctr"/>
          <a:lstStyle>
            <a:lvl1pPr algn="r">
              <a:defRPr sz="5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6CB9BD-C086-447A-94D6-170D997C793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6000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7" r:id="rId1"/>
    <p:sldLayoutId id="2147483998" r:id="rId2"/>
    <p:sldLayoutId id="2147483999" r:id="rId3"/>
    <p:sldLayoutId id="2147484000" r:id="rId4"/>
    <p:sldLayoutId id="2147484001" r:id="rId5"/>
    <p:sldLayoutId id="2147484002" r:id="rId6"/>
    <p:sldLayoutId id="2147484003" r:id="rId7"/>
    <p:sldLayoutId id="2147484004" r:id="rId8"/>
    <p:sldLayoutId id="2147484005" r:id="rId9"/>
    <p:sldLayoutId id="2147484006" r:id="rId10"/>
    <p:sldLayoutId id="2147484007" r:id="rId11"/>
  </p:sldLayoutIdLst>
  <p:txStyles>
    <p:titleStyle>
      <a:lvl1pPr algn="ctr" defTabSz="4073652" rtl="0" eaLnBrk="1" latinLnBrk="0" hangingPunct="1">
        <a:spcBef>
          <a:spcPct val="0"/>
        </a:spcBef>
        <a:buNone/>
        <a:defRPr sz="19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27620" indent="-1527620" algn="l" defTabSz="4073652" rtl="0" eaLnBrk="1" latinLnBrk="0" hangingPunct="1">
        <a:spcBef>
          <a:spcPct val="20000"/>
        </a:spcBef>
        <a:buFont typeface="Arial" panose="020B0604020202020204" pitchFamily="34" charset="0"/>
        <a:buChar char="•"/>
        <a:defRPr sz="14300" kern="1200">
          <a:solidFill>
            <a:schemeClr val="tx1"/>
          </a:solidFill>
          <a:latin typeface="+mn-lt"/>
          <a:ea typeface="+mn-ea"/>
          <a:cs typeface="+mn-cs"/>
        </a:defRPr>
      </a:lvl1pPr>
      <a:lvl2pPr marL="3309842" indent="-1273016" algn="l" defTabSz="4073652" rtl="0" eaLnBrk="1" latinLnBrk="0" hangingPunct="1">
        <a:spcBef>
          <a:spcPct val="20000"/>
        </a:spcBef>
        <a:buFont typeface="Arial" panose="020B0604020202020204" pitchFamily="34" charset="0"/>
        <a:buChar char="–"/>
        <a:defRPr sz="12500" kern="1200">
          <a:solidFill>
            <a:schemeClr val="tx1"/>
          </a:solidFill>
          <a:latin typeface="+mn-lt"/>
          <a:ea typeface="+mn-ea"/>
          <a:cs typeface="+mn-cs"/>
        </a:defRPr>
      </a:lvl2pPr>
      <a:lvl3pPr marL="5092065" indent="-1018413" algn="l" defTabSz="4073652" rtl="0" eaLnBrk="1" latinLnBrk="0" hangingPunct="1">
        <a:spcBef>
          <a:spcPct val="20000"/>
        </a:spcBef>
        <a:buFont typeface="Arial" panose="020B0604020202020204" pitchFamily="34" charset="0"/>
        <a:buChar char="•"/>
        <a:defRPr sz="10700" kern="1200">
          <a:solidFill>
            <a:schemeClr val="tx1"/>
          </a:solidFill>
          <a:latin typeface="+mn-lt"/>
          <a:ea typeface="+mn-ea"/>
          <a:cs typeface="+mn-cs"/>
        </a:defRPr>
      </a:lvl3pPr>
      <a:lvl4pPr marL="7128891" indent="-1018413" algn="l" defTabSz="4073652" rtl="0" eaLnBrk="1" latinLnBrk="0" hangingPunct="1">
        <a:spcBef>
          <a:spcPct val="20000"/>
        </a:spcBef>
        <a:buFont typeface="Arial" panose="020B0604020202020204" pitchFamily="34" charset="0"/>
        <a:buChar char="–"/>
        <a:defRPr sz="8900" kern="1200">
          <a:solidFill>
            <a:schemeClr val="tx1"/>
          </a:solidFill>
          <a:latin typeface="+mn-lt"/>
          <a:ea typeface="+mn-ea"/>
          <a:cs typeface="+mn-cs"/>
        </a:defRPr>
      </a:lvl4pPr>
      <a:lvl5pPr marL="9165717" indent="-1018413" algn="l" defTabSz="4073652" rtl="0" eaLnBrk="1" latinLnBrk="0" hangingPunct="1">
        <a:spcBef>
          <a:spcPct val="20000"/>
        </a:spcBef>
        <a:buFont typeface="Arial" panose="020B0604020202020204" pitchFamily="34" charset="0"/>
        <a:buChar char="»"/>
        <a:defRPr sz="8900" kern="1200">
          <a:solidFill>
            <a:schemeClr val="tx1"/>
          </a:solidFill>
          <a:latin typeface="+mn-lt"/>
          <a:ea typeface="+mn-ea"/>
          <a:cs typeface="+mn-cs"/>
        </a:defRPr>
      </a:lvl5pPr>
      <a:lvl6pPr marL="11202543" indent="-1018413" algn="l" defTabSz="4073652" rtl="0" eaLnBrk="1" latinLnBrk="0" hangingPunct="1">
        <a:spcBef>
          <a:spcPct val="20000"/>
        </a:spcBef>
        <a:buFont typeface="Arial" panose="020B0604020202020204" pitchFamily="34" charset="0"/>
        <a:buChar char="•"/>
        <a:defRPr sz="8900" kern="1200">
          <a:solidFill>
            <a:schemeClr val="tx1"/>
          </a:solidFill>
          <a:latin typeface="+mn-lt"/>
          <a:ea typeface="+mn-ea"/>
          <a:cs typeface="+mn-cs"/>
        </a:defRPr>
      </a:lvl6pPr>
      <a:lvl7pPr marL="13239369" indent="-1018413" algn="l" defTabSz="4073652" rtl="0" eaLnBrk="1" latinLnBrk="0" hangingPunct="1">
        <a:spcBef>
          <a:spcPct val="20000"/>
        </a:spcBef>
        <a:buFont typeface="Arial" panose="020B0604020202020204" pitchFamily="34" charset="0"/>
        <a:buChar char="•"/>
        <a:defRPr sz="8900" kern="1200">
          <a:solidFill>
            <a:schemeClr val="tx1"/>
          </a:solidFill>
          <a:latin typeface="+mn-lt"/>
          <a:ea typeface="+mn-ea"/>
          <a:cs typeface="+mn-cs"/>
        </a:defRPr>
      </a:lvl7pPr>
      <a:lvl8pPr marL="15276195" indent="-1018413" algn="l" defTabSz="4073652" rtl="0" eaLnBrk="1" latinLnBrk="0" hangingPunct="1">
        <a:spcBef>
          <a:spcPct val="20000"/>
        </a:spcBef>
        <a:buFont typeface="Arial" panose="020B0604020202020204" pitchFamily="34" charset="0"/>
        <a:buChar char="•"/>
        <a:defRPr sz="8900" kern="1200">
          <a:solidFill>
            <a:schemeClr val="tx1"/>
          </a:solidFill>
          <a:latin typeface="+mn-lt"/>
          <a:ea typeface="+mn-ea"/>
          <a:cs typeface="+mn-cs"/>
        </a:defRPr>
      </a:lvl8pPr>
      <a:lvl9pPr marL="17313021" indent="-1018413" algn="l" defTabSz="4073652" rtl="0" eaLnBrk="1" latinLnBrk="0" hangingPunct="1">
        <a:spcBef>
          <a:spcPct val="20000"/>
        </a:spcBef>
        <a:buFont typeface="Arial" panose="020B0604020202020204" pitchFamily="34" charset="0"/>
        <a:buChar char="•"/>
        <a:defRPr sz="8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73652" rtl="0" eaLnBrk="1" latinLnBrk="0" hangingPunct="1">
        <a:defRPr sz="8000" kern="1200">
          <a:solidFill>
            <a:schemeClr val="tx1"/>
          </a:solidFill>
          <a:latin typeface="+mn-lt"/>
          <a:ea typeface="+mn-ea"/>
          <a:cs typeface="+mn-cs"/>
        </a:defRPr>
      </a:lvl1pPr>
      <a:lvl2pPr marL="2036826" algn="l" defTabSz="4073652" rtl="0" eaLnBrk="1" latinLnBrk="0" hangingPunct="1">
        <a:defRPr sz="8000" kern="1200">
          <a:solidFill>
            <a:schemeClr val="tx1"/>
          </a:solidFill>
          <a:latin typeface="+mn-lt"/>
          <a:ea typeface="+mn-ea"/>
          <a:cs typeface="+mn-cs"/>
        </a:defRPr>
      </a:lvl2pPr>
      <a:lvl3pPr marL="4073652" algn="l" defTabSz="4073652" rtl="0" eaLnBrk="1" latinLnBrk="0" hangingPunct="1">
        <a:defRPr sz="8000" kern="1200">
          <a:solidFill>
            <a:schemeClr val="tx1"/>
          </a:solidFill>
          <a:latin typeface="+mn-lt"/>
          <a:ea typeface="+mn-ea"/>
          <a:cs typeface="+mn-cs"/>
        </a:defRPr>
      </a:lvl3pPr>
      <a:lvl4pPr marL="6110478" algn="l" defTabSz="4073652" rtl="0" eaLnBrk="1" latinLnBrk="0" hangingPunct="1">
        <a:defRPr sz="8000" kern="1200">
          <a:solidFill>
            <a:schemeClr val="tx1"/>
          </a:solidFill>
          <a:latin typeface="+mn-lt"/>
          <a:ea typeface="+mn-ea"/>
          <a:cs typeface="+mn-cs"/>
        </a:defRPr>
      </a:lvl4pPr>
      <a:lvl5pPr marL="8147304" algn="l" defTabSz="4073652" rtl="0" eaLnBrk="1" latinLnBrk="0" hangingPunct="1">
        <a:defRPr sz="8000" kern="1200">
          <a:solidFill>
            <a:schemeClr val="tx1"/>
          </a:solidFill>
          <a:latin typeface="+mn-lt"/>
          <a:ea typeface="+mn-ea"/>
          <a:cs typeface="+mn-cs"/>
        </a:defRPr>
      </a:lvl5pPr>
      <a:lvl6pPr marL="10184130" algn="l" defTabSz="4073652" rtl="0" eaLnBrk="1" latinLnBrk="0" hangingPunct="1">
        <a:defRPr sz="8000" kern="1200">
          <a:solidFill>
            <a:schemeClr val="tx1"/>
          </a:solidFill>
          <a:latin typeface="+mn-lt"/>
          <a:ea typeface="+mn-ea"/>
          <a:cs typeface="+mn-cs"/>
        </a:defRPr>
      </a:lvl6pPr>
      <a:lvl7pPr marL="12220956" algn="l" defTabSz="4073652" rtl="0" eaLnBrk="1" latinLnBrk="0" hangingPunct="1">
        <a:defRPr sz="8000" kern="1200">
          <a:solidFill>
            <a:schemeClr val="tx1"/>
          </a:solidFill>
          <a:latin typeface="+mn-lt"/>
          <a:ea typeface="+mn-ea"/>
          <a:cs typeface="+mn-cs"/>
        </a:defRPr>
      </a:lvl7pPr>
      <a:lvl8pPr marL="14257782" algn="l" defTabSz="4073652" rtl="0" eaLnBrk="1" latinLnBrk="0" hangingPunct="1">
        <a:defRPr sz="8000" kern="1200">
          <a:solidFill>
            <a:schemeClr val="tx1"/>
          </a:solidFill>
          <a:latin typeface="+mn-lt"/>
          <a:ea typeface="+mn-ea"/>
          <a:cs typeface="+mn-cs"/>
        </a:defRPr>
      </a:lvl8pPr>
      <a:lvl9pPr marL="16294608" algn="l" defTabSz="4073652" rtl="0" eaLnBrk="1" latinLnBrk="0" hangingPunct="1">
        <a:defRPr sz="8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ounded Rectangle 66"/>
          <p:cNvSpPr/>
          <p:nvPr/>
        </p:nvSpPr>
        <p:spPr>
          <a:xfrm>
            <a:off x="14862274" y="33124129"/>
            <a:ext cx="13739708" cy="8490099"/>
          </a:xfrm>
          <a:prstGeom prst="roundRect">
            <a:avLst/>
          </a:prstGeom>
          <a:solidFill>
            <a:schemeClr val="bg1">
              <a:lumMod val="95000"/>
              <a:alpha val="95000"/>
            </a:schemeClr>
          </a:solidFill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2" tIns="45708" rIns="91412" bIns="45708" rtlCol="0" anchor="ctr"/>
          <a:lstStyle/>
          <a:p>
            <a:pPr algn="ctr"/>
            <a:endParaRPr lang="en-GB" dirty="0"/>
          </a:p>
        </p:txBody>
      </p:sp>
      <p:sp>
        <p:nvSpPr>
          <p:cNvPr id="52" name="Rounded Rectangle 51"/>
          <p:cNvSpPr/>
          <p:nvPr/>
        </p:nvSpPr>
        <p:spPr>
          <a:xfrm>
            <a:off x="897864" y="499037"/>
            <a:ext cx="27704118" cy="4970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63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2" tIns="45708" rIns="91412" bIns="45708" rtlCol="0" anchor="ctr"/>
          <a:lstStyle/>
          <a:p>
            <a:pPr algn="ctr"/>
            <a:endParaRPr lang="en-GB" dirty="0"/>
          </a:p>
        </p:txBody>
      </p:sp>
      <p:sp>
        <p:nvSpPr>
          <p:cNvPr id="54" name="Rounded Rectangle 53"/>
          <p:cNvSpPr/>
          <p:nvPr/>
        </p:nvSpPr>
        <p:spPr>
          <a:xfrm>
            <a:off x="897864" y="15106086"/>
            <a:ext cx="27769754" cy="7182747"/>
          </a:xfrm>
          <a:prstGeom prst="roundRect">
            <a:avLst/>
          </a:prstGeom>
          <a:solidFill>
            <a:srgbClr val="FFFFEB">
              <a:alpha val="75000"/>
            </a:srgbClr>
          </a:solidFill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2" tIns="45708" rIns="91412" bIns="45708" rtlCol="0" anchor="ctr"/>
          <a:lstStyle/>
          <a:p>
            <a:pPr algn="ctr"/>
            <a:r>
              <a:rPr lang="en-GB" dirty="0" smtClean="0"/>
              <a:t>f</a:t>
            </a:r>
            <a:endParaRPr lang="en-GB" dirty="0"/>
          </a:p>
        </p:txBody>
      </p:sp>
      <p:sp>
        <p:nvSpPr>
          <p:cNvPr id="53" name="Rounded Rectangle 52"/>
          <p:cNvSpPr/>
          <p:nvPr/>
        </p:nvSpPr>
        <p:spPr>
          <a:xfrm>
            <a:off x="897864" y="7595302"/>
            <a:ext cx="13439586" cy="7353603"/>
          </a:xfrm>
          <a:prstGeom prst="roundRect">
            <a:avLst/>
          </a:prstGeom>
          <a:solidFill>
            <a:schemeClr val="accent1">
              <a:lumMod val="20000"/>
              <a:lumOff val="80000"/>
              <a:alpha val="80000"/>
            </a:schemeClr>
          </a:solidFill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2" tIns="45708" rIns="91412" bIns="45708" rtlCol="0" anchor="ctr"/>
          <a:lstStyle/>
          <a:p>
            <a:pPr algn="ctr"/>
            <a:endParaRPr lang="en-GB" dirty="0"/>
          </a:p>
        </p:txBody>
      </p:sp>
      <p:sp>
        <p:nvSpPr>
          <p:cNvPr id="21" name="Rounded Rectangle 20"/>
          <p:cNvSpPr/>
          <p:nvPr/>
        </p:nvSpPr>
        <p:spPr>
          <a:xfrm>
            <a:off x="2609981" y="5573798"/>
            <a:ext cx="23950666" cy="185738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2" tIns="45708" rIns="91412" bIns="45708" rtlCol="0" anchor="ctr"/>
          <a:lstStyle/>
          <a:p>
            <a:pPr algn="ctr"/>
            <a:endParaRPr lang="en-GB" dirty="0"/>
          </a:p>
        </p:txBody>
      </p:sp>
      <p:sp>
        <p:nvSpPr>
          <p:cNvPr id="38" name="TextBox 37"/>
          <p:cNvSpPr txBox="1"/>
          <p:nvPr/>
        </p:nvSpPr>
        <p:spPr>
          <a:xfrm>
            <a:off x="832591" y="1014690"/>
            <a:ext cx="27302304" cy="3046964"/>
          </a:xfrm>
          <a:prstGeom prst="rect">
            <a:avLst/>
          </a:prstGeom>
          <a:noFill/>
          <a:ln>
            <a:noFill/>
          </a:ln>
        </p:spPr>
        <p:txBody>
          <a:bodyPr wrap="square" lIns="91412" tIns="45708" rIns="91412" bIns="45708" rtlCol="0">
            <a:spAutoFit/>
          </a:bodyPr>
          <a:lstStyle/>
          <a:p>
            <a:pPr algn="ctr"/>
            <a:r>
              <a:rPr lang="en-US" sz="9600" b="1" dirty="0" smtClean="0">
                <a:ln w="3175">
                  <a:noFill/>
                  <a:prstDash val="solid"/>
                </a:ln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Connectivity effects for NFkB-NrF2 crosstalk, </a:t>
            </a:r>
            <a:br>
              <a:rPr lang="en-US" sz="9600" b="1" dirty="0" smtClean="0">
                <a:ln w="3175">
                  <a:noFill/>
                  <a:prstDash val="solid"/>
                </a:ln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9600" b="1" dirty="0" smtClean="0">
                <a:ln w="3175">
                  <a:noFill/>
                  <a:prstDash val="solid"/>
                </a:ln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quantitative Petri-Net analysis approach</a:t>
            </a:r>
            <a:endParaRPr lang="en-GB" sz="9600" b="1" dirty="0">
              <a:ln w="3175">
                <a:noFill/>
                <a:prstDash val="solid"/>
              </a:ln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350368" y="7703297"/>
            <a:ext cx="12358775" cy="7620523"/>
          </a:xfrm>
          <a:prstGeom prst="rect">
            <a:avLst/>
          </a:prstGeom>
          <a:noFill/>
          <a:ln>
            <a:noFill/>
          </a:ln>
        </p:spPr>
        <p:txBody>
          <a:bodyPr wrap="square" lIns="91412" tIns="45708" rIns="91412" bIns="45708" rtlCol="0">
            <a:spAutoFit/>
          </a:bodyPr>
          <a:lstStyle/>
          <a:p>
            <a:pPr lvl="0" algn="ctr"/>
            <a:r>
              <a:rPr lang="en-US" sz="3600" b="1" dirty="0">
                <a:solidFill>
                  <a:prstClr val="black"/>
                </a:solidFill>
              </a:rPr>
              <a:t>Introduction</a:t>
            </a:r>
          </a:p>
          <a:p>
            <a:pPr marL="457200" lvl="0" indent="-45720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zh-CN" sz="3200" dirty="0">
                <a:solidFill>
                  <a:prstClr val="black"/>
                </a:solidFill>
              </a:rPr>
              <a:t>Nuclear Factor kappa B(NFkB) is a family of transcription factors that plays a prominent role in innate immune response. Upon stimulation by cellular stress, a kinase cascade is activated, which eventually strips the NFkB of its inhibitor </a:t>
            </a:r>
            <a:r>
              <a:rPr lang="en-US" altLang="zh-CN" sz="3200" dirty="0" err="1">
                <a:solidFill>
                  <a:prstClr val="black"/>
                </a:solidFill>
              </a:rPr>
              <a:t>I</a:t>
            </a:r>
            <a:r>
              <a:rPr lang="en-US" altLang="zh-CN" sz="3200" dirty="0" err="1">
                <a:solidFill>
                  <a:prstClr val="black"/>
                </a:solidFill>
                <a:latin typeface="Lucida Grande" pitchFamily="1" charset="0"/>
              </a:rPr>
              <a:t>κ</a:t>
            </a:r>
            <a:r>
              <a:rPr lang="en-US" altLang="zh-CN" sz="3200" dirty="0" err="1">
                <a:solidFill>
                  <a:prstClr val="black"/>
                </a:solidFill>
              </a:rPr>
              <a:t>B</a:t>
            </a:r>
            <a:r>
              <a:rPr lang="en-US" altLang="zh-CN" sz="3200" dirty="0">
                <a:solidFill>
                  <a:prstClr val="black"/>
                </a:solidFill>
                <a:latin typeface="Lucida Grande" pitchFamily="1" charset="0"/>
              </a:rPr>
              <a:t>α</a:t>
            </a:r>
            <a:r>
              <a:rPr lang="en-US" altLang="zh-CN" sz="3200" dirty="0">
                <a:solidFill>
                  <a:prstClr val="black"/>
                </a:solidFill>
              </a:rPr>
              <a:t> molecule and allows it to translocate into the nucleus. In the nucleus  NFkB acts as a transcription factor and has an important role for cell survival.</a:t>
            </a:r>
          </a:p>
          <a:p>
            <a:pPr marL="457200" lvl="0" indent="-45720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GB" sz="3200" dirty="0">
                <a:solidFill>
                  <a:prstClr val="black"/>
                </a:solidFill>
              </a:rPr>
              <a:t>Nuclear factor </a:t>
            </a:r>
            <a:r>
              <a:rPr lang="en-GB" sz="3200" dirty="0" err="1">
                <a:solidFill>
                  <a:prstClr val="black"/>
                </a:solidFill>
              </a:rPr>
              <a:t>erythroid</a:t>
            </a:r>
            <a:r>
              <a:rPr lang="en-GB" sz="3200" dirty="0">
                <a:solidFill>
                  <a:prstClr val="black"/>
                </a:solidFill>
              </a:rPr>
              <a:t> 2–related factor 2(Nrf2) is a master regulator of transcriptional activation of genes encoding cytoprotective proteins.</a:t>
            </a:r>
          </a:p>
          <a:p>
            <a:pPr lvl="0">
              <a:lnSpc>
                <a:spcPct val="90000"/>
              </a:lnSpc>
            </a:pPr>
            <a:endParaRPr lang="en-US" sz="2200" dirty="0">
              <a:solidFill>
                <a:prstClr val="black"/>
              </a:solidFill>
            </a:endParaRPr>
          </a:p>
          <a:p>
            <a:pPr lvl="0" algn="ctr"/>
            <a:r>
              <a:rPr lang="en-US" sz="3600" b="1" dirty="0">
                <a:solidFill>
                  <a:prstClr val="black"/>
                </a:solidFill>
              </a:rPr>
              <a:t>Aim</a:t>
            </a:r>
            <a:endParaRPr lang="en-US" sz="2700" dirty="0">
              <a:solidFill>
                <a:prstClr val="black"/>
              </a:solidFill>
            </a:endParaRPr>
          </a:p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prstClr val="black"/>
                </a:solidFill>
              </a:rPr>
              <a:t>Use mathematical modelling to evaluate whether crosstalk between the regulatory pathways  of NFkB and Nrf2 can produce asynchronous oscillations  in the nuclear concentrations of NFkB and Nrf2. </a:t>
            </a:r>
          </a:p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prstClr val="black"/>
                </a:solidFill>
              </a:rPr>
              <a:t>Provide leads to identify the mechanisms of crosstalk most likely to produce asynchronous oscillations under </a:t>
            </a:r>
            <a:r>
              <a:rPr lang="en-GB" sz="2800" dirty="0">
                <a:solidFill>
                  <a:prstClr val="black"/>
                </a:solidFill>
              </a:rPr>
              <a:t>Tumour Necrosis Factor </a:t>
            </a:r>
            <a:r>
              <a:rPr lang="el-GR" sz="2800" dirty="0">
                <a:solidFill>
                  <a:prstClr val="black"/>
                </a:solidFill>
              </a:rPr>
              <a:t>α</a:t>
            </a:r>
            <a:r>
              <a:rPr lang="en-GB" sz="2800" dirty="0">
                <a:solidFill>
                  <a:prstClr val="black"/>
                </a:solidFill>
              </a:rPr>
              <a:t> (TNF-</a:t>
            </a:r>
            <a:r>
              <a:rPr lang="el-GR" sz="2800" dirty="0">
                <a:solidFill>
                  <a:prstClr val="black"/>
                </a:solidFill>
              </a:rPr>
              <a:t>α</a:t>
            </a:r>
            <a:r>
              <a:rPr lang="en-GB" sz="2800" dirty="0">
                <a:solidFill>
                  <a:prstClr val="black"/>
                </a:solidFill>
              </a:rPr>
              <a:t>) stimulation.</a:t>
            </a:r>
            <a:endParaRPr lang="en-US" sz="2800" b="1" dirty="0">
              <a:solidFill>
                <a:prstClr val="black"/>
              </a:solidFill>
            </a:endParaRPr>
          </a:p>
          <a:p>
            <a:endParaRPr lang="en-US" sz="2700" dirty="0"/>
          </a:p>
        </p:txBody>
      </p:sp>
      <p:sp>
        <p:nvSpPr>
          <p:cNvPr id="2" name="TextBox 1"/>
          <p:cNvSpPr txBox="1"/>
          <p:nvPr/>
        </p:nvSpPr>
        <p:spPr>
          <a:xfrm>
            <a:off x="15304662" y="33323119"/>
            <a:ext cx="12430212" cy="4031849"/>
          </a:xfrm>
          <a:prstGeom prst="rect">
            <a:avLst/>
          </a:prstGeom>
          <a:noFill/>
          <a:ln>
            <a:noFill/>
          </a:ln>
        </p:spPr>
        <p:txBody>
          <a:bodyPr wrap="square" lIns="91412" tIns="45708" rIns="91412" bIns="45708" rtlCol="0">
            <a:spAutoFit/>
          </a:bodyPr>
          <a:lstStyle/>
          <a:p>
            <a:pPr algn="ctr"/>
            <a:r>
              <a:rPr lang="en-US" sz="3600" b="1" dirty="0"/>
              <a:t>Summary</a:t>
            </a:r>
          </a:p>
          <a:p>
            <a:endParaRPr lang="en-US" sz="3100" b="1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700" b="1" dirty="0" smtClean="0"/>
              <a:t>Quantitative Petri-Net analysis can be applied successfully to signaling pathway studies that find difficulty in obtaining kinetic data, because of the size of the pathway or experimental limitations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700" b="1" dirty="0" smtClean="0"/>
              <a:t>Signaling pathway modelling can therefore guide experimentalist to the most likely answer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700" b="1" dirty="0" smtClean="0"/>
              <a:t>Asynchronous behaviour in the NFkB-Nrf2 crosstalk seems to be related to either Gsk3B modulation by NFkB or </a:t>
            </a:r>
            <a:r>
              <a:rPr lang="en-US" sz="2700" b="1" i="1" dirty="0" smtClean="0"/>
              <a:t>de novo</a:t>
            </a:r>
            <a:r>
              <a:rPr lang="en-US" sz="2700" b="1" dirty="0" smtClean="0"/>
              <a:t> synthesis of Nrf2 inhibition </a:t>
            </a:r>
            <a:endParaRPr lang="en-US" sz="27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2665151" y="5722405"/>
            <a:ext cx="23840327" cy="1754302"/>
          </a:xfrm>
          <a:prstGeom prst="rect">
            <a:avLst/>
          </a:prstGeom>
          <a:noFill/>
          <a:ln>
            <a:noFill/>
          </a:ln>
        </p:spPr>
        <p:txBody>
          <a:bodyPr wrap="square" lIns="91412" tIns="45708" rIns="91412" bIns="45708" rtlCol="0">
            <a:spAutoFit/>
          </a:bodyPr>
          <a:lstStyle/>
          <a:p>
            <a:r>
              <a:rPr lang="en-US" sz="3600" b="1" dirty="0"/>
              <a:t>Carlos Andres Mariscal </a:t>
            </a:r>
            <a:r>
              <a:rPr lang="en-US" sz="3600" b="1" dirty="0" smtClean="0"/>
              <a:t>Melgar(</a:t>
            </a:r>
            <a:r>
              <a:rPr lang="en-US" sz="3600" b="1" dirty="0" err="1" smtClean="0"/>
              <a:t>MRes</a:t>
            </a:r>
            <a:r>
              <a:rPr lang="en-US" sz="3600" b="1" dirty="0" smtClean="0"/>
              <a:t> </a:t>
            </a:r>
            <a:r>
              <a:rPr lang="en-US" sz="3600" b="1" dirty="0"/>
              <a:t>student)</a:t>
            </a:r>
          </a:p>
          <a:p>
            <a:r>
              <a:rPr lang="en-US" sz="3600" b="1" dirty="0"/>
              <a:t>Supervisor: </a:t>
            </a:r>
            <a:r>
              <a:rPr lang="en-US" sz="3600" b="1" dirty="0" smtClean="0"/>
              <a:t>Dr</a:t>
            </a:r>
            <a:r>
              <a:rPr lang="en-US" sz="3600" b="1" dirty="0"/>
              <a:t> </a:t>
            </a:r>
            <a:r>
              <a:rPr lang="en-US" sz="3600" b="1" dirty="0" smtClean="0"/>
              <a:t>Steven Webb</a:t>
            </a:r>
            <a:endParaRPr lang="en-US" sz="3600" b="1" dirty="0"/>
          </a:p>
          <a:p>
            <a:r>
              <a:rPr lang="en-US" sz="3600" b="1" dirty="0"/>
              <a:t>MRC Centre for drug safety science, University of Liverpool, Liverpool , UK    </a:t>
            </a:r>
            <a:endParaRPr lang="en-GB" sz="3600" b="1" dirty="0"/>
          </a:p>
        </p:txBody>
      </p:sp>
      <p:sp>
        <p:nvSpPr>
          <p:cNvPr id="24" name="Rounded Rectangle 23"/>
          <p:cNvSpPr/>
          <p:nvPr/>
        </p:nvSpPr>
        <p:spPr>
          <a:xfrm>
            <a:off x="14541245" y="7594105"/>
            <a:ext cx="14060737" cy="7354800"/>
          </a:xfrm>
          <a:prstGeom prst="roundRect">
            <a:avLst/>
          </a:prstGeom>
          <a:solidFill>
            <a:schemeClr val="bg1"/>
          </a:solidFill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2" tIns="45708" rIns="91412" bIns="45708" rtlCol="0" anchor="ctr"/>
          <a:lstStyle/>
          <a:p>
            <a:pPr marL="1143000" indent="-114300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92" name="TextBox 91"/>
          <p:cNvSpPr txBox="1"/>
          <p:nvPr/>
        </p:nvSpPr>
        <p:spPr>
          <a:xfrm>
            <a:off x="20477420" y="37353895"/>
            <a:ext cx="2323178" cy="646307"/>
          </a:xfrm>
          <a:prstGeom prst="rect">
            <a:avLst/>
          </a:prstGeom>
          <a:noFill/>
        </p:spPr>
        <p:txBody>
          <a:bodyPr wrap="square" lIns="91412" tIns="45708" rIns="91412" bIns="45708" rtlCol="0">
            <a:spAutoFit/>
          </a:bodyPr>
          <a:lstStyle/>
          <a:p>
            <a:r>
              <a:rPr lang="en-US" sz="3600" b="1" dirty="0"/>
              <a:t>Literature </a:t>
            </a:r>
            <a:endParaRPr lang="en-GB" sz="36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5419476" y="38027927"/>
            <a:ext cx="13077532" cy="2893075"/>
          </a:xfrm>
          <a:prstGeom prst="rect">
            <a:avLst/>
          </a:prstGeom>
          <a:noFill/>
        </p:spPr>
        <p:txBody>
          <a:bodyPr wrap="square" lIns="91412" tIns="45708" rIns="91412" bIns="45708" rtlCol="0">
            <a:spAutoFit/>
          </a:bodyPr>
          <a:lstStyle/>
          <a:p>
            <a:r>
              <a:rPr lang="en-GB" sz="2200" dirty="0" smtClean="0"/>
              <a:t>1) </a:t>
            </a:r>
            <a:r>
              <a:rPr lang="en-GB" sz="2200" dirty="0" err="1"/>
              <a:t>Ohtsubo</a:t>
            </a:r>
            <a:r>
              <a:rPr lang="en-GB" sz="2200" dirty="0"/>
              <a:t> M, </a:t>
            </a:r>
            <a:r>
              <a:rPr lang="en-GB" sz="2200" dirty="0" err="1"/>
              <a:t>Takayanagi</a:t>
            </a:r>
            <a:r>
              <a:rPr lang="en-GB" sz="2200" dirty="0"/>
              <a:t> A, </a:t>
            </a:r>
            <a:r>
              <a:rPr lang="en-GB" sz="2200" dirty="0" err="1"/>
              <a:t>Gamou</a:t>
            </a:r>
            <a:r>
              <a:rPr lang="en-GB" sz="2200" dirty="0"/>
              <a:t> S, Shimizu N. Interruption of NF kappa B-Stat1 </a:t>
            </a:r>
            <a:r>
              <a:rPr lang="en-GB" sz="2200" dirty="0" err="1"/>
              <a:t>signaling</a:t>
            </a:r>
            <a:r>
              <a:rPr lang="en-GB" sz="2200" dirty="0"/>
              <a:t> mediates EGF-induced cell-cycle arrest. J Cell Physiol. 2000;184(1):131-7.</a:t>
            </a:r>
            <a:endParaRPr lang="en-GB" sz="2200" dirty="0" smtClean="0"/>
          </a:p>
          <a:p>
            <a:r>
              <a:rPr lang="en-US" sz="2200" dirty="0" smtClean="0"/>
              <a:t>2) </a:t>
            </a:r>
            <a:r>
              <a:rPr lang="en-GB" sz="2200" dirty="0"/>
              <a:t>Ghosh S, Karin M. Missing pieces in the NF-</a:t>
            </a:r>
            <a:r>
              <a:rPr lang="en-GB" sz="2200" dirty="0" err="1"/>
              <a:t>kappaB</a:t>
            </a:r>
            <a:r>
              <a:rPr lang="en-GB" sz="2200" dirty="0"/>
              <a:t> puzzle. Cell. 2002;109 Suppl:S81-9</a:t>
            </a:r>
            <a:endParaRPr lang="en-GB" sz="2200" dirty="0" smtClean="0"/>
          </a:p>
          <a:p>
            <a:r>
              <a:rPr lang="en-GB" sz="2200" dirty="0" smtClean="0"/>
              <a:t>3</a:t>
            </a:r>
            <a:r>
              <a:rPr lang="en-GB" sz="2200" dirty="0"/>
              <a:t>) </a:t>
            </a:r>
            <a:r>
              <a:rPr lang="en-GB" sz="2200" dirty="0" err="1"/>
              <a:t>Oeckinghaus</a:t>
            </a:r>
            <a:r>
              <a:rPr lang="en-GB" sz="2200" dirty="0"/>
              <a:t> A, Hayden MS, Ghosh S. Crosstalk in NF-</a:t>
            </a:r>
            <a:r>
              <a:rPr lang="en-GB" sz="2200" dirty="0" err="1"/>
              <a:t>kappaB</a:t>
            </a:r>
            <a:r>
              <a:rPr lang="en-GB" sz="2200" dirty="0"/>
              <a:t> </a:t>
            </a:r>
            <a:r>
              <a:rPr lang="en-GB" sz="2200" dirty="0" err="1"/>
              <a:t>signaling</a:t>
            </a:r>
            <a:r>
              <a:rPr lang="en-GB" sz="2200" dirty="0"/>
              <a:t> pathways. Nat </a:t>
            </a:r>
            <a:r>
              <a:rPr lang="en-GB" sz="2200" dirty="0" err="1"/>
              <a:t>Immunol</a:t>
            </a:r>
            <a:r>
              <a:rPr lang="en-GB" sz="2200" dirty="0"/>
              <a:t>. 2011;12(8):</a:t>
            </a:r>
            <a:r>
              <a:rPr lang="en-GB" sz="2200" dirty="0" smtClean="0"/>
              <a:t>695-708</a:t>
            </a:r>
          </a:p>
          <a:p>
            <a:endParaRPr lang="en-GB" sz="2200" b="1" dirty="0"/>
          </a:p>
          <a:p>
            <a:endParaRPr lang="en-GB" sz="2200" b="1" dirty="0"/>
          </a:p>
          <a:p>
            <a:endParaRPr lang="en-GB" sz="2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5612347" y="40536294"/>
            <a:ext cx="10800656" cy="769417"/>
          </a:xfrm>
          <a:prstGeom prst="rect">
            <a:avLst/>
          </a:prstGeom>
          <a:noFill/>
        </p:spPr>
        <p:txBody>
          <a:bodyPr wrap="square" lIns="91412" tIns="45708" rIns="91412" bIns="45708" rtlCol="0">
            <a:spAutoFit/>
          </a:bodyPr>
          <a:lstStyle/>
          <a:p>
            <a:r>
              <a:rPr lang="en-GB" sz="2200" dirty="0" smtClean="0"/>
              <a:t>I would like to thank Dr Steven Webb and Dr Ian Sorrel for their continuing support during this project.</a:t>
            </a:r>
            <a:endParaRPr lang="en-GB" sz="2200" dirty="0"/>
          </a:p>
        </p:txBody>
      </p:sp>
      <p:sp>
        <p:nvSpPr>
          <p:cNvPr id="14" name="TextBox 13"/>
          <p:cNvSpPr txBox="1"/>
          <p:nvPr/>
        </p:nvSpPr>
        <p:spPr>
          <a:xfrm>
            <a:off x="20098177" y="39614864"/>
            <a:ext cx="3857651" cy="646307"/>
          </a:xfrm>
          <a:prstGeom prst="rect">
            <a:avLst/>
          </a:prstGeom>
          <a:noFill/>
        </p:spPr>
        <p:txBody>
          <a:bodyPr wrap="square" lIns="91412" tIns="45708" rIns="91412" bIns="45708" rtlCol="0">
            <a:spAutoFit/>
          </a:bodyPr>
          <a:lstStyle/>
          <a:p>
            <a:r>
              <a:rPr lang="en-GB" sz="3600" b="1" dirty="0"/>
              <a:t>Acknowledgments</a:t>
            </a:r>
            <a:r>
              <a:rPr lang="en-GB" sz="1800" dirty="0"/>
              <a:t>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05462" y="3456833"/>
            <a:ext cx="6486292" cy="2571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7" name="Straight Connector 26"/>
          <p:cNvCxnSpPr/>
          <p:nvPr/>
        </p:nvCxnSpPr>
        <p:spPr>
          <a:xfrm>
            <a:off x="9289554" y="16346265"/>
            <a:ext cx="0" cy="56886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/>
          <p:cNvCxnSpPr/>
          <p:nvPr/>
        </p:nvCxnSpPr>
        <p:spPr>
          <a:xfrm>
            <a:off x="19806003" y="16346265"/>
            <a:ext cx="0" cy="56886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TextBox 242"/>
          <p:cNvSpPr txBox="1"/>
          <p:nvPr/>
        </p:nvSpPr>
        <p:spPr>
          <a:xfrm>
            <a:off x="1350368" y="22507221"/>
            <a:ext cx="12358775" cy="646307"/>
          </a:xfrm>
          <a:prstGeom prst="rect">
            <a:avLst/>
          </a:prstGeom>
          <a:noFill/>
          <a:ln>
            <a:noFill/>
          </a:ln>
        </p:spPr>
        <p:txBody>
          <a:bodyPr wrap="square" lIns="91412" tIns="45708" rIns="91412" bIns="45708" rtlCol="0">
            <a:spAutoFit/>
          </a:bodyPr>
          <a:lstStyle/>
          <a:p>
            <a:pPr algn="ctr"/>
            <a:r>
              <a:rPr lang="en-US" sz="3600" b="1" dirty="0" smtClean="0"/>
              <a:t>Different tested variations of NFkB-Nrf2 crosstalk</a:t>
            </a:r>
            <a:endParaRPr lang="en-US" sz="3600" b="1" dirty="0"/>
          </a:p>
        </p:txBody>
      </p:sp>
      <p:sp>
        <p:nvSpPr>
          <p:cNvPr id="244" name="TextBox 243"/>
          <p:cNvSpPr txBox="1"/>
          <p:nvPr/>
        </p:nvSpPr>
        <p:spPr>
          <a:xfrm>
            <a:off x="15571227" y="22507222"/>
            <a:ext cx="12358775" cy="646307"/>
          </a:xfrm>
          <a:prstGeom prst="rect">
            <a:avLst/>
          </a:prstGeom>
          <a:noFill/>
          <a:ln>
            <a:noFill/>
          </a:ln>
        </p:spPr>
        <p:txBody>
          <a:bodyPr wrap="square" lIns="91412" tIns="45708" rIns="91412" bIns="45708" rtlCol="0">
            <a:spAutoFit/>
          </a:bodyPr>
          <a:lstStyle/>
          <a:p>
            <a:pPr algn="ctr"/>
            <a:r>
              <a:rPr lang="en-US" sz="3600" b="1" dirty="0" smtClean="0"/>
              <a:t>Validation: Synchrony Factor</a:t>
            </a:r>
            <a:endParaRPr lang="en-US" sz="3600" b="1" dirty="0"/>
          </a:p>
        </p:txBody>
      </p:sp>
      <p:sp>
        <p:nvSpPr>
          <p:cNvPr id="245" name="TextBox 244"/>
          <p:cNvSpPr txBox="1"/>
          <p:nvPr/>
        </p:nvSpPr>
        <p:spPr>
          <a:xfrm>
            <a:off x="1158522" y="30902918"/>
            <a:ext cx="12358775" cy="646307"/>
          </a:xfrm>
          <a:prstGeom prst="rect">
            <a:avLst/>
          </a:prstGeom>
          <a:noFill/>
          <a:ln>
            <a:noFill/>
          </a:ln>
        </p:spPr>
        <p:txBody>
          <a:bodyPr wrap="square" lIns="91412" tIns="45708" rIns="91412" bIns="45708" rtlCol="0">
            <a:spAutoFit/>
          </a:bodyPr>
          <a:lstStyle/>
          <a:p>
            <a:pPr algn="ctr"/>
            <a:r>
              <a:rPr lang="en-US" sz="3600" b="1" dirty="0" smtClean="0"/>
              <a:t>Comparison Petri-Net model with MATLAB ODE NFkB Model</a:t>
            </a:r>
            <a:endParaRPr lang="en-US" sz="3600" b="1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83743" y="22288833"/>
            <a:ext cx="0" cy="198362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419536" y="26477786"/>
            <a:ext cx="37135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 smtClean="0"/>
              <a:t>Variant 1: Nrf2 and NFkB simulated independently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614891" y="26477786"/>
            <a:ext cx="37135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 smtClean="0"/>
              <a:t>Variant 2: Nuclear NFkB induces GsK3B production in the nucleus</a:t>
            </a:r>
            <a:endParaRPr lang="en-GB" sz="1800" dirty="0"/>
          </a:p>
        </p:txBody>
      </p:sp>
      <p:sp>
        <p:nvSpPr>
          <p:cNvPr id="47" name="TextBox 46"/>
          <p:cNvSpPr txBox="1"/>
          <p:nvPr/>
        </p:nvSpPr>
        <p:spPr>
          <a:xfrm>
            <a:off x="9662838" y="26477786"/>
            <a:ext cx="37135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 smtClean="0"/>
              <a:t>Variant 3: Cytoplasmic NFkB induces Keap1:Nrf2 binding in cytoplasm</a:t>
            </a:r>
            <a:endParaRPr lang="en-GB" sz="1800" dirty="0"/>
          </a:p>
        </p:txBody>
      </p:sp>
      <p:sp>
        <p:nvSpPr>
          <p:cNvPr id="48" name="TextBox 47"/>
          <p:cNvSpPr txBox="1"/>
          <p:nvPr/>
        </p:nvSpPr>
        <p:spPr>
          <a:xfrm>
            <a:off x="688342" y="30406459"/>
            <a:ext cx="44638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 smtClean="0"/>
              <a:t>Variant 4: Cytoplasmic NFkB induces de-phosphorylation of Nrf2 in cytoplasm</a:t>
            </a:r>
            <a:endParaRPr lang="en-GB" sz="1800" dirty="0"/>
          </a:p>
        </p:txBody>
      </p:sp>
      <p:sp>
        <p:nvSpPr>
          <p:cNvPr id="49" name="TextBox 48"/>
          <p:cNvSpPr txBox="1"/>
          <p:nvPr/>
        </p:nvSpPr>
        <p:spPr>
          <a:xfrm>
            <a:off x="5578454" y="30388738"/>
            <a:ext cx="37135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 smtClean="0"/>
              <a:t>Variant 5: NFkB  inhibits </a:t>
            </a:r>
            <a:r>
              <a:rPr lang="en-GB" sz="1800" i="1" dirty="0" smtClean="0"/>
              <a:t>de novo</a:t>
            </a:r>
            <a:r>
              <a:rPr lang="en-GB" sz="1800" dirty="0" smtClean="0"/>
              <a:t> synthesis of Nrf2 in cytoplasm</a:t>
            </a:r>
            <a:endParaRPr lang="en-GB" sz="1800" dirty="0"/>
          </a:p>
        </p:txBody>
      </p:sp>
      <p:sp>
        <p:nvSpPr>
          <p:cNvPr id="56" name="TextBox 55"/>
          <p:cNvSpPr txBox="1"/>
          <p:nvPr/>
        </p:nvSpPr>
        <p:spPr>
          <a:xfrm>
            <a:off x="14962253" y="28913961"/>
            <a:ext cx="141295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 smtClean="0"/>
              <a:t>Figure 7: Synchrony factor in relation to each one of the  NFkB-Nrf2 crosstalk models</a:t>
            </a:r>
          </a:p>
          <a:p>
            <a:r>
              <a:rPr lang="en-GB" sz="1800" dirty="0" smtClean="0"/>
              <a:t>0.5-&gt;1 synchronous behaviour ; 0.5-&gt;0  asynchronous behaviour ; 10 simulations each.</a:t>
            </a:r>
            <a:endParaRPr lang="en-GB" sz="1800" dirty="0"/>
          </a:p>
        </p:txBody>
      </p:sp>
      <p:sp>
        <p:nvSpPr>
          <p:cNvPr id="58" name="TextBox 57"/>
          <p:cNvSpPr txBox="1"/>
          <p:nvPr/>
        </p:nvSpPr>
        <p:spPr>
          <a:xfrm>
            <a:off x="757881" y="35554242"/>
            <a:ext cx="46082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 smtClean="0"/>
              <a:t>Figure </a:t>
            </a:r>
            <a:r>
              <a:rPr lang="en-GB" sz="1800" dirty="0"/>
              <a:t>3</a:t>
            </a:r>
            <a:r>
              <a:rPr lang="en-GB" sz="1800" dirty="0" smtClean="0"/>
              <a:t>: </a:t>
            </a:r>
            <a:r>
              <a:rPr lang="en-GB" sz="1800" dirty="0" err="1" smtClean="0"/>
              <a:t>nNFkB</a:t>
            </a:r>
            <a:r>
              <a:rPr lang="en-GB" sz="1800" dirty="0" smtClean="0"/>
              <a:t> and NFkB time course simulation based on ODE model using kinetic parameters</a:t>
            </a:r>
            <a:endParaRPr lang="en-GB" sz="1800" dirty="0"/>
          </a:p>
        </p:txBody>
      </p:sp>
      <p:sp>
        <p:nvSpPr>
          <p:cNvPr id="59" name="TextBox 58"/>
          <p:cNvSpPr txBox="1"/>
          <p:nvPr/>
        </p:nvSpPr>
        <p:spPr>
          <a:xfrm>
            <a:off x="5962470" y="40050726"/>
            <a:ext cx="83749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 smtClean="0"/>
              <a:t>Figure 6: NFkB </a:t>
            </a:r>
            <a:r>
              <a:rPr lang="en-US" sz="1800" dirty="0"/>
              <a:t>signal transduction </a:t>
            </a:r>
            <a:r>
              <a:rPr lang="en-US" sz="1800" dirty="0" smtClean="0"/>
              <a:t>pathway modelled in MATLAB using the ODE method. Use of either Mass Action, Hill Kinetics or Michaelis</a:t>
            </a:r>
            <a:r>
              <a:rPr lang="en-US" sz="1800" dirty="0"/>
              <a:t>-</a:t>
            </a:r>
            <a:r>
              <a:rPr lang="en-US" sz="1800" dirty="0" smtClean="0"/>
              <a:t>Menten Kinetics is highlighted. </a:t>
            </a:r>
            <a:endParaRPr lang="en-GB" sz="1800" dirty="0"/>
          </a:p>
        </p:txBody>
      </p:sp>
      <p:sp>
        <p:nvSpPr>
          <p:cNvPr id="61" name="TextBox 60"/>
          <p:cNvSpPr txBox="1"/>
          <p:nvPr/>
        </p:nvSpPr>
        <p:spPr>
          <a:xfrm>
            <a:off x="724779" y="39989184"/>
            <a:ext cx="49481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 smtClean="0"/>
              <a:t>Figure </a:t>
            </a:r>
            <a:r>
              <a:rPr lang="en-GB" sz="1800" dirty="0"/>
              <a:t>4</a:t>
            </a:r>
            <a:r>
              <a:rPr lang="en-GB" sz="1800" dirty="0" smtClean="0"/>
              <a:t>: </a:t>
            </a:r>
            <a:r>
              <a:rPr lang="en-GB" sz="1800" dirty="0" err="1" smtClean="0"/>
              <a:t>nNFkB</a:t>
            </a:r>
            <a:r>
              <a:rPr lang="en-GB" sz="1800" dirty="0" smtClean="0"/>
              <a:t> and NFkB quantitative petri-net simulation showing delayed asynchronous oscillations(no kinetic parameters; not time dependent) </a:t>
            </a:r>
            <a:endParaRPr lang="en-GB" sz="18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8445" y="16578800"/>
            <a:ext cx="5575721" cy="5575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16778386" y="14114017"/>
            <a:ext cx="3361461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1" name="Group 10"/>
          <p:cNvGrpSpPr/>
          <p:nvPr/>
        </p:nvGrpSpPr>
        <p:grpSpPr>
          <a:xfrm>
            <a:off x="5366103" y="16257500"/>
            <a:ext cx="3819525" cy="5169913"/>
            <a:chOff x="932814" y="16294303"/>
            <a:chExt cx="3819525" cy="5169913"/>
          </a:xfrm>
        </p:grpSpPr>
        <p:pic>
          <p:nvPicPr>
            <p:cNvPr id="1030" name="Picture 6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2814" y="16360540"/>
              <a:ext cx="3752850" cy="1114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2" name="Picture 8"/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48" r="1"/>
            <a:stretch/>
          </p:blipFill>
          <p:spPr bwMode="auto">
            <a:xfrm>
              <a:off x="1056904" y="17930441"/>
              <a:ext cx="3695435" cy="3533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932814" y="17345666"/>
              <a:ext cx="3771204" cy="5847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b="1" dirty="0" smtClean="0"/>
                <a:t>Enzymatic Reaction coupled with Gene expression</a:t>
              </a:r>
              <a:endParaRPr lang="en-GB" sz="1600" b="1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932814" y="16294303"/>
              <a:ext cx="3771204" cy="3385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b="1" dirty="0" smtClean="0"/>
                <a:t>Enzymatic Reaction</a:t>
              </a:r>
              <a:endParaRPr lang="en-GB" sz="1600" b="1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118607" y="16257500"/>
            <a:ext cx="3838442" cy="4446181"/>
            <a:chOff x="911906" y="16257500"/>
            <a:chExt cx="3838442" cy="4446181"/>
          </a:xfrm>
        </p:grpSpPr>
        <p:pic>
          <p:nvPicPr>
            <p:cNvPr id="1028" name="Picture 4"/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46"/>
            <a:stretch/>
          </p:blipFill>
          <p:spPr bwMode="auto">
            <a:xfrm>
              <a:off x="936587" y="17446719"/>
              <a:ext cx="3813761" cy="1895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9" name="Picture 5"/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3"/>
            <a:stretch/>
          </p:blipFill>
          <p:spPr bwMode="auto">
            <a:xfrm>
              <a:off x="936587" y="16309329"/>
              <a:ext cx="3788949" cy="1162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9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9873" y="19255881"/>
              <a:ext cx="3762375" cy="1447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4" name="TextBox 73"/>
            <p:cNvSpPr txBox="1"/>
            <p:nvPr/>
          </p:nvSpPr>
          <p:spPr>
            <a:xfrm>
              <a:off x="936587" y="16257500"/>
              <a:ext cx="3771204" cy="3385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b="1" dirty="0" smtClean="0"/>
                <a:t>Chemical Reaction</a:t>
              </a:r>
              <a:endParaRPr lang="en-GB" sz="1600" b="1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911906" y="17446719"/>
              <a:ext cx="3838441" cy="3385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b="1" dirty="0" smtClean="0"/>
                <a:t>Dissociation Reaction</a:t>
              </a:r>
              <a:endParaRPr lang="en-GB" sz="1600" b="1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924318" y="19211400"/>
              <a:ext cx="3801217" cy="3385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b="1" dirty="0" smtClean="0"/>
                <a:t>Phosphorylation</a:t>
              </a:r>
              <a:endParaRPr lang="en-GB" sz="1600" b="1" dirty="0"/>
            </a:p>
          </p:txBody>
        </p:sp>
      </p:grpSp>
      <p:pic>
        <p:nvPicPr>
          <p:cNvPr id="1034" name="Picture 10"/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8" b="1096"/>
          <a:stretch/>
        </p:blipFill>
        <p:spPr bwMode="auto">
          <a:xfrm>
            <a:off x="15304662" y="8017920"/>
            <a:ext cx="12668695" cy="6401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" name="TextBox 79"/>
          <p:cNvSpPr txBox="1"/>
          <p:nvPr/>
        </p:nvSpPr>
        <p:spPr>
          <a:xfrm>
            <a:off x="20395711" y="16309329"/>
            <a:ext cx="6371427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 smtClean="0"/>
              <a:t>Gillespie Algorithm</a:t>
            </a:r>
            <a:endParaRPr lang="en-GB" sz="1600" b="1" dirty="0"/>
          </a:p>
        </p:txBody>
      </p:sp>
      <p:pic>
        <p:nvPicPr>
          <p:cNvPr id="13" name="Picture 1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9549" y="23298579"/>
            <a:ext cx="3215166" cy="3193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3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9374" y="23331916"/>
            <a:ext cx="3215166" cy="3155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471" y="23365254"/>
            <a:ext cx="3226477" cy="3155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1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5915" y="27124118"/>
            <a:ext cx="3259800" cy="31722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1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6652" y="27126451"/>
            <a:ext cx="3270956" cy="3182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" name="TextBox 86"/>
          <p:cNvSpPr txBox="1"/>
          <p:nvPr/>
        </p:nvSpPr>
        <p:spPr>
          <a:xfrm>
            <a:off x="9660883" y="30406459"/>
            <a:ext cx="46843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 smtClean="0"/>
              <a:t>Variant 6: NFkB inhibits  </a:t>
            </a:r>
            <a:r>
              <a:rPr lang="en-GB" sz="1800" i="1" dirty="0" smtClean="0"/>
              <a:t>de novo</a:t>
            </a:r>
            <a:r>
              <a:rPr lang="en-GB" sz="1800" dirty="0" smtClean="0"/>
              <a:t> </a:t>
            </a:r>
            <a:r>
              <a:rPr lang="en-GB" sz="1800" dirty="0"/>
              <a:t> </a:t>
            </a:r>
            <a:r>
              <a:rPr lang="en-GB" sz="1800" dirty="0" smtClean="0"/>
              <a:t>synthesis of Nrf2 at  20% rate of variant 5</a:t>
            </a:r>
            <a:endParaRPr lang="en-GB" sz="1800" dirty="0"/>
          </a:p>
        </p:txBody>
      </p:sp>
      <p:pic>
        <p:nvPicPr>
          <p:cNvPr id="18" name="Picture 17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2838" y="27124117"/>
            <a:ext cx="3254757" cy="31722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2" name="Picture 18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779" y="36655013"/>
            <a:ext cx="4608222" cy="3334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19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881" y="31968112"/>
            <a:ext cx="4608222" cy="3586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20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4736" y="34992511"/>
            <a:ext cx="8982057" cy="49455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22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28975" y="20441170"/>
            <a:ext cx="3799722" cy="1583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5714" y="31776233"/>
            <a:ext cx="8579535" cy="241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7" name="TextBox 76"/>
          <p:cNvSpPr txBox="1"/>
          <p:nvPr/>
        </p:nvSpPr>
        <p:spPr>
          <a:xfrm>
            <a:off x="5765714" y="34191211"/>
            <a:ext cx="79434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 smtClean="0"/>
              <a:t>Figure 5: NFkB + </a:t>
            </a:r>
            <a:r>
              <a:rPr lang="en-GB" sz="1800" dirty="0" err="1" smtClean="0"/>
              <a:t>nNFkB</a:t>
            </a:r>
            <a:r>
              <a:rPr lang="en-GB" sz="1800" dirty="0" smtClean="0"/>
              <a:t> = </a:t>
            </a:r>
            <a:r>
              <a:rPr lang="en-GB" sz="1800" dirty="0" err="1" smtClean="0"/>
              <a:t>TotalNFkB</a:t>
            </a:r>
            <a:r>
              <a:rPr lang="en-GB" sz="1800" dirty="0" smtClean="0"/>
              <a:t> in comparison to </a:t>
            </a:r>
            <a:r>
              <a:rPr lang="en-GB" sz="1800" dirty="0" err="1" smtClean="0"/>
              <a:t>Ohtsubo’s</a:t>
            </a:r>
            <a:r>
              <a:rPr lang="en-GB" sz="1800" dirty="0" smtClean="0"/>
              <a:t> Western blot NFkB expression levels (1)</a:t>
            </a:r>
            <a:endParaRPr lang="en-GB" sz="1800" dirty="0"/>
          </a:p>
        </p:txBody>
      </p:sp>
      <p:sp>
        <p:nvSpPr>
          <p:cNvPr id="81" name="TextBox 80"/>
          <p:cNvSpPr txBox="1"/>
          <p:nvPr/>
        </p:nvSpPr>
        <p:spPr>
          <a:xfrm>
            <a:off x="14962253" y="30210397"/>
            <a:ext cx="14129501" cy="267765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 smtClean="0"/>
              <a:t>Conclusion</a:t>
            </a:r>
          </a:p>
          <a:p>
            <a:r>
              <a:rPr lang="en-US" sz="2800" dirty="0" smtClean="0"/>
              <a:t>This project shows the potential of Petri-net analysis in elucidating signaling pathway  behaviour</a:t>
            </a:r>
            <a:r>
              <a:rPr lang="en-US" sz="1800" dirty="0" smtClean="0"/>
              <a:t>.. </a:t>
            </a:r>
          </a:p>
          <a:p>
            <a:r>
              <a:rPr lang="en-US" sz="1800" dirty="0" smtClean="0"/>
              <a:t> </a:t>
            </a:r>
            <a:r>
              <a:rPr lang="en-US" sz="2800" dirty="0" smtClean="0"/>
              <a:t>Synchrony factor values suggest that Gsk3B induction by NFkB and </a:t>
            </a:r>
            <a:r>
              <a:rPr lang="en-US" sz="2800" i="1" dirty="0" smtClean="0"/>
              <a:t>de novo</a:t>
            </a:r>
            <a:r>
              <a:rPr lang="en-US" sz="2800" dirty="0" smtClean="0"/>
              <a:t> synthesis of Nrf2 inhibition by NFkB should be explored further in a laboratory setting as potential points of crosstalk between NFkB and Nrf2, therefore explaining the occurrence of asynchronous oscillations.</a:t>
            </a:r>
            <a:endParaRPr lang="en-US" sz="1800" dirty="0"/>
          </a:p>
        </p:txBody>
      </p:sp>
      <p:pic>
        <p:nvPicPr>
          <p:cNvPr id="226" name="Picture 6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80762" y="23379562"/>
            <a:ext cx="8395112" cy="5534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81424" y="23415878"/>
            <a:ext cx="5640873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0" name="Picture 10"/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78095" y="25830110"/>
            <a:ext cx="4142375" cy="2597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87351" y="28427694"/>
            <a:ext cx="6125962" cy="14714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1" name="TextBox 230"/>
          <p:cNvSpPr txBox="1"/>
          <p:nvPr/>
        </p:nvSpPr>
        <p:spPr>
          <a:xfrm>
            <a:off x="24276863" y="26361289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b="1" dirty="0" smtClean="0"/>
              <a:t>0</a:t>
            </a:r>
            <a:endParaRPr lang="en-GB" sz="1100" b="1" dirty="0"/>
          </a:p>
        </p:txBody>
      </p:sp>
      <p:sp>
        <p:nvSpPr>
          <p:cNvPr id="102" name="TextBox 101"/>
          <p:cNvSpPr txBox="1"/>
          <p:nvPr/>
        </p:nvSpPr>
        <p:spPr>
          <a:xfrm>
            <a:off x="24276863" y="27723529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b="1" dirty="0" smtClean="0"/>
              <a:t>0</a:t>
            </a:r>
            <a:endParaRPr lang="en-GB" sz="1100" b="1" dirty="0"/>
          </a:p>
        </p:txBody>
      </p:sp>
      <p:sp>
        <p:nvSpPr>
          <p:cNvPr id="232" name="TextBox 231"/>
          <p:cNvSpPr txBox="1"/>
          <p:nvPr/>
        </p:nvSpPr>
        <p:spPr>
          <a:xfrm>
            <a:off x="14948624" y="16323737"/>
            <a:ext cx="4590679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Petri net elements and their graphical representation. Petri nets are</a:t>
            </a:r>
          </a:p>
          <a:p>
            <a:r>
              <a:rPr lang="en-GB" sz="2000" dirty="0"/>
              <a:t>weighted, directed, bipartite graphs consisting of nodes and arcs. The nodes</a:t>
            </a:r>
          </a:p>
          <a:p>
            <a:r>
              <a:rPr lang="en-GB" sz="2000" dirty="0"/>
              <a:t>of a Petri net, the places and transitions, are interconnected by arcs. An arc</a:t>
            </a:r>
          </a:p>
          <a:p>
            <a:r>
              <a:rPr lang="en-GB" sz="2000" dirty="0"/>
              <a:t>always connects a place with a transition or vice versa, but never two places or</a:t>
            </a:r>
          </a:p>
          <a:p>
            <a:r>
              <a:rPr lang="en-GB" sz="2000" dirty="0"/>
              <a:t>two transitions with each other. Places may contain (be marked with) tokens,</a:t>
            </a:r>
          </a:p>
          <a:p>
            <a:r>
              <a:rPr lang="en-GB" sz="2000" dirty="0"/>
              <a:t>while transitions can not contain any tokens. As in the qualitative case,</a:t>
            </a:r>
          </a:p>
          <a:p>
            <a:r>
              <a:rPr lang="en-GB" sz="2000" dirty="0"/>
              <a:t>a stochastic Petri net maintains a discrete number of tokens on its places. But</a:t>
            </a:r>
          </a:p>
          <a:p>
            <a:r>
              <a:rPr lang="en-GB" sz="2000" dirty="0"/>
              <a:t>contrary to the time-free case, a stochastic ﬁring rate is associated with </a:t>
            </a:r>
            <a:r>
              <a:rPr lang="en-GB" sz="2000" dirty="0" smtClean="0"/>
              <a:t>each transition</a:t>
            </a:r>
            <a:r>
              <a:rPr lang="en-GB" sz="2000" dirty="0"/>
              <a:t>, determining a stochastic waiting time before an enabled transition</a:t>
            </a:r>
          </a:p>
          <a:p>
            <a:r>
              <a:rPr lang="en-GB" sz="2000" dirty="0"/>
              <a:t>actually </a:t>
            </a:r>
            <a:r>
              <a:rPr lang="en-GB" sz="2000" dirty="0" smtClean="0"/>
              <a:t>ﬁres.</a:t>
            </a:r>
            <a:endParaRPr lang="en-GB" sz="2000" dirty="0"/>
          </a:p>
        </p:txBody>
      </p:sp>
      <p:sp>
        <p:nvSpPr>
          <p:cNvPr id="106" name="TextBox 105"/>
          <p:cNvSpPr txBox="1"/>
          <p:nvPr/>
        </p:nvSpPr>
        <p:spPr>
          <a:xfrm>
            <a:off x="19789619" y="21101058"/>
            <a:ext cx="43393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 smtClean="0"/>
              <a:t>Figure 2 Random number associated and placement among weighted probability of firing (represented by size of a1;a2;a3)</a:t>
            </a:r>
            <a:endParaRPr lang="en-GB" sz="1800" dirty="0"/>
          </a:p>
        </p:txBody>
      </p:sp>
      <p:sp>
        <p:nvSpPr>
          <p:cNvPr id="79" name="TextBox 78"/>
          <p:cNvSpPr txBox="1"/>
          <p:nvPr/>
        </p:nvSpPr>
        <p:spPr>
          <a:xfrm>
            <a:off x="9386532" y="15463831"/>
            <a:ext cx="10301936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 smtClean="0"/>
              <a:t>Petri-net properties</a:t>
            </a:r>
            <a:endParaRPr lang="en-GB" sz="3600" b="1" dirty="0"/>
          </a:p>
        </p:txBody>
      </p:sp>
      <p:sp>
        <p:nvSpPr>
          <p:cNvPr id="234" name="Rounded Rectangle 233"/>
          <p:cNvSpPr/>
          <p:nvPr/>
        </p:nvSpPr>
        <p:spPr>
          <a:xfrm>
            <a:off x="10979544" y="21846894"/>
            <a:ext cx="2691397" cy="354988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8" name="TextBox 107"/>
          <p:cNvSpPr txBox="1"/>
          <p:nvPr/>
        </p:nvSpPr>
        <p:spPr>
          <a:xfrm>
            <a:off x="20071445" y="16807918"/>
            <a:ext cx="845262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sz="2000" dirty="0"/>
              <a:t>Initialise the </a:t>
            </a:r>
            <a:r>
              <a:rPr lang="en-GB" sz="2000" dirty="0" smtClean="0"/>
              <a:t>Stochastic Petri-Net (SPN) </a:t>
            </a:r>
            <a:r>
              <a:rPr lang="en-GB" sz="2000" dirty="0"/>
              <a:t>network with the chosen initial </a:t>
            </a:r>
            <a:r>
              <a:rPr lang="en-GB" sz="2000" dirty="0" smtClean="0"/>
              <a:t>marking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000" dirty="0"/>
              <a:t>Calculate the ﬁring rates of all enabled transitions using their rate </a:t>
            </a:r>
            <a:r>
              <a:rPr lang="en-GB" sz="2000" dirty="0" smtClean="0"/>
              <a:t>functions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000" dirty="0"/>
              <a:t>Calculate the combined rate by summing up all transition </a:t>
            </a:r>
            <a:r>
              <a:rPr lang="en-GB" sz="2000" dirty="0" smtClean="0"/>
              <a:t>rates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000" dirty="0"/>
              <a:t>Determine the time interval until the next state change takes </a:t>
            </a:r>
            <a:r>
              <a:rPr lang="en-GB" sz="2000" dirty="0" smtClean="0"/>
              <a:t>place. </a:t>
            </a:r>
            <a:br>
              <a:rPr lang="en-GB" sz="2000" dirty="0" smtClean="0"/>
            </a:br>
            <a:r>
              <a:rPr lang="en-GB" sz="2000" dirty="0" smtClean="0"/>
              <a:t>This is </a:t>
            </a:r>
            <a:r>
              <a:rPr lang="en-GB" sz="2000" dirty="0"/>
              <a:t>done by computing an exponentially distributed random number</a:t>
            </a:r>
            <a:br>
              <a:rPr lang="en-GB" sz="2000" dirty="0"/>
            </a:br>
            <a:r>
              <a:rPr lang="en-GB" sz="2000" dirty="0" smtClean="0"/>
              <a:t>depending </a:t>
            </a:r>
            <a:r>
              <a:rPr lang="en-GB" sz="2000" dirty="0"/>
              <a:t>on the current combined transition rate of the </a:t>
            </a:r>
            <a:r>
              <a:rPr lang="en-GB" sz="2000" dirty="0" smtClean="0"/>
              <a:t>net (</a:t>
            </a:r>
            <a:r>
              <a:rPr lang="en-GB" sz="2000" dirty="0" smtClean="0"/>
              <a:t>below)</a:t>
            </a:r>
            <a:endParaRPr lang="en-GB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GB" sz="2000" dirty="0"/>
              <a:t>Increase the simulation time by this time </a:t>
            </a:r>
            <a:r>
              <a:rPr lang="en-GB" sz="2000" dirty="0" smtClean="0"/>
              <a:t>interval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000" dirty="0" smtClean="0"/>
              <a:t>Determine </a:t>
            </a:r>
            <a:r>
              <a:rPr lang="en-GB" sz="2000" dirty="0"/>
              <a:t>the next system state change. For this purpose, a weighted</a:t>
            </a:r>
            <a:br>
              <a:rPr lang="en-GB" sz="2000" dirty="0"/>
            </a:br>
            <a:r>
              <a:rPr lang="en-GB" sz="2000" dirty="0"/>
              <a:t>random selection of the transition is made which gets the license to </a:t>
            </a:r>
            <a:r>
              <a:rPr lang="en-GB" sz="2000" dirty="0" smtClean="0"/>
              <a:t>ﬁre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000" dirty="0"/>
              <a:t>Let the selected transition ﬁre and update the marking of the </a:t>
            </a:r>
            <a:r>
              <a:rPr lang="en-GB" sz="2000" dirty="0" smtClean="0"/>
              <a:t>SPN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000" dirty="0" smtClean="0"/>
              <a:t>Go </a:t>
            </a:r>
            <a:r>
              <a:rPr lang="en-GB" sz="2000" dirty="0"/>
              <a:t>back to step 2, if the simulation time has not yet reached its end point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15946986" y="13400835"/>
            <a:ext cx="69520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 smtClean="0"/>
              <a:t>Figure 1: Bipartite graphic notation for both NFkB and Nrf2, this graphical notation is representative for variation number 5 which presented the most likely candidate for Asynchronous oscillations in the Cross-talk. </a:t>
            </a:r>
            <a:endParaRPr lang="en-GB" sz="1800" dirty="0"/>
          </a:p>
        </p:txBody>
      </p:sp>
      <p:sp>
        <p:nvSpPr>
          <p:cNvPr id="110" name="TextBox 109"/>
          <p:cNvSpPr txBox="1"/>
          <p:nvPr/>
        </p:nvSpPr>
        <p:spPr>
          <a:xfrm>
            <a:off x="1252162" y="15643186"/>
            <a:ext cx="7619080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 smtClean="0"/>
              <a:t>Graphical representation of Biochemical events</a:t>
            </a:r>
            <a:endParaRPr lang="en-GB" sz="2800" b="1" dirty="0"/>
          </a:p>
        </p:txBody>
      </p:sp>
      <p:sp>
        <p:nvSpPr>
          <p:cNvPr id="111" name="TextBox 110"/>
          <p:cNvSpPr txBox="1"/>
          <p:nvPr/>
        </p:nvSpPr>
        <p:spPr>
          <a:xfrm>
            <a:off x="20071444" y="15643186"/>
            <a:ext cx="8355397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 smtClean="0"/>
              <a:t>Petri-Net simulation algorithm</a:t>
            </a:r>
            <a:endParaRPr lang="en-GB" sz="2800" b="1" dirty="0"/>
          </a:p>
        </p:txBody>
      </p:sp>
      <p:sp>
        <p:nvSpPr>
          <p:cNvPr id="78" name="TextBox 77"/>
          <p:cNvSpPr txBox="1"/>
          <p:nvPr/>
        </p:nvSpPr>
        <p:spPr>
          <a:xfrm>
            <a:off x="16016634" y="7752759"/>
            <a:ext cx="12001583" cy="646307"/>
          </a:xfrm>
          <a:prstGeom prst="rect">
            <a:avLst/>
          </a:prstGeom>
          <a:noFill/>
        </p:spPr>
        <p:txBody>
          <a:bodyPr wrap="square" lIns="91412" tIns="45708" rIns="91412" bIns="45708" rtlCol="0">
            <a:spAutoFit/>
          </a:bodyPr>
          <a:lstStyle/>
          <a:p>
            <a:pPr algn="ctr"/>
            <a:r>
              <a:rPr lang="en-GB" sz="3600" b="1" dirty="0"/>
              <a:t>NFkB-Nrf2 Crosstalk graphical Petri-Net notation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9386532" y="16166406"/>
            <a:ext cx="5334282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/>
              <a:t>Petri net </a:t>
            </a:r>
            <a:r>
              <a:rPr lang="en-GB" sz="2400" b="1" dirty="0" smtClean="0"/>
              <a:t>elements</a:t>
            </a:r>
            <a:endParaRPr lang="en-GB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Black Tie</Template>
  <TotalTime>5361</TotalTime>
  <Words>869</Words>
  <Application>Microsoft Office PowerPoint</Application>
  <PresentationFormat>Custom</PresentationFormat>
  <Paragraphs>75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The University of Liverpool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Cummings, Philip</dc:creator>
  <cp:lastModifiedBy>Serialpopo</cp:lastModifiedBy>
  <cp:revision>204</cp:revision>
  <cp:lastPrinted>2014-01-09T13:28:35Z</cp:lastPrinted>
  <dcterms:created xsi:type="dcterms:W3CDTF">2014-01-04T15:50:54Z</dcterms:created>
  <dcterms:modified xsi:type="dcterms:W3CDTF">2014-07-03T14:04:11Z</dcterms:modified>
</cp:coreProperties>
</file>