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70" r:id="rId10"/>
    <p:sldId id="261" r:id="rId11"/>
    <p:sldId id="262" r:id="rId12"/>
    <p:sldId id="263" r:id="rId13"/>
    <p:sldId id="264" r:id="rId14"/>
    <p:sldId id="265" r:id="rId15"/>
    <p:sldId id="266" r:id="rId16"/>
    <p:sldId id="267" r:id="rId17"/>
    <p:sldId id="268" r:id="rId18"/>
    <p:sldId id="269"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Lst>
  <p:custDataLst>
    <p:tags r:id="rId3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02" y="4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21" Type="http://schemas.openxmlformats.org/officeDocument/2006/relationships/font" Target="fonts/font1.fntdata"/><Relationship Id="rId34"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5254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hyperlink" Target="https://wiki.sei.cmu.edu/confluence/display/cplusplus/Polyspace+Bug+Finder" TargetMode="External"/><Relationship Id="rId3" Type="http://schemas.openxmlformats.org/officeDocument/2006/relationships/notesSlide" Target="../notesSlides/notesSlide11.xml"/><Relationship Id="rId7" Type="http://schemas.openxmlformats.org/officeDocument/2006/relationships/hyperlink" Target="https://wiki.sei.cmu.edu/confluence/display/cplusplus/Parasoft" TargetMode="Externa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hyperlink" Target="https://wiki.sei.cmu.edu/confluence/display/cplusplus/Helix+QAC" TargetMode="External"/><Relationship Id="rId5" Type="http://schemas.openxmlformats.org/officeDocument/2006/relationships/hyperlink" Target="https://wiki.sei.cmu.edu/confluence/display/cplusplus/CodeSonar" TargetMode="External"/><Relationship Id="rId4" Type="http://schemas.openxmlformats.org/officeDocument/2006/relationships/hyperlink" Target="https://wiki.sei.cmu.edu/confluence/display/cplusplus/Axivion+Bauhaus+Suite" TargetMode="Externa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Spencer Erickson</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a secure coding methodology that enforces a policy with an infrastructure built on effectively keeping code secure and protected. </a:t>
            </a:r>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0"/>
              </a:spcBef>
              <a:spcAft>
                <a:spcPts val="0"/>
              </a:spcAft>
              <a:buClr>
                <a:schemeClr val="lt1"/>
              </a:buClr>
              <a:buSzPts val="2000"/>
              <a:buChar char="•"/>
            </a:pPr>
            <a:r>
              <a:rPr lang="en-US" dirty="0">
                <a:solidFill>
                  <a:schemeClr val="bg1"/>
                </a:solidFill>
              </a:rPr>
              <a:t>Many tools were utilized within testing of the program to include </a:t>
            </a:r>
            <a:r>
              <a:rPr lang="en-US" dirty="0" err="1">
                <a:solidFill>
                  <a:srgbClr val="F0532B"/>
                </a:solidFill>
                <a:effectLst/>
                <a:latin typeface="Segoe UI" panose="020B0502040204020203" pitchFamily="34" charset="0"/>
                <a:ea typeface="Calibri" panose="020F0502020204030204" pitchFamily="34" charset="0"/>
                <a:hlinkClick r:id="rId4">
                  <a:extLst>
                    <a:ext uri="{A12FA001-AC4F-418D-AE19-62706E023703}">
                      <ahyp:hlinkClr xmlns:ahyp="http://schemas.microsoft.com/office/drawing/2018/hyperlinkcolor" val="tx"/>
                    </a:ext>
                  </a:extLst>
                </a:hlinkClick>
              </a:rPr>
              <a:t>Axivion</a:t>
            </a:r>
            <a:r>
              <a:rPr lang="en-US" dirty="0">
                <a:solidFill>
                  <a:schemeClr val="bg1"/>
                </a:solidFill>
                <a:effectLst/>
                <a:latin typeface="Segoe UI" panose="020B0502040204020203" pitchFamily="34" charset="0"/>
                <a:ea typeface="Calibri" panose="020F0502020204030204" pitchFamily="34" charset="0"/>
                <a:hlinkClick r:id="rId4">
                  <a:extLst>
                    <a:ext uri="{A12FA001-AC4F-418D-AE19-62706E023703}">
                      <ahyp:hlinkClr xmlns:ahyp="http://schemas.microsoft.com/office/drawing/2018/hyperlinkcolor" val="tx"/>
                    </a:ext>
                  </a:extLst>
                </a:hlinkClick>
              </a:rPr>
              <a:t> Bauhaus Suite</a:t>
            </a:r>
            <a:r>
              <a:rPr lang="en-US" dirty="0">
                <a:solidFill>
                  <a:schemeClr val="bg1"/>
                </a:solidFill>
                <a:effectLst/>
                <a:latin typeface="Segoe UI" panose="020B0502040204020203" pitchFamily="34" charset="0"/>
                <a:ea typeface="Calibri" panose="020F0502020204030204" pitchFamily="34" charset="0"/>
              </a:rPr>
              <a:t>, </a:t>
            </a:r>
            <a:r>
              <a:rPr lang="en-US" dirty="0" err="1">
                <a:solidFill>
                  <a:schemeClr val="bg1"/>
                </a:solidFill>
                <a:effectLst/>
                <a:latin typeface="Segoe UI" panose="020B0502040204020203" pitchFamily="34" charset="0"/>
                <a:ea typeface="Calibri" panose="020F0502020204030204" pitchFamily="34" charset="0"/>
                <a:hlinkClick r:id="rId5">
                  <a:extLst>
                    <a:ext uri="{A12FA001-AC4F-418D-AE19-62706E023703}">
                      <ahyp:hlinkClr xmlns:ahyp="http://schemas.microsoft.com/office/drawing/2018/hyperlinkcolor" val="tx"/>
                    </a:ext>
                  </a:extLst>
                </a:hlinkClick>
              </a:rPr>
              <a:t>CodeSonar</a:t>
            </a:r>
            <a:r>
              <a:rPr lang="en-US" dirty="0">
                <a:solidFill>
                  <a:schemeClr val="bg1"/>
                </a:solidFill>
                <a:effectLst/>
                <a:latin typeface="Segoe UI" panose="020B0502040204020203" pitchFamily="34" charset="0"/>
                <a:ea typeface="Calibri" panose="020F0502020204030204" pitchFamily="34" charset="0"/>
              </a:rPr>
              <a:t>, </a:t>
            </a:r>
            <a:r>
              <a:rPr lang="en-US" dirty="0">
                <a:solidFill>
                  <a:schemeClr val="bg1"/>
                </a:solidFill>
                <a:effectLst/>
                <a:latin typeface="Segoe UI" panose="020B0502040204020203" pitchFamily="34" charset="0"/>
                <a:ea typeface="Calibri" panose="020F0502020204030204" pitchFamily="34" charset="0"/>
                <a:hlinkClick r:id="rId6">
                  <a:extLst>
                    <a:ext uri="{A12FA001-AC4F-418D-AE19-62706E023703}">
                      <ahyp:hlinkClr xmlns:ahyp="http://schemas.microsoft.com/office/drawing/2018/hyperlinkcolor" val="tx"/>
                    </a:ext>
                  </a:extLst>
                </a:hlinkClick>
              </a:rPr>
              <a:t>Helix QAC</a:t>
            </a:r>
            <a:r>
              <a:rPr lang="en-US" dirty="0">
                <a:solidFill>
                  <a:schemeClr val="bg1"/>
                </a:solidFill>
                <a:effectLst/>
                <a:latin typeface="Segoe UI" panose="020B0502040204020203" pitchFamily="34" charset="0"/>
                <a:ea typeface="Calibri" panose="020F0502020204030204" pitchFamily="34" charset="0"/>
              </a:rPr>
              <a:t>, </a:t>
            </a:r>
            <a:r>
              <a:rPr lang="en-US" dirty="0" err="1">
                <a:solidFill>
                  <a:srgbClr val="F0532B"/>
                </a:solidFill>
                <a:effectLst/>
                <a:latin typeface="Segoe UI" panose="020B0502040204020203" pitchFamily="34" charset="0"/>
                <a:ea typeface="Calibri" panose="020F0502020204030204" pitchFamily="34" charset="0"/>
                <a:hlinkClick r:id="rId7">
                  <a:extLst>
                    <a:ext uri="{A12FA001-AC4F-418D-AE19-62706E023703}">
                      <ahyp:hlinkClr xmlns:ahyp="http://schemas.microsoft.com/office/drawing/2018/hyperlinkcolor" val="tx"/>
                    </a:ext>
                  </a:extLst>
                </a:hlinkClick>
              </a:rPr>
              <a:t>Parasoft</a:t>
            </a:r>
            <a:r>
              <a:rPr lang="en-US" dirty="0">
                <a:solidFill>
                  <a:schemeClr val="bg1"/>
                </a:solidFill>
                <a:effectLst/>
                <a:latin typeface="Segoe UI" panose="020B0502040204020203" pitchFamily="34" charset="0"/>
                <a:ea typeface="Calibri" panose="020F0502020204030204" pitchFamily="34" charset="0"/>
                <a:hlinkClick r:id="rId7">
                  <a:extLst>
                    <a:ext uri="{A12FA001-AC4F-418D-AE19-62706E023703}">
                      <ahyp:hlinkClr xmlns:ahyp="http://schemas.microsoft.com/office/drawing/2018/hyperlinkcolor" val="tx"/>
                    </a:ext>
                  </a:extLst>
                </a:hlinkClick>
              </a:rPr>
              <a:t> C/C++test</a:t>
            </a:r>
            <a:r>
              <a:rPr lang="en-US" dirty="0">
                <a:solidFill>
                  <a:schemeClr val="bg1"/>
                </a:solidFill>
                <a:effectLst/>
                <a:latin typeface="Segoe UI" panose="020B0502040204020203" pitchFamily="34" charset="0"/>
                <a:ea typeface="Calibri" panose="020F0502020204030204" pitchFamily="34" charset="0"/>
              </a:rPr>
              <a:t>, </a:t>
            </a:r>
            <a:r>
              <a:rPr lang="en-US" dirty="0" err="1">
                <a:solidFill>
                  <a:srgbClr val="F0532B"/>
                </a:solidFill>
                <a:effectLst/>
                <a:latin typeface="Segoe UI" panose="020B0502040204020203" pitchFamily="34" charset="0"/>
                <a:ea typeface="Calibri" panose="020F0502020204030204" pitchFamily="34" charset="0"/>
                <a:hlinkClick r:id="rId8">
                  <a:extLst>
                    <a:ext uri="{A12FA001-AC4F-418D-AE19-62706E023703}">
                      <ahyp:hlinkClr xmlns:ahyp="http://schemas.microsoft.com/office/drawing/2018/hyperlinkcolor" val="tx"/>
                    </a:ext>
                  </a:extLst>
                </a:hlinkClick>
              </a:rPr>
              <a:t>Polyspace</a:t>
            </a:r>
            <a:r>
              <a:rPr lang="en-US" dirty="0">
                <a:solidFill>
                  <a:schemeClr val="bg1"/>
                </a:solidFill>
                <a:effectLst/>
                <a:latin typeface="Segoe UI" panose="020B0502040204020203" pitchFamily="34" charset="0"/>
                <a:ea typeface="Calibri" panose="020F0502020204030204" pitchFamily="34" charset="0"/>
                <a:hlinkClick r:id="rId8">
                  <a:extLst>
                    <a:ext uri="{A12FA001-AC4F-418D-AE19-62706E023703}">
                      <ahyp:hlinkClr xmlns:ahyp="http://schemas.microsoft.com/office/drawing/2018/hyperlinkcolor" val="tx"/>
                    </a:ext>
                  </a:extLst>
                </a:hlinkClick>
              </a:rPr>
              <a:t> Bug Finder</a:t>
            </a:r>
            <a:r>
              <a:rPr lang="en-US" dirty="0">
                <a:solidFill>
                  <a:schemeClr val="bg1"/>
                </a:solidFill>
                <a:effectLst/>
                <a:latin typeface="Segoe UI" panose="020B0502040204020203" pitchFamily="34" charset="0"/>
                <a:ea typeface="Calibri" panose="020F0502020204030204" pitchFamily="34" charset="0"/>
              </a:rPr>
              <a:t>, and many more. These tools aided in the continuous evaluation and testing of the program as it underwent development and played an essential role in securing the code and streamlining workflow. </a:t>
            </a:r>
            <a:endParaRPr dirty="0">
              <a:solidFill>
                <a:schemeClr val="bg1"/>
              </a:solidFill>
            </a:endParaRPr>
          </a:p>
        </p:txBody>
      </p:sp>
      <p:pic>
        <p:nvPicPr>
          <p:cNvPr id="211" name="Google Shape;211;p10"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Acting Now/Acting Later: There are a time and place for these different methods however in my opinion I preferer to act now and only act later if need be. The benefits of acting now include early mitigation of exploits and weakness during program developments as well as avoiding the headache of countless errors and issues arising upon completion of program development. Some benefits worth of mentioning using the act later approach are its speed of program development in the sense it allows you to produce a product quicker not necessarily secure, but it  exists. Beyond that It allows for exploits to be more severe and data to be potentially at risk if the program is to be leaked prior to its intended release which leads me to my recommendation of always using the act now approach when developing secure code within a program.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600" dirty="0"/>
              <a:t>Include two factor identification for users with an account</a:t>
            </a:r>
          </a:p>
          <a:p>
            <a:pPr marL="914400" lvl="2" indent="0" algn="l" rtl="0">
              <a:lnSpc>
                <a:spcPct val="90000"/>
              </a:lnSpc>
              <a:spcBef>
                <a:spcPts val="0"/>
              </a:spcBef>
              <a:spcAft>
                <a:spcPts val="0"/>
              </a:spcAft>
              <a:buClr>
                <a:schemeClr val="lt1"/>
              </a:buClr>
              <a:buSzPts val="1800"/>
              <a:buNone/>
            </a:pPr>
            <a:endParaRPr lang="en-US" sz="1600" dirty="0"/>
          </a:p>
          <a:p>
            <a:pPr marL="1143000" lvl="2" indent="-228600" algn="l" rtl="0">
              <a:lnSpc>
                <a:spcPct val="90000"/>
              </a:lnSpc>
              <a:spcBef>
                <a:spcPts val="0"/>
              </a:spcBef>
              <a:spcAft>
                <a:spcPts val="0"/>
              </a:spcAft>
              <a:buClr>
                <a:schemeClr val="lt1"/>
              </a:buClr>
              <a:buSzPts val="1800"/>
              <a:buChar char="•"/>
            </a:pPr>
            <a:r>
              <a:rPr lang="en-US" sz="1600" dirty="0"/>
              <a:t>Provide only certain users with certain permission within the system auditing monthly to ensure security. </a:t>
            </a:r>
          </a:p>
          <a:p>
            <a:pPr marL="914400" lvl="2" indent="0" algn="l" rtl="0">
              <a:lnSpc>
                <a:spcPct val="90000"/>
              </a:lnSpc>
              <a:spcBef>
                <a:spcPts val="0"/>
              </a:spcBef>
              <a:spcAft>
                <a:spcPts val="0"/>
              </a:spcAft>
              <a:buClr>
                <a:schemeClr val="lt1"/>
              </a:buClr>
              <a:buSzPts val="1800"/>
              <a:buNone/>
            </a:pPr>
            <a:endParaRPr lang="en-US" sz="1600" dirty="0"/>
          </a:p>
          <a:p>
            <a:pPr marL="1143000" lvl="2" indent="-228600" algn="l" rtl="0">
              <a:lnSpc>
                <a:spcPct val="90000"/>
              </a:lnSpc>
              <a:spcBef>
                <a:spcPts val="0"/>
              </a:spcBef>
              <a:spcAft>
                <a:spcPts val="0"/>
              </a:spcAft>
              <a:buClr>
                <a:schemeClr val="lt1"/>
              </a:buClr>
              <a:buSzPts val="1800"/>
              <a:buChar char="•"/>
            </a:pPr>
            <a:r>
              <a:rPr lang="en-US" sz="1600" dirty="0"/>
              <a:t>Regular unit testing</a:t>
            </a:r>
          </a:p>
          <a:p>
            <a:pPr marL="914400" lvl="2" indent="0" algn="l" rtl="0">
              <a:lnSpc>
                <a:spcPct val="90000"/>
              </a:lnSpc>
              <a:spcBef>
                <a:spcPts val="0"/>
              </a:spcBef>
              <a:spcAft>
                <a:spcPts val="0"/>
              </a:spcAft>
              <a:buClr>
                <a:schemeClr val="lt1"/>
              </a:buClr>
              <a:buSzPts val="1800"/>
              <a:buNone/>
            </a:pPr>
            <a:endParaRPr lang="en-US" sz="1600" dirty="0"/>
          </a:p>
          <a:p>
            <a:pPr marL="1143000" lvl="2" indent="-228600" algn="l" rtl="0">
              <a:lnSpc>
                <a:spcPct val="90000"/>
              </a:lnSpc>
              <a:spcBef>
                <a:spcPts val="0"/>
              </a:spcBef>
              <a:spcAft>
                <a:spcPts val="0"/>
              </a:spcAft>
              <a:buClr>
                <a:schemeClr val="lt1"/>
              </a:buClr>
              <a:buSzPts val="1800"/>
              <a:buChar char="•"/>
            </a:pPr>
            <a:r>
              <a:rPr lang="en-US" sz="1600" dirty="0"/>
              <a:t>Routine auditing to monitor changes made within the program by thew users and when it was made</a:t>
            </a:r>
            <a:r>
              <a:rPr lang="en-US" sz="1400" dirty="0"/>
              <a:t>. </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In conclusion with all the principals and standards suggested in this presentation I believe we can foster a secure and robust security protocol to better protect  Green pace and all its users and customers involved in this program</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SEI CERT Coding Standards - CERT Secure Coding - Confluence. (n.d.). Wiki.sei.cmu.edu.</a:t>
            </a:r>
          </a:p>
          <a:p>
            <a:pPr marL="0" lvl="0" indent="0" algn="l" rtl="0">
              <a:lnSpc>
                <a:spcPct val="90000"/>
              </a:lnSpc>
              <a:spcBef>
                <a:spcPts val="0"/>
              </a:spcBef>
              <a:spcAft>
                <a:spcPts val="0"/>
              </a:spcAft>
              <a:buClr>
                <a:schemeClr val="lt1"/>
              </a:buClr>
              <a:buSzPts val="2200"/>
              <a:buNone/>
            </a:pPr>
            <a:r>
              <a:rPr lang="en-US" dirty="0"/>
              <a:t> https://wiki.sei.cmu.edu/confluence/display/seccode/SEI+CERT+Coding+Standards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The infographic below illustrates the methods of defense our team utilizes to ensure code is both secure and protected from malicious attackers. </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107916"/>
              </a:lnSpc>
              <a:spcBef>
                <a:spcPts val="0"/>
              </a:spcBef>
              <a:spcAft>
                <a:spcPts val="0"/>
              </a:spcAft>
              <a:buSzPts val="1800"/>
              <a:buNone/>
            </a:pPr>
            <a:r>
              <a:rPr lang="en-US" sz="2000" dirty="0">
                <a:solidFill>
                  <a:srgbClr val="FFFFFF"/>
                </a:solidFill>
              </a:rPr>
              <a:t>The chart here displays priorities levels regarding secure coding standards. These levels of threats indicate the impact they would have on the program and company being attacked. </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164278205"/>
              </p:ext>
            </p:extLst>
          </p:nvPr>
        </p:nvGraphicFramePr>
        <p:xfrm>
          <a:off x="3171900" y="1810937"/>
          <a:ext cx="7835225" cy="4754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with a high probability of occurring.</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with High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with low relevancy. </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less likely to occur.</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 1. Validate Input Data</a:t>
            </a:r>
          </a:p>
          <a:p>
            <a:pPr marL="0" lvl="0" indent="0" algn="l" rtl="0">
              <a:lnSpc>
                <a:spcPct val="90000"/>
              </a:lnSpc>
              <a:spcBef>
                <a:spcPts val="0"/>
              </a:spcBef>
              <a:spcAft>
                <a:spcPts val="0"/>
              </a:spcAft>
              <a:buClr>
                <a:schemeClr val="lt1"/>
              </a:buClr>
              <a:buSzPts val="2200"/>
              <a:buNone/>
            </a:pPr>
            <a:r>
              <a:rPr lang="en-US" dirty="0"/>
              <a:t>• 2. Heed Compiler Warnings</a:t>
            </a:r>
          </a:p>
          <a:p>
            <a:pPr marL="0" lvl="0" indent="0" algn="l" rtl="0">
              <a:lnSpc>
                <a:spcPct val="90000"/>
              </a:lnSpc>
              <a:spcBef>
                <a:spcPts val="0"/>
              </a:spcBef>
              <a:spcAft>
                <a:spcPts val="0"/>
              </a:spcAft>
              <a:buClr>
                <a:schemeClr val="lt1"/>
              </a:buClr>
              <a:buSzPts val="2200"/>
              <a:buNone/>
            </a:pPr>
            <a:r>
              <a:rPr lang="en-US" dirty="0"/>
              <a:t>• 3. Architect and Design for Security Policies.</a:t>
            </a:r>
          </a:p>
          <a:p>
            <a:pPr marL="0" lvl="0" indent="0" algn="l" rtl="0">
              <a:lnSpc>
                <a:spcPct val="90000"/>
              </a:lnSpc>
              <a:spcBef>
                <a:spcPts val="0"/>
              </a:spcBef>
              <a:spcAft>
                <a:spcPts val="0"/>
              </a:spcAft>
              <a:buClr>
                <a:schemeClr val="lt1"/>
              </a:buClr>
              <a:buSzPts val="2200"/>
              <a:buNone/>
            </a:pPr>
            <a:r>
              <a:rPr lang="en-US" dirty="0"/>
              <a:t>• 4. Keep it Simple</a:t>
            </a:r>
          </a:p>
          <a:p>
            <a:pPr marL="0" lvl="0" indent="0" algn="l" rtl="0">
              <a:lnSpc>
                <a:spcPct val="90000"/>
              </a:lnSpc>
              <a:spcBef>
                <a:spcPts val="0"/>
              </a:spcBef>
              <a:spcAft>
                <a:spcPts val="0"/>
              </a:spcAft>
              <a:buClr>
                <a:schemeClr val="lt1"/>
              </a:buClr>
              <a:buSzPts val="2200"/>
              <a:buNone/>
            </a:pPr>
            <a:r>
              <a:rPr lang="en-US" dirty="0"/>
              <a:t>• 5. Default Deny</a:t>
            </a:r>
          </a:p>
          <a:p>
            <a:pPr marL="0" lvl="0" indent="0" algn="l" rtl="0">
              <a:lnSpc>
                <a:spcPct val="90000"/>
              </a:lnSpc>
              <a:spcBef>
                <a:spcPts val="0"/>
              </a:spcBef>
              <a:spcAft>
                <a:spcPts val="0"/>
              </a:spcAft>
              <a:buClr>
                <a:schemeClr val="lt1"/>
              </a:buClr>
              <a:buSzPts val="2200"/>
              <a:buNone/>
            </a:pPr>
            <a:r>
              <a:rPr lang="en-US" dirty="0"/>
              <a:t>• 6. Adhere to the Principle of Least Privilege</a:t>
            </a:r>
          </a:p>
          <a:p>
            <a:pPr marL="0" lvl="0" indent="0" algn="l" rtl="0">
              <a:lnSpc>
                <a:spcPct val="90000"/>
              </a:lnSpc>
              <a:spcBef>
                <a:spcPts val="0"/>
              </a:spcBef>
              <a:spcAft>
                <a:spcPts val="0"/>
              </a:spcAft>
              <a:buClr>
                <a:schemeClr val="lt1"/>
              </a:buClr>
              <a:buSzPts val="2200"/>
              <a:buNone/>
            </a:pPr>
            <a:r>
              <a:rPr lang="en-US" dirty="0"/>
              <a:t>• 7. Sanitize Data Sent to Other Systems</a:t>
            </a:r>
          </a:p>
          <a:p>
            <a:pPr marL="0" lvl="0" indent="0" algn="l" rtl="0">
              <a:lnSpc>
                <a:spcPct val="90000"/>
              </a:lnSpc>
              <a:spcBef>
                <a:spcPts val="0"/>
              </a:spcBef>
              <a:spcAft>
                <a:spcPts val="0"/>
              </a:spcAft>
              <a:buClr>
                <a:schemeClr val="lt1"/>
              </a:buClr>
              <a:buSzPts val="2200"/>
              <a:buNone/>
            </a:pPr>
            <a:r>
              <a:rPr lang="en-US" dirty="0"/>
              <a:t>• 8. Practice Defense in Depth</a:t>
            </a:r>
          </a:p>
          <a:p>
            <a:pPr marL="0" lvl="0" indent="0" algn="l" rtl="0">
              <a:lnSpc>
                <a:spcPct val="90000"/>
              </a:lnSpc>
              <a:spcBef>
                <a:spcPts val="0"/>
              </a:spcBef>
              <a:spcAft>
                <a:spcPts val="0"/>
              </a:spcAft>
              <a:buClr>
                <a:schemeClr val="lt1"/>
              </a:buClr>
              <a:buSzPts val="2200"/>
              <a:buNone/>
            </a:pPr>
            <a:r>
              <a:rPr lang="en-US" dirty="0"/>
              <a:t>• 9. Use Effective Quality Assurance Techniques</a:t>
            </a:r>
          </a:p>
          <a:p>
            <a:pPr marL="0" lvl="0" indent="0" algn="l" rtl="0">
              <a:lnSpc>
                <a:spcPct val="90000"/>
              </a:lnSpc>
              <a:spcBef>
                <a:spcPts val="0"/>
              </a:spcBef>
              <a:spcAft>
                <a:spcPts val="0"/>
              </a:spcAft>
              <a:buClr>
                <a:schemeClr val="lt1"/>
              </a:buClr>
              <a:buSzPts val="2200"/>
              <a:buNone/>
            </a:pPr>
            <a:r>
              <a:rPr lang="en-US" dirty="0"/>
              <a:t>• 10. 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1"/>
            <a:ext cx="10820400" cy="26060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Do not cast to an enumeration value that is outside of range.</a:t>
            </a: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Use the correct pointers, references, and iterators.</a:t>
            </a: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Do not create a std::string from a pointer that is null.</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You should never store a smart pointer value in a pointer that is already owned.</a:t>
            </a: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Ensure all resources are properly allocated and deallocated.</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When testing a constant expression, you must use a static assertion to test the value.</a:t>
            </a: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Prior to executing ensure all exceptions are taken care of.</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Do not let exceptions escape from destructors or deallocation functions.</a:t>
            </a: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Do not consecutively input and output from a file stream without an intervening positioning call.</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Do not change the standard namespaces. This can result in unwanted errors when done incorrectly.</a:t>
            </a:r>
          </a:p>
          <a:p>
            <a:pPr marL="228600" lvl="0" indent="-228600" algn="l" rtl="0">
              <a:lnSpc>
                <a:spcPct val="90000"/>
              </a:lnSpc>
              <a:spcBef>
                <a:spcPts val="0"/>
              </a:spcBef>
              <a:spcAft>
                <a:spcPts val="0"/>
              </a:spcAft>
              <a:buClr>
                <a:schemeClr val="lt1"/>
              </a:buClr>
              <a:buSzPts val="2000"/>
              <a:buChar char="•"/>
            </a:pPr>
            <a:endParaRPr lang="en-US" sz="18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STANDARDS TABLE</a:t>
            </a:r>
            <a:endParaRPr dirty="0"/>
          </a:p>
        </p:txBody>
      </p:sp>
      <p:sp>
        <p:nvSpPr>
          <p:cNvPr id="175" name="Google Shape;175;p6"/>
          <p:cNvSpPr txBox="1">
            <a:spLocks noGrp="1"/>
          </p:cNvSpPr>
          <p:nvPr>
            <p:ph type="body" idx="1"/>
          </p:nvPr>
        </p:nvSpPr>
        <p:spPr>
          <a:xfrm>
            <a:off x="685800" y="2194561"/>
            <a:ext cx="10820400" cy="26060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endParaRPr lang="en-US" sz="18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079F29DC-D2FE-BE48-6926-8AE39BC75CC4}"/>
              </a:ext>
            </a:extLst>
          </p:cNvPr>
          <p:cNvGraphicFramePr>
            <a:graphicFrameLocks noGrp="1"/>
          </p:cNvGraphicFramePr>
          <p:nvPr>
            <p:extLst>
              <p:ext uri="{D42A27DB-BD31-4B8C-83A1-F6EECF244321}">
                <p14:modId xmlns:p14="http://schemas.microsoft.com/office/powerpoint/2010/main" val="3942900314"/>
              </p:ext>
            </p:extLst>
          </p:nvPr>
        </p:nvGraphicFramePr>
        <p:xfrm>
          <a:off x="2956373" y="2193927"/>
          <a:ext cx="6279253" cy="4024308"/>
        </p:xfrm>
        <a:graphic>
          <a:graphicData uri="http://schemas.openxmlformats.org/drawingml/2006/table">
            <a:tbl>
              <a:tblPr firstRow="1" firstCol="1" bandRow="1">
                <a:tableStyleId>{802198C4-3087-4945-87E3-76CBB3509B7E}</a:tableStyleId>
              </a:tblPr>
              <a:tblGrid>
                <a:gridCol w="832190">
                  <a:extLst>
                    <a:ext uri="{9D8B030D-6E8A-4147-A177-3AD203B41FA5}">
                      <a16:colId xmlns:a16="http://schemas.microsoft.com/office/drawing/2014/main" val="1099092665"/>
                    </a:ext>
                  </a:extLst>
                </a:gridCol>
                <a:gridCol w="834518">
                  <a:extLst>
                    <a:ext uri="{9D8B030D-6E8A-4147-A177-3AD203B41FA5}">
                      <a16:colId xmlns:a16="http://schemas.microsoft.com/office/drawing/2014/main" val="3540631238"/>
                    </a:ext>
                  </a:extLst>
                </a:gridCol>
                <a:gridCol w="785052">
                  <a:extLst>
                    <a:ext uri="{9D8B030D-6E8A-4147-A177-3AD203B41FA5}">
                      <a16:colId xmlns:a16="http://schemas.microsoft.com/office/drawing/2014/main" val="1132500468"/>
                    </a:ext>
                  </a:extLst>
                </a:gridCol>
                <a:gridCol w="1080102">
                  <a:extLst>
                    <a:ext uri="{9D8B030D-6E8A-4147-A177-3AD203B41FA5}">
                      <a16:colId xmlns:a16="http://schemas.microsoft.com/office/drawing/2014/main" val="1559852590"/>
                    </a:ext>
                  </a:extLst>
                </a:gridCol>
                <a:gridCol w="1187762">
                  <a:extLst>
                    <a:ext uri="{9D8B030D-6E8A-4147-A177-3AD203B41FA5}">
                      <a16:colId xmlns:a16="http://schemas.microsoft.com/office/drawing/2014/main" val="2332141462"/>
                    </a:ext>
                  </a:extLst>
                </a:gridCol>
                <a:gridCol w="1559629">
                  <a:extLst>
                    <a:ext uri="{9D8B030D-6E8A-4147-A177-3AD203B41FA5}">
                      <a16:colId xmlns:a16="http://schemas.microsoft.com/office/drawing/2014/main" val="2115911784"/>
                    </a:ext>
                  </a:extLst>
                </a:gridCol>
              </a:tblGrid>
              <a:tr h="335359">
                <a:tc>
                  <a:txBody>
                    <a:bodyPr/>
                    <a:lstStyle/>
                    <a:p>
                      <a:pPr marL="0" marR="0" algn="ctr">
                        <a:spcBef>
                          <a:spcPts val="0"/>
                        </a:spcBef>
                        <a:spcAft>
                          <a:spcPts val="0"/>
                        </a:spcAft>
                      </a:pPr>
                      <a:r>
                        <a:rPr lang="en-US" sz="1100">
                          <a:solidFill>
                            <a:schemeClr val="bg1"/>
                          </a:solidFill>
                          <a:effectLst/>
                        </a:rPr>
                        <a:t>Rule</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lgn="ctr">
                        <a:spcBef>
                          <a:spcPts val="0"/>
                        </a:spcBef>
                        <a:spcAft>
                          <a:spcPts val="0"/>
                        </a:spcAft>
                      </a:pPr>
                      <a:r>
                        <a:rPr lang="en-US" sz="1100">
                          <a:solidFill>
                            <a:schemeClr val="bg1"/>
                          </a:solidFill>
                          <a:effectLst/>
                        </a:rPr>
                        <a:t>Severity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lgn="ctr">
                        <a:spcBef>
                          <a:spcPts val="0"/>
                        </a:spcBef>
                        <a:spcAft>
                          <a:spcPts val="0"/>
                        </a:spcAft>
                      </a:pPr>
                      <a:r>
                        <a:rPr lang="en-US" sz="1100">
                          <a:solidFill>
                            <a:schemeClr val="bg1"/>
                          </a:solidFill>
                          <a:effectLst/>
                        </a:rPr>
                        <a:t>Likelihood</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lgn="ctr">
                        <a:spcBef>
                          <a:spcPts val="0"/>
                        </a:spcBef>
                        <a:spcAft>
                          <a:spcPts val="0"/>
                        </a:spcAft>
                      </a:pPr>
                      <a:r>
                        <a:rPr lang="en-US" sz="1100">
                          <a:solidFill>
                            <a:schemeClr val="bg1"/>
                          </a:solidFill>
                          <a:effectLst/>
                        </a:rPr>
                        <a:t>Remediation Cost</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lgn="ctr">
                        <a:spcBef>
                          <a:spcPts val="0"/>
                        </a:spcBef>
                        <a:spcAft>
                          <a:spcPts val="0"/>
                        </a:spcAft>
                      </a:pPr>
                      <a:r>
                        <a:rPr lang="en-US" sz="1100">
                          <a:solidFill>
                            <a:schemeClr val="bg1"/>
                          </a:solidFill>
                          <a:effectLst/>
                        </a:rPr>
                        <a:t>Priority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lgn="ctr">
                        <a:spcBef>
                          <a:spcPts val="0"/>
                        </a:spcBef>
                        <a:spcAft>
                          <a:spcPts val="0"/>
                        </a:spcAft>
                      </a:pPr>
                      <a:r>
                        <a:rPr lang="en-US" sz="1100">
                          <a:solidFill>
                            <a:schemeClr val="bg1"/>
                          </a:solidFill>
                          <a:effectLst/>
                        </a:rPr>
                        <a:t>Level</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extLst>
                  <a:ext uri="{0D108BD9-81ED-4DB2-BD59-A6C34878D82A}">
                    <a16:rowId xmlns:a16="http://schemas.microsoft.com/office/drawing/2014/main" val="1698519493"/>
                  </a:ext>
                </a:extLst>
              </a:tr>
              <a:tr h="335359">
                <a:tc>
                  <a:txBody>
                    <a:bodyPr/>
                    <a:lstStyle/>
                    <a:p>
                      <a:pPr marL="0" marR="0">
                        <a:spcBef>
                          <a:spcPts val="0"/>
                        </a:spcBef>
                        <a:spcAft>
                          <a:spcPts val="0"/>
                        </a:spcAft>
                      </a:pPr>
                      <a:r>
                        <a:rPr lang="en-US" sz="1100">
                          <a:solidFill>
                            <a:schemeClr val="bg1"/>
                          </a:solidFill>
                          <a:effectLst/>
                        </a:rPr>
                        <a:t>Rule</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Severity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Likelihood</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Remediation Cost</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Priority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Level</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extLst>
                  <a:ext uri="{0D108BD9-81ED-4DB2-BD59-A6C34878D82A}">
                    <a16:rowId xmlns:a16="http://schemas.microsoft.com/office/drawing/2014/main" val="2728965948"/>
                  </a:ext>
                </a:extLst>
              </a:tr>
              <a:tr h="335359">
                <a:tc>
                  <a:txBody>
                    <a:bodyPr/>
                    <a:lstStyle/>
                    <a:p>
                      <a:pPr marL="0" marR="0">
                        <a:spcBef>
                          <a:spcPts val="0"/>
                        </a:spcBef>
                        <a:spcAft>
                          <a:spcPts val="0"/>
                        </a:spcAft>
                      </a:pPr>
                      <a:r>
                        <a:rPr lang="en-US" sz="1100">
                          <a:solidFill>
                            <a:schemeClr val="bg1"/>
                          </a:solidFill>
                          <a:effectLst/>
                        </a:rPr>
                        <a:t>STD-001-CPP</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Medium</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Unlikely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Medium</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Low</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3</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extLst>
                  <a:ext uri="{0D108BD9-81ED-4DB2-BD59-A6C34878D82A}">
                    <a16:rowId xmlns:a16="http://schemas.microsoft.com/office/drawing/2014/main" val="636698915"/>
                  </a:ext>
                </a:extLst>
              </a:tr>
              <a:tr h="335359">
                <a:tc>
                  <a:txBody>
                    <a:bodyPr/>
                    <a:lstStyle/>
                    <a:p>
                      <a:pPr marL="0" marR="0">
                        <a:spcBef>
                          <a:spcPts val="0"/>
                        </a:spcBef>
                        <a:spcAft>
                          <a:spcPts val="0"/>
                        </a:spcAft>
                      </a:pPr>
                      <a:r>
                        <a:rPr lang="en-US" sz="1100">
                          <a:solidFill>
                            <a:schemeClr val="bg1"/>
                          </a:solidFill>
                          <a:effectLst/>
                        </a:rPr>
                        <a:t>STD-002-CPP</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Probable</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Medium</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2</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extLst>
                  <a:ext uri="{0D108BD9-81ED-4DB2-BD59-A6C34878D82A}">
                    <a16:rowId xmlns:a16="http://schemas.microsoft.com/office/drawing/2014/main" val="1526340729"/>
                  </a:ext>
                </a:extLst>
              </a:tr>
              <a:tr h="335359">
                <a:tc>
                  <a:txBody>
                    <a:bodyPr/>
                    <a:lstStyle/>
                    <a:p>
                      <a:pPr marL="0" marR="0">
                        <a:spcBef>
                          <a:spcPts val="0"/>
                        </a:spcBef>
                        <a:spcAft>
                          <a:spcPts val="0"/>
                        </a:spcAft>
                      </a:pPr>
                      <a:r>
                        <a:rPr lang="en-US" sz="1100">
                          <a:solidFill>
                            <a:schemeClr val="bg1"/>
                          </a:solidFill>
                          <a:effectLst/>
                        </a:rPr>
                        <a:t>STD-003-CPP</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Likely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Medium</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1</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extLst>
                  <a:ext uri="{0D108BD9-81ED-4DB2-BD59-A6C34878D82A}">
                    <a16:rowId xmlns:a16="http://schemas.microsoft.com/office/drawing/2014/main" val="1201910112"/>
                  </a:ext>
                </a:extLst>
              </a:tr>
              <a:tr h="335359">
                <a:tc>
                  <a:txBody>
                    <a:bodyPr/>
                    <a:lstStyle/>
                    <a:p>
                      <a:pPr marL="0" marR="0">
                        <a:spcBef>
                          <a:spcPts val="0"/>
                        </a:spcBef>
                        <a:spcAft>
                          <a:spcPts val="0"/>
                        </a:spcAft>
                      </a:pPr>
                      <a:r>
                        <a:rPr lang="en-US" sz="1100">
                          <a:solidFill>
                            <a:schemeClr val="bg1"/>
                          </a:solidFill>
                          <a:effectLst/>
                        </a:rPr>
                        <a:t>STD-004-CPP</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Likely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Medium</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1</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extLst>
                  <a:ext uri="{0D108BD9-81ED-4DB2-BD59-A6C34878D82A}">
                    <a16:rowId xmlns:a16="http://schemas.microsoft.com/office/drawing/2014/main" val="373662414"/>
                  </a:ext>
                </a:extLst>
              </a:tr>
              <a:tr h="335359">
                <a:tc>
                  <a:txBody>
                    <a:bodyPr/>
                    <a:lstStyle/>
                    <a:p>
                      <a:pPr marL="0" marR="0">
                        <a:spcBef>
                          <a:spcPts val="0"/>
                        </a:spcBef>
                        <a:spcAft>
                          <a:spcPts val="0"/>
                        </a:spcAft>
                      </a:pPr>
                      <a:r>
                        <a:rPr lang="en-US" sz="1100">
                          <a:solidFill>
                            <a:schemeClr val="bg1"/>
                          </a:solidFill>
                          <a:effectLst/>
                        </a:rPr>
                        <a:t>STD-005-CPP</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Likely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Medium</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1</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extLst>
                  <a:ext uri="{0D108BD9-81ED-4DB2-BD59-A6C34878D82A}">
                    <a16:rowId xmlns:a16="http://schemas.microsoft.com/office/drawing/2014/main" val="968265890"/>
                  </a:ext>
                </a:extLst>
              </a:tr>
              <a:tr h="335359">
                <a:tc>
                  <a:txBody>
                    <a:bodyPr/>
                    <a:lstStyle/>
                    <a:p>
                      <a:pPr marL="0" marR="0">
                        <a:spcBef>
                          <a:spcPts val="0"/>
                        </a:spcBef>
                        <a:spcAft>
                          <a:spcPts val="0"/>
                        </a:spcAft>
                      </a:pPr>
                      <a:r>
                        <a:rPr lang="en-US" sz="1100">
                          <a:solidFill>
                            <a:schemeClr val="bg1"/>
                          </a:solidFill>
                          <a:effectLst/>
                        </a:rPr>
                        <a:t>STD-006-CPP</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Low</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Unlikely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Low</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3</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extLst>
                  <a:ext uri="{0D108BD9-81ED-4DB2-BD59-A6C34878D82A}">
                    <a16:rowId xmlns:a16="http://schemas.microsoft.com/office/drawing/2014/main" val="402561007"/>
                  </a:ext>
                </a:extLst>
              </a:tr>
              <a:tr h="335359">
                <a:tc>
                  <a:txBody>
                    <a:bodyPr/>
                    <a:lstStyle/>
                    <a:p>
                      <a:pPr marL="0" marR="0">
                        <a:spcBef>
                          <a:spcPts val="0"/>
                        </a:spcBef>
                        <a:spcAft>
                          <a:spcPts val="0"/>
                        </a:spcAft>
                      </a:pPr>
                      <a:r>
                        <a:rPr lang="en-US" sz="1100">
                          <a:solidFill>
                            <a:schemeClr val="bg1"/>
                          </a:solidFill>
                          <a:effectLst/>
                        </a:rPr>
                        <a:t>STD-007-CPP</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Likely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Medium</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2</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extLst>
                  <a:ext uri="{0D108BD9-81ED-4DB2-BD59-A6C34878D82A}">
                    <a16:rowId xmlns:a16="http://schemas.microsoft.com/office/drawing/2014/main" val="446298249"/>
                  </a:ext>
                </a:extLst>
              </a:tr>
              <a:tr h="335359">
                <a:tc>
                  <a:txBody>
                    <a:bodyPr/>
                    <a:lstStyle/>
                    <a:p>
                      <a:pPr marL="0" marR="0">
                        <a:spcBef>
                          <a:spcPts val="0"/>
                        </a:spcBef>
                        <a:spcAft>
                          <a:spcPts val="0"/>
                        </a:spcAft>
                      </a:pPr>
                      <a:r>
                        <a:rPr lang="en-US" sz="1100">
                          <a:solidFill>
                            <a:schemeClr val="bg1"/>
                          </a:solidFill>
                          <a:effectLst/>
                        </a:rPr>
                        <a:t>STD-008-CPP</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Likely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Medium</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2</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extLst>
                  <a:ext uri="{0D108BD9-81ED-4DB2-BD59-A6C34878D82A}">
                    <a16:rowId xmlns:a16="http://schemas.microsoft.com/office/drawing/2014/main" val="1917398436"/>
                  </a:ext>
                </a:extLst>
              </a:tr>
              <a:tr h="335359">
                <a:tc>
                  <a:txBody>
                    <a:bodyPr/>
                    <a:lstStyle/>
                    <a:p>
                      <a:pPr marL="0" marR="0">
                        <a:spcBef>
                          <a:spcPts val="0"/>
                        </a:spcBef>
                        <a:spcAft>
                          <a:spcPts val="0"/>
                        </a:spcAft>
                      </a:pPr>
                      <a:r>
                        <a:rPr lang="en-US" sz="1100">
                          <a:solidFill>
                            <a:schemeClr val="bg1"/>
                          </a:solidFill>
                          <a:effectLst/>
                        </a:rPr>
                        <a:t>STD-009-CPP</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Low</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Likely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Medium</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Medium</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2</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extLst>
                  <a:ext uri="{0D108BD9-81ED-4DB2-BD59-A6C34878D82A}">
                    <a16:rowId xmlns:a16="http://schemas.microsoft.com/office/drawing/2014/main" val="2277178438"/>
                  </a:ext>
                </a:extLst>
              </a:tr>
              <a:tr h="335359">
                <a:tc>
                  <a:txBody>
                    <a:bodyPr/>
                    <a:lstStyle/>
                    <a:p>
                      <a:pPr marL="0" marR="0">
                        <a:spcBef>
                          <a:spcPts val="0"/>
                        </a:spcBef>
                        <a:spcAft>
                          <a:spcPts val="0"/>
                        </a:spcAft>
                      </a:pPr>
                      <a:r>
                        <a:rPr lang="en-US" sz="1100">
                          <a:solidFill>
                            <a:schemeClr val="bg1"/>
                          </a:solidFill>
                          <a:effectLst/>
                        </a:rPr>
                        <a:t>STD-010-CPP</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High</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Unlikely</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Medium</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a:solidFill>
                            <a:schemeClr val="bg1"/>
                          </a:solidFill>
                          <a:effectLst/>
                        </a:rPr>
                        <a:t>Medium</a:t>
                      </a:r>
                      <a:endParaRPr lang="en-US" sz="1100">
                        <a:solidFill>
                          <a:schemeClr val="bg1"/>
                        </a:solidFill>
                        <a:effectLst/>
                        <a:latin typeface="Calibri" panose="020F0502020204030204" pitchFamily="34" charset="0"/>
                        <a:ea typeface="Calibri" panose="020F0502020204030204" pitchFamily="34" charset="0"/>
                      </a:endParaRPr>
                    </a:p>
                  </a:txBody>
                  <a:tcPr marL="62880" marR="62880" marT="0" marB="0"/>
                </a:tc>
                <a:tc>
                  <a:txBody>
                    <a:bodyPr/>
                    <a:lstStyle/>
                    <a:p>
                      <a:pPr marL="0" marR="0">
                        <a:spcBef>
                          <a:spcPts val="0"/>
                        </a:spcBef>
                        <a:spcAft>
                          <a:spcPts val="0"/>
                        </a:spcAft>
                      </a:pPr>
                      <a:r>
                        <a:rPr lang="en-US" sz="1100" dirty="0">
                          <a:solidFill>
                            <a:schemeClr val="bg1"/>
                          </a:solidFill>
                          <a:effectLst/>
                        </a:rPr>
                        <a:t>2</a:t>
                      </a:r>
                      <a:endParaRPr lang="en-US" sz="1100" dirty="0">
                        <a:solidFill>
                          <a:schemeClr val="bg1"/>
                        </a:solidFill>
                        <a:effectLst/>
                        <a:latin typeface="Calibri" panose="020F0502020204030204" pitchFamily="34" charset="0"/>
                        <a:ea typeface="Calibri" panose="020F0502020204030204" pitchFamily="34" charset="0"/>
                      </a:endParaRPr>
                    </a:p>
                  </a:txBody>
                  <a:tcPr marL="62880" marR="62880" marT="0" marB="0"/>
                </a:tc>
                <a:extLst>
                  <a:ext uri="{0D108BD9-81ED-4DB2-BD59-A6C34878D82A}">
                    <a16:rowId xmlns:a16="http://schemas.microsoft.com/office/drawing/2014/main" val="2228713585"/>
                  </a:ext>
                </a:extLst>
              </a:tr>
            </a:tbl>
          </a:graphicData>
        </a:graphic>
      </p:graphicFrame>
    </p:spTree>
    <p:custDataLst>
      <p:tags r:id="rId1"/>
    </p:custDataLst>
    <p:extLst>
      <p:ext uri="{BB962C8B-B14F-4D97-AF65-F5344CB8AC3E}">
        <p14:creationId xmlns:p14="http://schemas.microsoft.com/office/powerpoint/2010/main" val="420465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TextBox 4">
            <a:extLst>
              <a:ext uri="{FF2B5EF4-FFF2-40B4-BE49-F238E27FC236}">
                <a16:creationId xmlns:a16="http://schemas.microsoft.com/office/drawing/2014/main" id="{7E9F3D2E-D6F9-F36C-C08D-FE5E9DE05705}"/>
              </a:ext>
            </a:extLst>
          </p:cNvPr>
          <p:cNvSpPr txBox="1"/>
          <p:nvPr/>
        </p:nvSpPr>
        <p:spPr>
          <a:xfrm>
            <a:off x="685800" y="1872735"/>
            <a:ext cx="9893509" cy="4093428"/>
          </a:xfrm>
          <a:prstGeom prst="rect">
            <a:avLst/>
          </a:prstGeom>
          <a:noFill/>
        </p:spPr>
        <p:txBody>
          <a:bodyPr wrap="square" rtlCol="0">
            <a:spAutoFit/>
          </a:bodyPr>
          <a:lstStyle/>
          <a:p>
            <a:r>
              <a:rPr lang="en-US" sz="2000" dirty="0">
                <a:solidFill>
                  <a:schemeClr val="bg1"/>
                </a:solidFill>
              </a:rPr>
              <a:t>• Encryption in rest - Encryption at rest provides data protection for stored data or data “at rest”. The company can use this form of encryption to safely protect and stored sensitive data on devices or with in database to include credit card numbers, account numbers, passwords and so on. </a:t>
            </a:r>
          </a:p>
          <a:p>
            <a:endParaRPr lang="en-US" sz="2000" dirty="0">
              <a:solidFill>
                <a:schemeClr val="bg1"/>
              </a:solidFill>
            </a:endParaRPr>
          </a:p>
          <a:p>
            <a:r>
              <a:rPr lang="en-US" sz="2000" dirty="0">
                <a:solidFill>
                  <a:schemeClr val="bg1"/>
                </a:solidFill>
              </a:rPr>
              <a:t>• Encryption at Flight - Encryption in flight is a technique used to protect the privacy of communication data as it travels between two points. This form of encryption can be used if employees intend to work from home or a mobile means as well as transferring emails with sensitive information on them. </a:t>
            </a:r>
          </a:p>
          <a:p>
            <a:endParaRPr lang="en-US" sz="2000" dirty="0">
              <a:solidFill>
                <a:schemeClr val="bg1"/>
              </a:solidFill>
            </a:endParaRPr>
          </a:p>
          <a:p>
            <a:r>
              <a:rPr lang="en-US" sz="2000" dirty="0">
                <a:solidFill>
                  <a:schemeClr val="bg1"/>
                </a:solidFill>
              </a:rPr>
              <a:t>• Encryption in Use - This is the encryption of data that is being actively used. The encryption provides specific users access to data which can protect this company from lower security level employees accessing information not meant for them.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A594AAD9-FFBB-A7E4-6B94-DF8EF332DC5C}"/>
              </a:ext>
            </a:extLst>
          </p:cNvPr>
          <p:cNvGraphicFramePr>
            <a:graphicFrameLocks noGrp="1"/>
          </p:cNvGraphicFramePr>
          <p:nvPr>
            <p:extLst>
              <p:ext uri="{D42A27DB-BD31-4B8C-83A1-F6EECF244321}">
                <p14:modId xmlns:p14="http://schemas.microsoft.com/office/powerpoint/2010/main" val="2745963617"/>
              </p:ext>
            </p:extLst>
          </p:nvPr>
        </p:nvGraphicFramePr>
        <p:xfrm>
          <a:off x="1019332" y="2263515"/>
          <a:ext cx="10064742" cy="3477717"/>
        </p:xfrm>
        <a:graphic>
          <a:graphicData uri="http://schemas.openxmlformats.org/drawingml/2006/table">
            <a:tbl>
              <a:tblPr firstRow="1" firstCol="1">
                <a:tableStyleId>{802198C4-3087-4945-87E3-76CBB3509B7E}</a:tableStyleId>
              </a:tblPr>
              <a:tblGrid>
                <a:gridCol w="1936390">
                  <a:extLst>
                    <a:ext uri="{9D8B030D-6E8A-4147-A177-3AD203B41FA5}">
                      <a16:colId xmlns:a16="http://schemas.microsoft.com/office/drawing/2014/main" val="349726733"/>
                    </a:ext>
                  </a:extLst>
                </a:gridCol>
                <a:gridCol w="8128352">
                  <a:extLst>
                    <a:ext uri="{9D8B030D-6E8A-4147-A177-3AD203B41FA5}">
                      <a16:colId xmlns:a16="http://schemas.microsoft.com/office/drawing/2014/main" val="1319411373"/>
                    </a:ext>
                  </a:extLst>
                </a:gridCol>
              </a:tblGrid>
              <a:tr h="912300">
                <a:tc>
                  <a:txBody>
                    <a:bodyPr/>
                    <a:lstStyle/>
                    <a:p>
                      <a:pPr marL="0" marR="0">
                        <a:spcBef>
                          <a:spcPts val="0"/>
                        </a:spcBef>
                        <a:spcAft>
                          <a:spcPts val="0"/>
                        </a:spcAft>
                      </a:pPr>
                      <a:r>
                        <a:rPr lang="en-US" sz="1600" dirty="0">
                          <a:solidFill>
                            <a:schemeClr val="bg1"/>
                          </a:solidFill>
                          <a:effectLst/>
                        </a:rPr>
                        <a:t>Authentication</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dirty="0">
                          <a:solidFill>
                            <a:schemeClr val="bg1"/>
                          </a:solidFill>
                          <a:effectLst/>
                        </a:rPr>
                        <a:t>Authentication relies on usernames passwords scanners access cards and multi-feature identification to grant users access to information and systems withing the network based on their determined security level. </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4224119674"/>
                  </a:ext>
                </a:extLst>
              </a:tr>
              <a:tr h="1159239">
                <a:tc>
                  <a:txBody>
                    <a:bodyPr/>
                    <a:lstStyle/>
                    <a:p>
                      <a:pPr marL="0" marR="0">
                        <a:spcBef>
                          <a:spcPts val="0"/>
                        </a:spcBef>
                        <a:spcAft>
                          <a:spcPts val="0"/>
                        </a:spcAft>
                      </a:pPr>
                      <a:r>
                        <a:rPr lang="en-US" sz="1600" dirty="0">
                          <a:solidFill>
                            <a:schemeClr val="bg1"/>
                          </a:solidFill>
                          <a:effectLst/>
                        </a:rPr>
                        <a:t>Authorization</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dirty="0">
                          <a:solidFill>
                            <a:schemeClr val="bg1"/>
                          </a:solidFill>
                          <a:effectLst/>
                        </a:rPr>
                        <a:t>Determines a user’s access within the system based of their authentication information and associated security level with admin access being the higher types of access which will allow the user to modify the database itself or grant access to other users in the database. </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848347058"/>
                  </a:ext>
                </a:extLst>
              </a:tr>
              <a:tr h="1406178">
                <a:tc>
                  <a:txBody>
                    <a:bodyPr/>
                    <a:lstStyle/>
                    <a:p>
                      <a:pPr marL="0" marR="0">
                        <a:spcBef>
                          <a:spcPts val="0"/>
                        </a:spcBef>
                        <a:spcAft>
                          <a:spcPts val="0"/>
                        </a:spcAft>
                      </a:pPr>
                      <a:r>
                        <a:rPr lang="en-US" sz="1600" dirty="0">
                          <a:solidFill>
                            <a:schemeClr val="bg1"/>
                          </a:solidFill>
                          <a:effectLst/>
                        </a:rPr>
                        <a:t>Accounting</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dirty="0">
                          <a:solidFill>
                            <a:schemeClr val="bg1"/>
                          </a:solidFill>
                          <a:effectLst/>
                        </a:rPr>
                        <a:t>Accounting will keep record of all the information’s derived from both authorization and authentication as well as any changes made by a user and when they were made. This will aid in accurately tracking changes within a system as well as keep record of who made them so if further questions arise, we will know where to direct our attention. </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905814688"/>
                  </a:ext>
                </a:extLst>
              </a:tr>
            </a:tbl>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559051" y="1475715"/>
            <a:ext cx="10083965" cy="165722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happen from the start and all through out the development process to ensure that we maintain secure functioning code. Attached below is just one example of a unit test ran to ensure maximum code quality.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shot of a computer&#10;&#10;Description automatically generated with medium confidence">
            <a:extLst>
              <a:ext uri="{FF2B5EF4-FFF2-40B4-BE49-F238E27FC236}">
                <a16:creationId xmlns:a16="http://schemas.microsoft.com/office/drawing/2014/main" id="{D8F12FFD-12C4-4241-8406-8ACFDB7DEC6D}"/>
              </a:ext>
            </a:extLst>
          </p:cNvPr>
          <p:cNvPicPr>
            <a:picLocks noChangeAspect="1"/>
          </p:cNvPicPr>
          <p:nvPr/>
        </p:nvPicPr>
        <p:blipFill>
          <a:blip r:embed="rId5"/>
          <a:stretch>
            <a:fillRect/>
          </a:stretch>
        </p:blipFill>
        <p:spPr>
          <a:xfrm>
            <a:off x="1870429" y="2643702"/>
            <a:ext cx="7461208" cy="3946049"/>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88</TotalTime>
  <Words>1105</Words>
  <Application>Microsoft Office PowerPoint</Application>
  <PresentationFormat>Widescreen</PresentationFormat>
  <Paragraphs>147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Arial</vt:lpstr>
      <vt:lpstr>Segoe UI</vt:lpstr>
      <vt:lpstr>Calibri</vt:lpstr>
      <vt:lpstr>Vapor Trail</vt:lpstr>
      <vt:lpstr>Green Pace</vt:lpstr>
      <vt:lpstr>OVERVIEW: DEFENSE IN DEPTH</vt:lpstr>
      <vt:lpstr>THREATS MATRIX</vt:lpstr>
      <vt:lpstr>10 PRINCIPLES</vt:lpstr>
      <vt:lpstr>CODING STANDARDS</vt:lpstr>
      <vt:lpstr>STANDARDS TABLE</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spencer erickson</cp:lastModifiedBy>
  <cp:revision>5</cp:revision>
  <dcterms:created xsi:type="dcterms:W3CDTF">2020-08-19T17:59:24Z</dcterms:created>
  <dcterms:modified xsi:type="dcterms:W3CDTF">2022-12-11T19:44:27Z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