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56" r:id="rId6"/>
    <p:sldId id="280" r:id="rId7"/>
    <p:sldId id="277" r:id="rId8"/>
    <p:sldId id="257" r:id="rId9"/>
    <p:sldId id="278" r:id="rId10"/>
    <p:sldId id="258" r:id="rId11"/>
    <p:sldId id="281" r:id="rId12"/>
    <p:sldId id="259" r:id="rId13"/>
    <p:sldId id="282" r:id="rId14"/>
    <p:sldId id="260" r:id="rId15"/>
    <p:sldId id="261" r:id="rId16"/>
    <p:sldId id="262" r:id="rId17"/>
    <p:sldId id="263" r:id="rId18"/>
    <p:sldId id="264" r:id="rId19"/>
    <p:sldId id="265" r:id="rId20"/>
    <p:sldId id="279" r:id="rId21"/>
    <p:sldId id="283" r:id="rId22"/>
    <p:sldId id="284" r:id="rId23"/>
    <p:sldId id="266" r:id="rId24"/>
    <p:sldId id="267" r:id="rId25"/>
    <p:sldId id="273" r:id="rId26"/>
    <p:sldId id="272" r:id="rId27"/>
    <p:sldId id="274" r:id="rId28"/>
    <p:sldId id="276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3E7"/>
    <a:srgbClr val="7ADBF2"/>
    <a:srgbClr val="EBDC15"/>
    <a:srgbClr val="93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D6324-5875-44AF-89A7-F19B7420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6C95B-9672-4436-987F-F091805BD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9C544-10E7-4C1B-8798-25799910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EF08DB-D4FF-4C8E-8109-4C8CA6D1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03A1E-BE30-4BC2-8BAD-20E34EFF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4057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48E3D-0FD2-41BE-9CF6-4DF4FB66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32CF48-454F-4BF0-BCE7-651A00D0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2C214-3DE6-4FCA-95B9-6D9D8F52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0E25E-2032-4AD4-9EFE-10381826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013D3-D25C-44D0-8BFE-6B1EE0CA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1148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E95116-1FB5-4530-8AA7-139F3178B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FDEBBB-909B-4E97-98ED-6D8F6FFD9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0C72F-EC75-40B3-B42E-372C62E3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F549A-BD2E-448A-AAFA-9CC83AF0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47BAE-B083-43CC-A16E-14D755F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498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F9D60-C334-48CD-8B51-C372054C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D8FF7-900B-4CAA-ADAA-D7382F56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A09D47-8AFC-45BF-AD30-4B27582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389BC-64E7-4FD2-9080-CF3C3858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D12FB-4C64-4BFB-BCAF-7B38B85C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415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B03AF-F240-4B64-8BE2-5BA9AC7F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9143F6-0D1A-495E-B1E6-2232C102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6493F-EF1B-42C8-8546-2F5B7CB5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B585A3-D1AC-4B44-A5D8-C7C96604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D3035-CF7B-4759-8839-1F319464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829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9F653-5610-4B3A-A1C8-97594740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43497-17A7-4547-BE24-D43C7D45C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DB3699-F214-4394-9D4B-7043F62C5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09A325-71F6-4CF7-B751-421B4B05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BC0C8-2078-4FF2-A19D-C2AAD0AE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63DB0A-38D7-421F-9520-C3F12F0B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604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46E23-4D4B-4546-9DB4-70A7C9A4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60CDCE-D5C9-4E9E-B2CF-66ECC1EF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C847E-0DB6-4AA0-AD54-9C983F857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9EFA56-04CD-499F-9E49-B02CCE6A3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885C8-8A21-4910-ABFF-03BA17F74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4D5EE5-0ACB-4D93-9ACA-39A2A2DB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B2EB59-8338-40E2-9F42-38B55FD5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49438E-6089-4DE0-9265-E7D4DDFC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9519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91425-4F06-4524-B96A-3687C81C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393D52-F176-4105-AAFB-FE8CD2D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8C2FA4-296F-4B91-B6FC-C559A758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3E013F-93B7-41E2-A068-9992B165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875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65A622-56C8-4D77-8737-984A3142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44322D-BA86-4EF0-87AF-B0891721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78D6B2-B478-40A8-B441-0BE270DF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045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6C3CD-05A8-4113-96C8-B324D6F0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C8660-BD91-4D17-AB3A-9CBA481C4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E38731-72C7-4B15-BC81-FC2794D71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956D73-9A3E-49F4-9274-92964AC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7481A7-8EF5-4B4B-8255-C266127F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029A2-0A5D-4DB2-80D2-3929A727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1942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6FAA9-C5E8-4009-9732-D81A0EEF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9685DE-57B6-4735-983D-97EE79E38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28F9F7-0DA0-4BBD-A014-0AAC943B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9847C-12A5-4673-9B90-0FDE51B4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D81DB3-B27F-4EA7-8418-26950CF6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BB487D-4C5A-4B9A-A865-80DA4410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35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703A66-6849-4764-BEA6-04D5C523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54B79D-6F7F-414D-8B3F-549D73B2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EE3F3C-F3A5-4AE5-A470-F5F8704C5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FB46-BD37-4E98-90C2-FD77100878CC}" type="datetimeFigureOut">
              <a:rPr lang="es-VE" smtClean="0"/>
              <a:t>8/5/2024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196C9-AF94-4ABF-BAD3-E1D8A9D88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A55581-8D5F-4F1A-8B30-9FE1EE574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EBA9-40C6-49AE-9B4B-5E38C906B71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038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Sitio Web de SERIDS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057C0C-EFB6-4345-83E7-1F8980B762E4}"/>
              </a:ext>
            </a:extLst>
          </p:cNvPr>
          <p:cNvSpPr txBox="1"/>
          <p:nvPr/>
        </p:nvSpPr>
        <p:spPr>
          <a:xfrm>
            <a:off x="735496" y="1355347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1. Buscador de los artículos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1361660" y="213192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Menú de accesos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396776-984D-4B8B-A5E7-65014AD858D5}"/>
              </a:ext>
            </a:extLst>
          </p:cNvPr>
          <p:cNvSpPr txBox="1"/>
          <p:nvPr/>
        </p:nvSpPr>
        <p:spPr>
          <a:xfrm>
            <a:off x="2630556" y="3806602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7ADBF2"/>
                </a:solidFill>
              </a:rPr>
              <a:t>4. Pagina de </a:t>
            </a:r>
            <a:r>
              <a:rPr lang="es-VE" sz="3200" dirty="0" err="1">
                <a:solidFill>
                  <a:srgbClr val="7ADBF2"/>
                </a:solidFill>
              </a:rPr>
              <a:t>cards</a:t>
            </a:r>
            <a:r>
              <a:rPr lang="es-VE" sz="3200" dirty="0">
                <a:solidFill>
                  <a:srgbClr val="7ADBF2"/>
                </a:solidFill>
              </a:rPr>
              <a:t> tipo mosaico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2FF63A-06CC-41C4-84A9-C51F432A3E14}"/>
              </a:ext>
            </a:extLst>
          </p:cNvPr>
          <p:cNvSpPr txBox="1"/>
          <p:nvPr/>
        </p:nvSpPr>
        <p:spPr>
          <a:xfrm>
            <a:off x="2107096" y="2989517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EBDC15"/>
                </a:solidFill>
              </a:rPr>
              <a:t>3. Acceso a los Sistemas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CE0234-5387-4D34-AB91-1974EF239D7C}"/>
              </a:ext>
            </a:extLst>
          </p:cNvPr>
          <p:cNvSpPr txBox="1"/>
          <p:nvPr/>
        </p:nvSpPr>
        <p:spPr>
          <a:xfrm>
            <a:off x="2054087" y="4624984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5. Artículos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F438D3-03E8-41D3-9951-0FEC72100532}"/>
              </a:ext>
            </a:extLst>
          </p:cNvPr>
          <p:cNvSpPr txBox="1"/>
          <p:nvPr/>
        </p:nvSpPr>
        <p:spPr>
          <a:xfrm>
            <a:off x="1232451" y="5352557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6. Personalización del ambiente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4137D6-EFE4-4838-BBD7-BF8155A9EF33}"/>
              </a:ext>
            </a:extLst>
          </p:cNvPr>
          <p:cNvSpPr txBox="1"/>
          <p:nvPr/>
        </p:nvSpPr>
        <p:spPr>
          <a:xfrm>
            <a:off x="616225" y="6081427"/>
            <a:ext cx="716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EBDC15"/>
                </a:solidFill>
              </a:rPr>
              <a:t>7. Reacciones</a:t>
            </a:r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97124A5E-66D1-469C-A245-C2A0E14BD0DA}"/>
              </a:ext>
            </a:extLst>
          </p:cNvPr>
          <p:cNvSpPr/>
          <p:nvPr/>
        </p:nvSpPr>
        <p:spPr>
          <a:xfrm rot="5400000">
            <a:off x="-318052" y="-89139"/>
            <a:ext cx="1510747" cy="1351721"/>
          </a:xfrm>
          <a:prstGeom prst="triangle">
            <a:avLst>
              <a:gd name="adj" fmla="val 49123"/>
            </a:avLst>
          </a:prstGeom>
          <a:solidFill>
            <a:srgbClr val="7A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6901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569843" y="53505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728870" y="87652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2.1 CRUDE subir Programa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E003AD-D91E-4E9D-972A-5296CB348379}"/>
              </a:ext>
            </a:extLst>
          </p:cNvPr>
          <p:cNvSpPr/>
          <p:nvPr/>
        </p:nvSpPr>
        <p:spPr>
          <a:xfrm>
            <a:off x="6347790" y="876520"/>
            <a:ext cx="2541102" cy="584775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11F2BC-ECEF-4FAB-9710-A51D39584888}"/>
              </a:ext>
            </a:extLst>
          </p:cNvPr>
          <p:cNvSpPr txBox="1"/>
          <p:nvPr/>
        </p:nvSpPr>
        <p:spPr>
          <a:xfrm>
            <a:off x="979004" y="1818519"/>
            <a:ext cx="77011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Crear nuevo Programa: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Nombre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Descripción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Horas académicas(duración){{sumar horas de los cursos q lo componen}}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Docente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Institución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Tipo de certificación(asistencia o aprobación)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Categoría (salud)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Para quienes (profesionales/publico general)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E20391-E908-4555-9FCD-B131542A9EE5}"/>
              </a:ext>
            </a:extLst>
          </p:cNvPr>
          <p:cNvSpPr/>
          <p:nvPr/>
        </p:nvSpPr>
        <p:spPr>
          <a:xfrm>
            <a:off x="9031356" y="2274624"/>
            <a:ext cx="2541102" cy="839637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Lista de cursos </a:t>
            </a:r>
          </a:p>
        </p:txBody>
      </p:sp>
    </p:spTree>
    <p:extLst>
      <p:ext uri="{BB962C8B-B14F-4D97-AF65-F5344CB8AC3E}">
        <p14:creationId xmlns:p14="http://schemas.microsoft.com/office/powerpoint/2010/main" val="256458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569843" y="53505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728870" y="87652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CRUDE subir curso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E003AD-D91E-4E9D-972A-5296CB348379}"/>
              </a:ext>
            </a:extLst>
          </p:cNvPr>
          <p:cNvSpPr/>
          <p:nvPr/>
        </p:nvSpPr>
        <p:spPr>
          <a:xfrm>
            <a:off x="4659796" y="876521"/>
            <a:ext cx="2541102" cy="584775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11F2BC-ECEF-4FAB-9710-A51D39584888}"/>
              </a:ext>
            </a:extLst>
          </p:cNvPr>
          <p:cNvSpPr txBox="1"/>
          <p:nvPr/>
        </p:nvSpPr>
        <p:spPr>
          <a:xfrm>
            <a:off x="2741543" y="1697022"/>
            <a:ext cx="770117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Crear nuevo curso: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Nombre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Descripción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Horas académicas(duración)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Docente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Institución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Tipo de certificación (asistencia o aprobación)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Categoría (salud)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Para quienes (profesionales/publico general)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rgbClr val="B573E7"/>
                </a:solidFill>
              </a:rPr>
              <a:t>Pertenece a un programa(</a:t>
            </a:r>
            <a:r>
              <a:rPr lang="es-VE" sz="2400" dirty="0" err="1">
                <a:solidFill>
                  <a:srgbClr val="B573E7"/>
                </a:solidFill>
              </a:rPr>
              <a:t>boolean</a:t>
            </a:r>
            <a:r>
              <a:rPr lang="es-VE" sz="2400" dirty="0">
                <a:solidFill>
                  <a:srgbClr val="B573E7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rgbClr val="B573E7"/>
                </a:solidFill>
              </a:rPr>
              <a:t>Seleccionar programa</a:t>
            </a:r>
          </a:p>
        </p:txBody>
      </p:sp>
    </p:spTree>
    <p:extLst>
      <p:ext uri="{BB962C8B-B14F-4D97-AF65-F5344CB8AC3E}">
        <p14:creationId xmlns:p14="http://schemas.microsoft.com/office/powerpoint/2010/main" val="358661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569843" y="53505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728870" y="87652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CRUDE subir curso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E003AD-D91E-4E9D-972A-5296CB348379}"/>
              </a:ext>
            </a:extLst>
          </p:cNvPr>
          <p:cNvSpPr/>
          <p:nvPr/>
        </p:nvSpPr>
        <p:spPr>
          <a:xfrm>
            <a:off x="4659796" y="876521"/>
            <a:ext cx="2541102" cy="584775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11F2BC-ECEF-4FAB-9710-A51D39584888}"/>
              </a:ext>
            </a:extLst>
          </p:cNvPr>
          <p:cNvSpPr txBox="1"/>
          <p:nvPr/>
        </p:nvSpPr>
        <p:spPr>
          <a:xfrm>
            <a:off x="2887317" y="2242589"/>
            <a:ext cx="77011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Crear nueva clase-lección-capsula: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Nombre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Descripción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Material imprimible y recursos didácticos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93096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569843" y="53505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728870" y="87652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CRUDE subir curso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E003AD-D91E-4E9D-972A-5296CB348379}"/>
              </a:ext>
            </a:extLst>
          </p:cNvPr>
          <p:cNvSpPr/>
          <p:nvPr/>
        </p:nvSpPr>
        <p:spPr>
          <a:xfrm>
            <a:off x="4659796" y="876521"/>
            <a:ext cx="2541102" cy="584775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11F2BC-ECEF-4FAB-9710-A51D39584888}"/>
              </a:ext>
            </a:extLst>
          </p:cNvPr>
          <p:cNvSpPr txBox="1"/>
          <p:nvPr/>
        </p:nvSpPr>
        <p:spPr>
          <a:xfrm>
            <a:off x="1323560" y="1897077"/>
            <a:ext cx="7701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Notas sobre las cápsulas: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Videos de 2min- 5min para foros sobre todo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Tipo de evaluación diferente:</a:t>
            </a:r>
          </a:p>
          <a:p>
            <a:r>
              <a:rPr lang="es-VE" sz="3200" dirty="0">
                <a:solidFill>
                  <a:schemeClr val="bg2"/>
                </a:solidFill>
              </a:rPr>
              <a:t>3-5 preguntas// 15-20 min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A1BD5F3-6C4E-4B42-B27D-4BECE0890E37}"/>
              </a:ext>
            </a:extLst>
          </p:cNvPr>
          <p:cNvSpPr/>
          <p:nvPr/>
        </p:nvSpPr>
        <p:spPr>
          <a:xfrm>
            <a:off x="8786191" y="344557"/>
            <a:ext cx="1258957" cy="111673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812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569843" y="53505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728870" y="87652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CRUDE subir evaluación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E003AD-D91E-4E9D-972A-5296CB348379}"/>
              </a:ext>
            </a:extLst>
          </p:cNvPr>
          <p:cNvSpPr/>
          <p:nvPr/>
        </p:nvSpPr>
        <p:spPr>
          <a:xfrm>
            <a:off x="5453270" y="955920"/>
            <a:ext cx="2541102" cy="584775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11F2BC-ECEF-4FAB-9710-A51D39584888}"/>
              </a:ext>
            </a:extLst>
          </p:cNvPr>
          <p:cNvSpPr txBox="1"/>
          <p:nvPr/>
        </p:nvSpPr>
        <p:spPr>
          <a:xfrm>
            <a:off x="1297056" y="2163076"/>
            <a:ext cx="51037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Crear examen por clase: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Título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Preguntas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Opciones respuesta/ marcar correcta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808B07-89C4-4742-BFF1-28A64D1AC8DA}"/>
              </a:ext>
            </a:extLst>
          </p:cNvPr>
          <p:cNvSpPr txBox="1"/>
          <p:nvPr/>
        </p:nvSpPr>
        <p:spPr>
          <a:xfrm>
            <a:off x="6723821" y="1917911"/>
            <a:ext cx="51037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Características de la evaluación:</a:t>
            </a:r>
          </a:p>
          <a:p>
            <a:r>
              <a:rPr lang="es-VE" sz="3200" dirty="0">
                <a:solidFill>
                  <a:schemeClr val="bg2"/>
                </a:solidFill>
              </a:rPr>
              <a:t>*bloqueo de la siguiente clase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Tiempo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Cantidad de preguntas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Puntaje base 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5min sin actividad cerrar</a:t>
            </a:r>
          </a:p>
        </p:txBody>
      </p:sp>
    </p:spTree>
    <p:extLst>
      <p:ext uri="{BB962C8B-B14F-4D97-AF65-F5344CB8AC3E}">
        <p14:creationId xmlns:p14="http://schemas.microsoft.com/office/powerpoint/2010/main" val="74541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569843" y="53505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728870" y="87652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CRUDE subir curso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E003AD-D91E-4E9D-972A-5296CB348379}"/>
              </a:ext>
            </a:extLst>
          </p:cNvPr>
          <p:cNvSpPr/>
          <p:nvPr/>
        </p:nvSpPr>
        <p:spPr>
          <a:xfrm>
            <a:off x="4659796" y="876521"/>
            <a:ext cx="2541102" cy="584775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11F2BC-ECEF-4FAB-9710-A51D39584888}"/>
              </a:ext>
            </a:extLst>
          </p:cNvPr>
          <p:cNvSpPr txBox="1"/>
          <p:nvPr/>
        </p:nvSpPr>
        <p:spPr>
          <a:xfrm>
            <a:off x="1813891" y="1773965"/>
            <a:ext cx="7701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Editar:</a:t>
            </a:r>
          </a:p>
          <a:p>
            <a:r>
              <a:rPr lang="es-VE" sz="3200" dirty="0">
                <a:solidFill>
                  <a:schemeClr val="bg2"/>
                </a:solidFill>
              </a:rPr>
              <a:t>Reutilizar formularios, hacer </a:t>
            </a:r>
            <a:r>
              <a:rPr lang="es-VE" sz="3200" dirty="0" err="1">
                <a:solidFill>
                  <a:schemeClr val="bg2"/>
                </a:solidFill>
              </a:rPr>
              <a:t>pops</a:t>
            </a:r>
            <a:r>
              <a:rPr lang="es-VE" sz="3200" dirty="0">
                <a:solidFill>
                  <a:schemeClr val="bg2"/>
                </a:solidFill>
              </a:rPr>
              <a:t> de confirmación, y actualizar</a:t>
            </a:r>
          </a:p>
        </p:txBody>
      </p:sp>
    </p:spTree>
    <p:extLst>
      <p:ext uri="{BB962C8B-B14F-4D97-AF65-F5344CB8AC3E}">
        <p14:creationId xmlns:p14="http://schemas.microsoft.com/office/powerpoint/2010/main" val="74779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569843" y="53505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728870" y="87652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CRUDE subir curso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E003AD-D91E-4E9D-972A-5296CB348379}"/>
              </a:ext>
            </a:extLst>
          </p:cNvPr>
          <p:cNvSpPr/>
          <p:nvPr/>
        </p:nvSpPr>
        <p:spPr>
          <a:xfrm>
            <a:off x="4659796" y="876521"/>
            <a:ext cx="2541102" cy="584775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11F2BC-ECEF-4FAB-9710-A51D39584888}"/>
              </a:ext>
            </a:extLst>
          </p:cNvPr>
          <p:cNvSpPr txBox="1"/>
          <p:nvPr/>
        </p:nvSpPr>
        <p:spPr>
          <a:xfrm>
            <a:off x="2245415" y="2635357"/>
            <a:ext cx="77011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Eliminar: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Selección por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Comprobación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Supresión del dato</a:t>
            </a:r>
          </a:p>
        </p:txBody>
      </p:sp>
    </p:spTree>
    <p:extLst>
      <p:ext uri="{BB962C8B-B14F-4D97-AF65-F5344CB8AC3E}">
        <p14:creationId xmlns:p14="http://schemas.microsoft.com/office/powerpoint/2010/main" val="236626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2FF63A-06CC-41C4-84A9-C51F432A3E14}"/>
              </a:ext>
            </a:extLst>
          </p:cNvPr>
          <p:cNvSpPr txBox="1"/>
          <p:nvPr/>
        </p:nvSpPr>
        <p:spPr>
          <a:xfrm>
            <a:off x="821635" y="1343416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EBDC15"/>
                </a:solidFill>
              </a:rPr>
              <a:t>3. Videos (formato y controles)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701A09A-0989-46F8-9629-5F1DAB556940}"/>
              </a:ext>
            </a:extLst>
          </p:cNvPr>
          <p:cNvSpPr txBox="1"/>
          <p:nvPr/>
        </p:nvSpPr>
        <p:spPr>
          <a:xfrm>
            <a:off x="1470991" y="2225670"/>
            <a:ext cx="5433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Videos 720px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Comprimir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Limpiar metadatos</a:t>
            </a:r>
          </a:p>
        </p:txBody>
      </p:sp>
    </p:spTree>
    <p:extLst>
      <p:ext uri="{BB962C8B-B14F-4D97-AF65-F5344CB8AC3E}">
        <p14:creationId xmlns:p14="http://schemas.microsoft.com/office/powerpoint/2010/main" val="301551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F21260-D531-44F7-A3D4-5985BB33D51F}"/>
              </a:ext>
            </a:extLst>
          </p:cNvPr>
          <p:cNvSpPr txBox="1"/>
          <p:nvPr/>
        </p:nvSpPr>
        <p:spPr>
          <a:xfrm>
            <a:off x="841512" y="1580237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7ADBF2"/>
                </a:solidFill>
              </a:rPr>
              <a:t>4. Prueba por tema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06C2DE-40DD-449B-9816-B130699F055B}"/>
              </a:ext>
            </a:extLst>
          </p:cNvPr>
          <p:cNvSpPr txBox="1"/>
          <p:nvPr/>
        </p:nvSpPr>
        <p:spPr>
          <a:xfrm>
            <a:off x="2160103" y="2165012"/>
            <a:ext cx="83621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Input tipo radio </a:t>
            </a:r>
            <a:r>
              <a:rPr lang="es-VE" sz="3200" dirty="0" err="1">
                <a:solidFill>
                  <a:schemeClr val="bg2"/>
                </a:solidFill>
              </a:rPr>
              <a:t>checkbox</a:t>
            </a:r>
            <a:endParaRPr lang="es-VE" sz="32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Preguntas y respuestas en orden aleatorio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Se desbloquea vista cada clase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Temporizador de 30min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Cerrar el examen por 5min de inactividad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2 intentos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De falla se limpia el avance del usuario y debe volver a ver el curso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Mínimo aprobatorio 16/20</a:t>
            </a:r>
          </a:p>
        </p:txBody>
      </p:sp>
    </p:spTree>
    <p:extLst>
      <p:ext uri="{BB962C8B-B14F-4D97-AF65-F5344CB8AC3E}">
        <p14:creationId xmlns:p14="http://schemas.microsoft.com/office/powerpoint/2010/main" val="252242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06C2DE-40DD-449B-9816-B130699F055B}"/>
              </a:ext>
            </a:extLst>
          </p:cNvPr>
          <p:cNvSpPr txBox="1"/>
          <p:nvPr/>
        </p:nvSpPr>
        <p:spPr>
          <a:xfrm>
            <a:off x="2160103" y="2165012"/>
            <a:ext cx="8362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Tomar datos del </a:t>
            </a:r>
            <a:r>
              <a:rPr lang="es-VE" sz="3200" dirty="0" err="1">
                <a:solidFill>
                  <a:schemeClr val="bg2"/>
                </a:solidFill>
              </a:rPr>
              <a:t>usurio</a:t>
            </a:r>
            <a:endParaRPr lang="es-VE" sz="32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Usar </a:t>
            </a:r>
            <a:r>
              <a:rPr lang="es-VE" sz="3200" dirty="0" err="1">
                <a:solidFill>
                  <a:schemeClr val="bg2"/>
                </a:solidFill>
              </a:rPr>
              <a:t>framework</a:t>
            </a:r>
            <a:r>
              <a:rPr lang="es-VE" sz="3200" dirty="0">
                <a:solidFill>
                  <a:schemeClr val="bg2"/>
                </a:solidFill>
              </a:rPr>
              <a:t> de </a:t>
            </a:r>
            <a:r>
              <a:rPr lang="es-VE" sz="3200" dirty="0" err="1">
                <a:solidFill>
                  <a:schemeClr val="bg2"/>
                </a:solidFill>
              </a:rPr>
              <a:t>php</a:t>
            </a:r>
            <a:r>
              <a:rPr lang="es-VE" sz="3200" dirty="0">
                <a:solidFill>
                  <a:schemeClr val="bg2"/>
                </a:solidFill>
              </a:rPr>
              <a:t> para crearlo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Solo disponible con mínimo aprobatorio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FD8480-3268-4CFF-B3F5-EFC1B624645F}"/>
              </a:ext>
            </a:extLst>
          </p:cNvPr>
          <p:cNvSpPr txBox="1"/>
          <p:nvPr/>
        </p:nvSpPr>
        <p:spPr>
          <a:xfrm>
            <a:off x="993912" y="1484219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5. Emisión de Certificados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DC7654-4438-4629-B162-E390ADCABB57}"/>
              </a:ext>
            </a:extLst>
          </p:cNvPr>
          <p:cNvSpPr txBox="1"/>
          <p:nvPr/>
        </p:nvSpPr>
        <p:spPr>
          <a:xfrm>
            <a:off x="993912" y="4289936"/>
            <a:ext cx="8362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Encabezado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Titulo (horas académicas)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Sellos, firmas, docentes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EABF951-704E-44FF-8109-F9CCCC433A6D}"/>
              </a:ext>
            </a:extLst>
          </p:cNvPr>
          <p:cNvSpPr/>
          <p:nvPr/>
        </p:nvSpPr>
        <p:spPr>
          <a:xfrm>
            <a:off x="7381461" y="403681"/>
            <a:ext cx="4253948" cy="1761331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Emisión de constancia de estudio al iniciar el curso</a:t>
            </a:r>
          </a:p>
        </p:txBody>
      </p:sp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06AC4D17-CB38-4EE2-A6D1-90522218391E}"/>
              </a:ext>
            </a:extLst>
          </p:cNvPr>
          <p:cNvSpPr/>
          <p:nvPr/>
        </p:nvSpPr>
        <p:spPr>
          <a:xfrm>
            <a:off x="6341164" y="4385954"/>
            <a:ext cx="1616765" cy="1444487"/>
          </a:xfrm>
          <a:prstGeom prst="star5">
            <a:avLst>
              <a:gd name="adj" fmla="val 29886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D4AAF7A-D157-46A0-98C5-B57B45713F13}"/>
              </a:ext>
            </a:extLst>
          </p:cNvPr>
          <p:cNvSpPr/>
          <p:nvPr/>
        </p:nvSpPr>
        <p:spPr>
          <a:xfrm>
            <a:off x="8335616" y="3812323"/>
            <a:ext cx="3544957" cy="2323434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Requiere una tabla:</a:t>
            </a:r>
          </a:p>
          <a:p>
            <a:pPr algn="ctr"/>
            <a:r>
              <a:rPr lang="es-V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 guardar los datos con los que se va a construir</a:t>
            </a:r>
          </a:p>
        </p:txBody>
      </p:sp>
    </p:spTree>
    <p:extLst>
      <p:ext uri="{BB962C8B-B14F-4D97-AF65-F5344CB8AC3E}">
        <p14:creationId xmlns:p14="http://schemas.microsoft.com/office/powerpoint/2010/main" val="13170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Sitio Web de SERIDS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057C0C-EFB6-4345-83E7-1F8980B762E4}"/>
              </a:ext>
            </a:extLst>
          </p:cNvPr>
          <p:cNvSpPr txBox="1"/>
          <p:nvPr/>
        </p:nvSpPr>
        <p:spPr>
          <a:xfrm>
            <a:off x="735496" y="1355347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1. Buscador de los artículos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8CC0F82-08AF-4F90-9AEA-DA668EB3F22B}"/>
              </a:ext>
            </a:extLst>
          </p:cNvPr>
          <p:cNvSpPr/>
          <p:nvPr/>
        </p:nvSpPr>
        <p:spPr>
          <a:xfrm>
            <a:off x="2716696" y="2154967"/>
            <a:ext cx="3949147" cy="13219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Tomar el </a:t>
            </a:r>
            <a:r>
              <a:rPr lang="es-VE" dirty="0" err="1"/>
              <a:t>onkey</a:t>
            </a:r>
            <a:r>
              <a:rPr lang="es-VE" dirty="0"/>
              <a:t> y comparar con las letras del contenidos de los títulos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73059F-31E4-4D56-BC85-733F613890FE}"/>
              </a:ext>
            </a:extLst>
          </p:cNvPr>
          <p:cNvSpPr txBox="1"/>
          <p:nvPr/>
        </p:nvSpPr>
        <p:spPr>
          <a:xfrm>
            <a:off x="735496" y="390656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Menú de accesos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D4367F-D79C-4AC1-A864-F27E727995AD}"/>
              </a:ext>
            </a:extLst>
          </p:cNvPr>
          <p:cNvSpPr/>
          <p:nvPr/>
        </p:nvSpPr>
        <p:spPr>
          <a:xfrm>
            <a:off x="2716697" y="4841700"/>
            <a:ext cx="4134678" cy="9627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Esquema de navegación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Iconos</a:t>
            </a:r>
          </a:p>
        </p:txBody>
      </p:sp>
    </p:spTree>
    <p:extLst>
      <p:ext uri="{BB962C8B-B14F-4D97-AF65-F5344CB8AC3E}">
        <p14:creationId xmlns:p14="http://schemas.microsoft.com/office/powerpoint/2010/main" val="159606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901148" y="188606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FD8480-3268-4CFF-B3F5-EFC1B624645F}"/>
              </a:ext>
            </a:extLst>
          </p:cNvPr>
          <p:cNvSpPr txBox="1"/>
          <p:nvPr/>
        </p:nvSpPr>
        <p:spPr>
          <a:xfrm>
            <a:off x="728870" y="106798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5. Emisión de Certificados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DC7654-4438-4629-B162-E390ADCABB57}"/>
              </a:ext>
            </a:extLst>
          </p:cNvPr>
          <p:cNvSpPr txBox="1"/>
          <p:nvPr/>
        </p:nvSpPr>
        <p:spPr>
          <a:xfrm>
            <a:off x="1358346" y="1784771"/>
            <a:ext cx="836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Tipo de certificación: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2F2D36-8CCA-454D-B426-ACABAAC64129}"/>
              </a:ext>
            </a:extLst>
          </p:cNvPr>
          <p:cNvSpPr txBox="1"/>
          <p:nvPr/>
        </p:nvSpPr>
        <p:spPr>
          <a:xfrm>
            <a:off x="2219739" y="2501561"/>
            <a:ext cx="8362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000" dirty="0">
                <a:solidFill>
                  <a:schemeClr val="bg2"/>
                </a:solidFill>
              </a:rPr>
              <a:t>* Para foros, conversatorios y congresos:</a:t>
            </a:r>
          </a:p>
          <a:p>
            <a:pPr marL="514350" indent="-514350">
              <a:buFont typeface="+mj-lt"/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Constancia de asistencia</a:t>
            </a:r>
          </a:p>
          <a:p>
            <a:pPr marL="514350" indent="-514350">
              <a:buFont typeface="+mj-lt"/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Constancia de participación</a:t>
            </a:r>
          </a:p>
          <a:p>
            <a:r>
              <a:rPr lang="es-VE" sz="2000" dirty="0">
                <a:solidFill>
                  <a:schemeClr val="bg2"/>
                </a:solidFill>
              </a:rPr>
              <a:t>* Para Cursos:</a:t>
            </a:r>
          </a:p>
          <a:p>
            <a:pPr marL="514350" indent="-51435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certificado de curso por horas académicas</a:t>
            </a:r>
          </a:p>
          <a:p>
            <a:r>
              <a:rPr lang="es-VE" sz="2000" dirty="0">
                <a:solidFill>
                  <a:schemeClr val="bg2"/>
                </a:solidFill>
              </a:rPr>
              <a:t>* Para Programa de Formación:</a:t>
            </a:r>
          </a:p>
          <a:p>
            <a:r>
              <a:rPr lang="es-VE" sz="2000" dirty="0">
                <a:solidFill>
                  <a:schemeClr val="bg2"/>
                </a:solidFill>
              </a:rPr>
              <a:t>1. Diploma del Programa…</a:t>
            </a:r>
          </a:p>
          <a:p>
            <a:r>
              <a:rPr lang="es-VE" sz="2000" dirty="0">
                <a:solidFill>
                  <a:schemeClr val="bg2"/>
                </a:solidFill>
              </a:rPr>
              <a:t>* Para Técnicos:</a:t>
            </a:r>
          </a:p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Especialista técnico…</a:t>
            </a:r>
          </a:p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Profesional en…</a:t>
            </a:r>
          </a:p>
        </p:txBody>
      </p:sp>
    </p:spTree>
    <p:extLst>
      <p:ext uri="{BB962C8B-B14F-4D97-AF65-F5344CB8AC3E}">
        <p14:creationId xmlns:p14="http://schemas.microsoft.com/office/powerpoint/2010/main" val="245301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901148" y="188606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FD8480-3268-4CFF-B3F5-EFC1B624645F}"/>
              </a:ext>
            </a:extLst>
          </p:cNvPr>
          <p:cNvSpPr txBox="1"/>
          <p:nvPr/>
        </p:nvSpPr>
        <p:spPr>
          <a:xfrm>
            <a:off x="728870" y="106798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5. Emisión de Certificados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DC7654-4438-4629-B162-E390ADCABB57}"/>
              </a:ext>
            </a:extLst>
          </p:cNvPr>
          <p:cNvSpPr txBox="1"/>
          <p:nvPr/>
        </p:nvSpPr>
        <p:spPr>
          <a:xfrm>
            <a:off x="1358346" y="1784771"/>
            <a:ext cx="9389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Formulario y CRUDE para cargar datos del certificado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2F2D36-8CCA-454D-B426-ACABAAC64129}"/>
              </a:ext>
            </a:extLst>
          </p:cNvPr>
          <p:cNvSpPr txBox="1"/>
          <p:nvPr/>
        </p:nvSpPr>
        <p:spPr>
          <a:xfrm>
            <a:off x="1000538" y="3601999"/>
            <a:ext cx="3478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Logo del instituto</a:t>
            </a:r>
          </a:p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Nombre del Instituto</a:t>
            </a:r>
          </a:p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Nombre del curso (título)</a:t>
            </a:r>
          </a:p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Sellos</a:t>
            </a:r>
          </a:p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Firma</a:t>
            </a:r>
          </a:p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Nombre del docente o rector</a:t>
            </a:r>
          </a:p>
          <a:p>
            <a:pPr marL="457200" indent="-457200">
              <a:buAutoNum type="arabicPeriod"/>
            </a:pPr>
            <a:endParaRPr lang="es-VE" sz="2000" dirty="0">
              <a:solidFill>
                <a:schemeClr val="bg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210380-3609-4F02-AA9E-C65995E6DD48}"/>
              </a:ext>
            </a:extLst>
          </p:cNvPr>
          <p:cNvSpPr txBox="1"/>
          <p:nvPr/>
        </p:nvSpPr>
        <p:spPr>
          <a:xfrm>
            <a:off x="4661452" y="3601999"/>
            <a:ext cx="3478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Nombre del estudiante</a:t>
            </a:r>
          </a:p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Cédula de identidad</a:t>
            </a:r>
          </a:p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Promedio de notas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660B8E-D9A4-4118-9F15-91DB3187742B}"/>
              </a:ext>
            </a:extLst>
          </p:cNvPr>
          <p:cNvSpPr txBox="1"/>
          <p:nvPr/>
        </p:nvSpPr>
        <p:spPr>
          <a:xfrm>
            <a:off x="8140149" y="3601999"/>
            <a:ext cx="3478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Logo del </a:t>
            </a:r>
            <a:r>
              <a:rPr lang="es-VE" sz="2000" dirty="0" err="1">
                <a:solidFill>
                  <a:schemeClr val="bg2"/>
                </a:solidFill>
              </a:rPr>
              <a:t>sitema</a:t>
            </a:r>
            <a:endParaRPr lang="es-VE" sz="20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s-VE" sz="2000" dirty="0">
                <a:solidFill>
                  <a:schemeClr val="bg2"/>
                </a:solidFill>
              </a:rPr>
              <a:t>QR</a:t>
            </a:r>
          </a:p>
        </p:txBody>
      </p:sp>
    </p:spTree>
    <p:extLst>
      <p:ext uri="{BB962C8B-B14F-4D97-AF65-F5344CB8AC3E}">
        <p14:creationId xmlns:p14="http://schemas.microsoft.com/office/powerpoint/2010/main" val="357041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901148" y="188606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FD8480-3268-4CFF-B3F5-EFC1B624645F}"/>
              </a:ext>
            </a:extLst>
          </p:cNvPr>
          <p:cNvSpPr txBox="1"/>
          <p:nvPr/>
        </p:nvSpPr>
        <p:spPr>
          <a:xfrm>
            <a:off x="728870" y="1067981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5. Emisión de Certificados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09E9591-E894-4109-BA96-CE2DA4EA28D2}"/>
              </a:ext>
            </a:extLst>
          </p:cNvPr>
          <p:cNvSpPr txBox="1"/>
          <p:nvPr/>
        </p:nvSpPr>
        <p:spPr>
          <a:xfrm>
            <a:off x="3631095" y="16988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Plantilla según tipo de certificado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DFF7C4A-8B81-43E5-A188-A38BEDED0F71}"/>
              </a:ext>
            </a:extLst>
          </p:cNvPr>
          <p:cNvSpPr txBox="1"/>
          <p:nvPr/>
        </p:nvSpPr>
        <p:spPr>
          <a:xfrm>
            <a:off x="1033670" y="2891468"/>
            <a:ext cx="4015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1800" dirty="0">
                <a:solidFill>
                  <a:schemeClr val="bg2"/>
                </a:solidFill>
              </a:rPr>
              <a:t>Foro (certificado de participación)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348F6-C953-4F92-A4D2-BF13E73A1751}"/>
              </a:ext>
            </a:extLst>
          </p:cNvPr>
          <p:cNvSpPr txBox="1"/>
          <p:nvPr/>
        </p:nvSpPr>
        <p:spPr>
          <a:xfrm>
            <a:off x="7858538" y="2840120"/>
            <a:ext cx="3737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1800" dirty="0">
                <a:solidFill>
                  <a:schemeClr val="bg2"/>
                </a:solidFill>
              </a:rPr>
              <a:t>Curso (certificado de aprobación)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52E14E6E-6706-4A07-A234-A5AC9A83A84A}"/>
              </a:ext>
            </a:extLst>
          </p:cNvPr>
          <p:cNvSpPr/>
          <p:nvPr/>
        </p:nvSpPr>
        <p:spPr>
          <a:xfrm rot="5400000">
            <a:off x="5496552" y="-1087287"/>
            <a:ext cx="620668" cy="7336842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825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06C2DE-40DD-449B-9816-B130699F055B}"/>
              </a:ext>
            </a:extLst>
          </p:cNvPr>
          <p:cNvSpPr txBox="1"/>
          <p:nvPr/>
        </p:nvSpPr>
        <p:spPr>
          <a:xfrm>
            <a:off x="2332381" y="2549325"/>
            <a:ext cx="83621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Light/ </a:t>
            </a:r>
            <a:r>
              <a:rPr lang="es-VE" sz="3200" dirty="0" err="1">
                <a:solidFill>
                  <a:schemeClr val="bg2"/>
                </a:solidFill>
              </a:rPr>
              <a:t>darkmode</a:t>
            </a:r>
            <a:endParaRPr lang="es-VE" sz="32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Fondos de los predeterminados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Imagen de perfil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Ingreso por huella (activar o desactivar)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98DFAD-FD55-4D56-BDD4-1EEED6A64D7A}"/>
              </a:ext>
            </a:extLst>
          </p:cNvPr>
          <p:cNvSpPr txBox="1"/>
          <p:nvPr/>
        </p:nvSpPr>
        <p:spPr>
          <a:xfrm>
            <a:off x="993912" y="1403378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6. Personalización del ambiente</a:t>
            </a:r>
          </a:p>
        </p:txBody>
      </p:sp>
    </p:spTree>
    <p:extLst>
      <p:ext uri="{BB962C8B-B14F-4D97-AF65-F5344CB8AC3E}">
        <p14:creationId xmlns:p14="http://schemas.microsoft.com/office/powerpoint/2010/main" val="322502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318054" y="1140502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06C2DE-40DD-449B-9816-B130699F055B}"/>
              </a:ext>
            </a:extLst>
          </p:cNvPr>
          <p:cNvSpPr txBox="1"/>
          <p:nvPr/>
        </p:nvSpPr>
        <p:spPr>
          <a:xfrm>
            <a:off x="2299251" y="2802640"/>
            <a:ext cx="5976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Botón </a:t>
            </a:r>
            <a:r>
              <a:rPr lang="es-VE" sz="3200" dirty="0" err="1">
                <a:solidFill>
                  <a:schemeClr val="bg2"/>
                </a:solidFill>
              </a:rPr>
              <a:t>toogle</a:t>
            </a:r>
            <a:r>
              <a:rPr lang="es-VE" sz="3200" dirty="0">
                <a:solidFill>
                  <a:schemeClr val="bg2"/>
                </a:solidFill>
              </a:rPr>
              <a:t> para reaccionar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Guardar reacción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Contarlas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B4A8E7-81EB-4F45-80A8-D45788AC546B}"/>
              </a:ext>
            </a:extLst>
          </p:cNvPr>
          <p:cNvSpPr txBox="1"/>
          <p:nvPr/>
        </p:nvSpPr>
        <p:spPr>
          <a:xfrm>
            <a:off x="728870" y="1503281"/>
            <a:ext cx="716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EBDC15"/>
                </a:solidFill>
              </a:rPr>
              <a:t>7. Reacciones a las clases &lt;3/el curso</a:t>
            </a:r>
          </a:p>
        </p:txBody>
      </p:sp>
    </p:spTree>
    <p:extLst>
      <p:ext uri="{BB962C8B-B14F-4D97-AF65-F5344CB8AC3E}">
        <p14:creationId xmlns:p14="http://schemas.microsoft.com/office/powerpoint/2010/main" val="2023851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Sitio estático Inmobiliaria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057C0C-EFB6-4345-83E7-1F8980B762E4}"/>
              </a:ext>
            </a:extLst>
          </p:cNvPr>
          <p:cNvSpPr txBox="1"/>
          <p:nvPr/>
        </p:nvSpPr>
        <p:spPr>
          <a:xfrm>
            <a:off x="1013791" y="1355347"/>
            <a:ext cx="7566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1. Home de aterrizaje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2140225" y="2616380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información de la empresa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2FF63A-06CC-41C4-84A9-C51F432A3E14}"/>
              </a:ext>
            </a:extLst>
          </p:cNvPr>
          <p:cNvSpPr txBox="1"/>
          <p:nvPr/>
        </p:nvSpPr>
        <p:spPr>
          <a:xfrm>
            <a:off x="2882349" y="3877413"/>
            <a:ext cx="5923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EBDC15"/>
                </a:solidFill>
              </a:rPr>
              <a:t>3. Formato inmobiliaria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4FECB3-304F-4123-B188-B10E921F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310" y="825354"/>
            <a:ext cx="3401863" cy="1566808"/>
          </a:xfrm>
          <a:prstGeom prst="rect">
            <a:avLst/>
          </a:prstGeom>
        </p:spPr>
      </p:pic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FF0BE933-0A08-4774-BFAE-4299B4C8BC59}"/>
              </a:ext>
            </a:extLst>
          </p:cNvPr>
          <p:cNvSpPr/>
          <p:nvPr/>
        </p:nvSpPr>
        <p:spPr>
          <a:xfrm rot="5400000">
            <a:off x="-318052" y="-89139"/>
            <a:ext cx="1510747" cy="1351721"/>
          </a:xfrm>
          <a:prstGeom prst="triangle">
            <a:avLst>
              <a:gd name="adj" fmla="val 49123"/>
            </a:avLst>
          </a:prstGeom>
          <a:solidFill>
            <a:srgbClr val="7A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46134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Sitio estático para Productos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057C0C-EFB6-4345-83E7-1F8980B762E4}"/>
              </a:ext>
            </a:extLst>
          </p:cNvPr>
          <p:cNvSpPr txBox="1"/>
          <p:nvPr/>
        </p:nvSpPr>
        <p:spPr>
          <a:xfrm>
            <a:off x="1013791" y="1322528"/>
            <a:ext cx="7566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1. Home de aterrizaje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DE24090-FA98-4767-88F2-DB4577F02375}"/>
              </a:ext>
            </a:extLst>
          </p:cNvPr>
          <p:cNvSpPr txBox="1"/>
          <p:nvPr/>
        </p:nvSpPr>
        <p:spPr>
          <a:xfrm>
            <a:off x="1914938" y="2734855"/>
            <a:ext cx="8362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 err="1">
                <a:solidFill>
                  <a:schemeClr val="bg2"/>
                </a:solidFill>
              </a:rPr>
              <a:t>Carrousel</a:t>
            </a:r>
            <a:r>
              <a:rPr lang="es-VE" sz="3200" dirty="0">
                <a:solidFill>
                  <a:schemeClr val="bg2"/>
                </a:solidFill>
              </a:rPr>
              <a:t> de anuncios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 err="1">
                <a:solidFill>
                  <a:schemeClr val="bg2"/>
                </a:solidFill>
              </a:rPr>
              <a:t>Cards</a:t>
            </a:r>
            <a:r>
              <a:rPr lang="es-VE" sz="3200" dirty="0">
                <a:solidFill>
                  <a:schemeClr val="bg2"/>
                </a:solidFill>
              </a:rPr>
              <a:t> de productos por categoría</a:t>
            </a:r>
          </a:p>
        </p:txBody>
      </p:sp>
    </p:spTree>
    <p:extLst>
      <p:ext uri="{BB962C8B-B14F-4D97-AF65-F5344CB8AC3E}">
        <p14:creationId xmlns:p14="http://schemas.microsoft.com/office/powerpoint/2010/main" val="1799520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Sitio estático para Productos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1113182" y="1449517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información de la empresa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233024-70CD-471E-91CC-EA13E8DEF12C}"/>
              </a:ext>
            </a:extLst>
          </p:cNvPr>
          <p:cNvSpPr txBox="1"/>
          <p:nvPr/>
        </p:nvSpPr>
        <p:spPr>
          <a:xfrm>
            <a:off x="2179982" y="2590467"/>
            <a:ext cx="83621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Quienes somos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Misión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Visión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Años de experiencia</a:t>
            </a:r>
          </a:p>
        </p:txBody>
      </p:sp>
    </p:spTree>
    <p:extLst>
      <p:ext uri="{BB962C8B-B14F-4D97-AF65-F5344CB8AC3E}">
        <p14:creationId xmlns:p14="http://schemas.microsoft.com/office/powerpoint/2010/main" val="679678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Sitio estático para Productos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1F4CEA-A424-45E9-876B-3BC219FB4A2F}"/>
              </a:ext>
            </a:extLst>
          </p:cNvPr>
          <p:cNvSpPr txBox="1"/>
          <p:nvPr/>
        </p:nvSpPr>
        <p:spPr>
          <a:xfrm>
            <a:off x="1133062" y="1372752"/>
            <a:ext cx="5923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EBDC15"/>
                </a:solidFill>
              </a:rPr>
              <a:t>3. Formato inmobiliaria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9F0251-F49E-486E-9AF8-B9B05EA021A9}"/>
              </a:ext>
            </a:extLst>
          </p:cNvPr>
          <p:cNvSpPr txBox="1"/>
          <p:nvPr/>
        </p:nvSpPr>
        <p:spPr>
          <a:xfrm>
            <a:off x="2186608" y="2442644"/>
            <a:ext cx="8362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Filtrado por categoría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Pagina de cada producto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VE" sz="3200" dirty="0">
                <a:solidFill>
                  <a:schemeClr val="bg2"/>
                </a:solidFill>
              </a:rPr>
              <a:t>Contacto personalizado</a:t>
            </a:r>
          </a:p>
        </p:txBody>
      </p:sp>
    </p:spTree>
    <p:extLst>
      <p:ext uri="{BB962C8B-B14F-4D97-AF65-F5344CB8AC3E}">
        <p14:creationId xmlns:p14="http://schemas.microsoft.com/office/powerpoint/2010/main" val="180535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Sitio Web de SERIDS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8CC0F82-08AF-4F90-9AEA-DA668EB3F22B}"/>
              </a:ext>
            </a:extLst>
          </p:cNvPr>
          <p:cNvSpPr/>
          <p:nvPr/>
        </p:nvSpPr>
        <p:spPr>
          <a:xfrm>
            <a:off x="2716696" y="2154967"/>
            <a:ext cx="3949147" cy="13219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Tomar el </a:t>
            </a:r>
            <a:r>
              <a:rPr lang="es-VE" dirty="0" err="1"/>
              <a:t>onkey</a:t>
            </a:r>
            <a:r>
              <a:rPr lang="es-VE" dirty="0"/>
              <a:t> y comparar con las letras del contenidos de los títulos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D4367F-D79C-4AC1-A864-F27E727995AD}"/>
              </a:ext>
            </a:extLst>
          </p:cNvPr>
          <p:cNvSpPr/>
          <p:nvPr/>
        </p:nvSpPr>
        <p:spPr>
          <a:xfrm>
            <a:off x="2716697" y="4841700"/>
            <a:ext cx="4134678" cy="164523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Modelo tarjeta/ enlace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Reacciones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Imagen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Descripción o primeros caracteres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FE54F3-4294-408E-93C4-18066711B4B3}"/>
              </a:ext>
            </a:extLst>
          </p:cNvPr>
          <p:cNvSpPr txBox="1"/>
          <p:nvPr/>
        </p:nvSpPr>
        <p:spPr>
          <a:xfrm>
            <a:off x="1232451" y="1431525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EBDC15"/>
                </a:solidFill>
              </a:rPr>
              <a:t>3. Acceso a los Sistemas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663A52-9458-4078-971D-F75341ADC9F9}"/>
              </a:ext>
            </a:extLst>
          </p:cNvPr>
          <p:cNvSpPr txBox="1"/>
          <p:nvPr/>
        </p:nvSpPr>
        <p:spPr>
          <a:xfrm>
            <a:off x="1232451" y="4012304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7ADBF2"/>
                </a:solidFill>
              </a:rPr>
              <a:t>4. Pagina de </a:t>
            </a:r>
            <a:r>
              <a:rPr lang="es-VE" sz="3200" dirty="0" err="1">
                <a:solidFill>
                  <a:srgbClr val="7ADBF2"/>
                </a:solidFill>
              </a:rPr>
              <a:t>cards</a:t>
            </a:r>
            <a:r>
              <a:rPr lang="es-VE" sz="3200" dirty="0">
                <a:solidFill>
                  <a:srgbClr val="7ADBF2"/>
                </a:solidFill>
              </a:rPr>
              <a:t> tipo mosaico</a:t>
            </a:r>
          </a:p>
        </p:txBody>
      </p:sp>
    </p:spTree>
    <p:extLst>
      <p:ext uri="{BB962C8B-B14F-4D97-AF65-F5344CB8AC3E}">
        <p14:creationId xmlns:p14="http://schemas.microsoft.com/office/powerpoint/2010/main" val="160491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Sitio Web de SERIDS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8CC0F82-08AF-4F90-9AEA-DA668EB3F22B}"/>
              </a:ext>
            </a:extLst>
          </p:cNvPr>
          <p:cNvSpPr/>
          <p:nvPr/>
        </p:nvSpPr>
        <p:spPr>
          <a:xfrm>
            <a:off x="2716696" y="2154967"/>
            <a:ext cx="2239617" cy="13219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Reacción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fecha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D4367F-D79C-4AC1-A864-F27E727995AD}"/>
              </a:ext>
            </a:extLst>
          </p:cNvPr>
          <p:cNvSpPr/>
          <p:nvPr/>
        </p:nvSpPr>
        <p:spPr>
          <a:xfrm>
            <a:off x="2716696" y="4829459"/>
            <a:ext cx="2584173" cy="79047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Light/ </a:t>
            </a:r>
            <a:r>
              <a:rPr lang="es-VE" dirty="0" err="1"/>
              <a:t>dark</a:t>
            </a:r>
            <a:endParaRPr lang="es-V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fondo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9BD89B-960B-4C6A-9140-F404B36C12B6}"/>
              </a:ext>
            </a:extLst>
          </p:cNvPr>
          <p:cNvSpPr txBox="1"/>
          <p:nvPr/>
        </p:nvSpPr>
        <p:spPr>
          <a:xfrm>
            <a:off x="993912" y="1431525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5. Artículos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81DFC0-5276-4A51-9387-63BFD6FFB453}"/>
              </a:ext>
            </a:extLst>
          </p:cNvPr>
          <p:cNvSpPr txBox="1"/>
          <p:nvPr/>
        </p:nvSpPr>
        <p:spPr>
          <a:xfrm>
            <a:off x="993912" y="4058396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6. Personalización del ambiente</a:t>
            </a:r>
          </a:p>
        </p:txBody>
      </p:sp>
    </p:spTree>
    <p:extLst>
      <p:ext uri="{BB962C8B-B14F-4D97-AF65-F5344CB8AC3E}">
        <p14:creationId xmlns:p14="http://schemas.microsoft.com/office/powerpoint/2010/main" val="202815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057C0C-EFB6-4345-83E7-1F8980B762E4}"/>
              </a:ext>
            </a:extLst>
          </p:cNvPr>
          <p:cNvSpPr txBox="1"/>
          <p:nvPr/>
        </p:nvSpPr>
        <p:spPr>
          <a:xfrm>
            <a:off x="735496" y="1355347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1. Registro de Usuarios/ ingreso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1361660" y="2131921"/>
            <a:ext cx="6960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CRUDE subir curso, foro y programa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396776-984D-4B8B-A5E7-65014AD858D5}"/>
              </a:ext>
            </a:extLst>
          </p:cNvPr>
          <p:cNvSpPr txBox="1"/>
          <p:nvPr/>
        </p:nvSpPr>
        <p:spPr>
          <a:xfrm>
            <a:off x="2842591" y="3651696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7ADBF2"/>
                </a:solidFill>
              </a:rPr>
              <a:t>4. Prueba por tema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2FF63A-06CC-41C4-84A9-C51F432A3E14}"/>
              </a:ext>
            </a:extLst>
          </p:cNvPr>
          <p:cNvSpPr txBox="1"/>
          <p:nvPr/>
        </p:nvSpPr>
        <p:spPr>
          <a:xfrm>
            <a:off x="2107096" y="2989517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EBDC15"/>
                </a:solidFill>
              </a:rPr>
              <a:t>3. Videos (formato y controles)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CE0234-5387-4D34-AB91-1974EF239D7C}"/>
              </a:ext>
            </a:extLst>
          </p:cNvPr>
          <p:cNvSpPr txBox="1"/>
          <p:nvPr/>
        </p:nvSpPr>
        <p:spPr>
          <a:xfrm>
            <a:off x="2107096" y="4367672"/>
            <a:ext cx="8415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5. Emisión de documentos(pensum, constancia de estudio, certificado y notas)</a:t>
            </a:r>
          </a:p>
          <a:p>
            <a:endParaRPr lang="es-VE" sz="3200" dirty="0">
              <a:solidFill>
                <a:srgbClr val="B573E7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F438D3-03E8-41D3-9951-0FEC72100532}"/>
              </a:ext>
            </a:extLst>
          </p:cNvPr>
          <p:cNvSpPr txBox="1"/>
          <p:nvPr/>
        </p:nvSpPr>
        <p:spPr>
          <a:xfrm>
            <a:off x="1288774" y="5483758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6. Personalización del ambiente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4137D6-EFE4-4838-BBD7-BF8155A9EF33}"/>
              </a:ext>
            </a:extLst>
          </p:cNvPr>
          <p:cNvSpPr txBox="1"/>
          <p:nvPr/>
        </p:nvSpPr>
        <p:spPr>
          <a:xfrm>
            <a:off x="616225" y="6081427"/>
            <a:ext cx="7162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EBDC15"/>
                </a:solidFill>
              </a:rPr>
              <a:t>7. Reacciones a las clases &lt;3/el curso</a:t>
            </a: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4613F766-2825-4A38-A94E-79228C616C69}"/>
              </a:ext>
            </a:extLst>
          </p:cNvPr>
          <p:cNvSpPr/>
          <p:nvPr/>
        </p:nvSpPr>
        <p:spPr>
          <a:xfrm rot="5400000">
            <a:off x="-318052" y="-89139"/>
            <a:ext cx="1510747" cy="1351721"/>
          </a:xfrm>
          <a:prstGeom prst="triangle">
            <a:avLst>
              <a:gd name="adj" fmla="val 49123"/>
            </a:avLst>
          </a:prstGeom>
          <a:solidFill>
            <a:srgbClr val="7A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786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057C0C-EFB6-4345-83E7-1F8980B762E4}"/>
              </a:ext>
            </a:extLst>
          </p:cNvPr>
          <p:cNvSpPr txBox="1"/>
          <p:nvPr/>
        </p:nvSpPr>
        <p:spPr>
          <a:xfrm>
            <a:off x="735496" y="1355347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8. </a:t>
            </a:r>
            <a:r>
              <a:rPr lang="es-VE" sz="3200" dirty="0" err="1">
                <a:solidFill>
                  <a:srgbClr val="B573E7"/>
                </a:solidFill>
              </a:rPr>
              <a:t>Dashboard</a:t>
            </a:r>
            <a:r>
              <a:rPr lang="es-VE" sz="3200" dirty="0">
                <a:solidFill>
                  <a:srgbClr val="B573E7"/>
                </a:solidFill>
              </a:rPr>
              <a:t> tabla y graficas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1361660" y="2131921"/>
            <a:ext cx="743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9. Registro por medio de claves (aprobados)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2FF63A-06CC-41C4-84A9-C51F432A3E14}"/>
              </a:ext>
            </a:extLst>
          </p:cNvPr>
          <p:cNvSpPr txBox="1"/>
          <p:nvPr/>
        </p:nvSpPr>
        <p:spPr>
          <a:xfrm>
            <a:off x="2107096" y="2989517"/>
            <a:ext cx="6559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EBDC15"/>
                </a:solidFill>
              </a:rPr>
              <a:t>10. Protocolos de seguridad Front</a:t>
            </a:r>
          </a:p>
        </p:txBody>
      </p:sp>
      <p:sp>
        <p:nvSpPr>
          <p:cNvPr id="20" name="Triángulo isósceles 19">
            <a:extLst>
              <a:ext uri="{FF2B5EF4-FFF2-40B4-BE49-F238E27FC236}">
                <a16:creationId xmlns:a16="http://schemas.microsoft.com/office/drawing/2014/main" id="{4613F766-2825-4A38-A94E-79228C616C69}"/>
              </a:ext>
            </a:extLst>
          </p:cNvPr>
          <p:cNvSpPr/>
          <p:nvPr/>
        </p:nvSpPr>
        <p:spPr>
          <a:xfrm rot="5400000">
            <a:off x="-318052" y="-89139"/>
            <a:ext cx="1510747" cy="1351721"/>
          </a:xfrm>
          <a:prstGeom prst="triangle">
            <a:avLst>
              <a:gd name="adj" fmla="val 49123"/>
            </a:avLst>
          </a:prstGeom>
          <a:solidFill>
            <a:srgbClr val="7AD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7361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EE7446-AB19-449B-859D-52A0D212C2C4}"/>
              </a:ext>
            </a:extLst>
          </p:cNvPr>
          <p:cNvSpPr/>
          <p:nvPr/>
        </p:nvSpPr>
        <p:spPr>
          <a:xfrm>
            <a:off x="198783" y="212035"/>
            <a:ext cx="2849217" cy="5300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NOTAS: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79C2E2C-F844-46DB-AEE5-C060923502BF}"/>
              </a:ext>
            </a:extLst>
          </p:cNvPr>
          <p:cNvSpPr/>
          <p:nvPr/>
        </p:nvSpPr>
        <p:spPr>
          <a:xfrm>
            <a:off x="1623391" y="1372344"/>
            <a:ext cx="8295861" cy="41133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Uso de </a:t>
            </a:r>
            <a:r>
              <a:rPr lang="es-VE" dirty="0" err="1"/>
              <a:t>Vue</a:t>
            </a:r>
            <a:r>
              <a:rPr lang="es-VE" dirty="0"/>
              <a:t> y </a:t>
            </a:r>
            <a:r>
              <a:rPr lang="es-VE" dirty="0" err="1"/>
              <a:t>laravel</a:t>
            </a:r>
            <a:endParaRPr lang="es-V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Validaciones reactivas desde el </a:t>
            </a:r>
            <a:r>
              <a:rPr lang="es-VE" dirty="0" err="1"/>
              <a:t>html</a:t>
            </a:r>
            <a:endParaRPr lang="es-V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Los componentes tendrán nombre explicito, todo </a:t>
            </a:r>
            <a:r>
              <a:rPr lang="es-VE" dirty="0" err="1"/>
              <a:t>template</a:t>
            </a:r>
            <a:r>
              <a:rPr lang="es-VE" dirty="0"/>
              <a:t> formulario debe tener la palabra </a:t>
            </a:r>
            <a:r>
              <a:rPr lang="es-VE" dirty="0" err="1"/>
              <a:t>form</a:t>
            </a:r>
            <a:r>
              <a:rPr lang="es-VE" dirty="0"/>
              <a:t> al inicio.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Las vistas solo del administrador estarán contenidas en una carpeta aparte dentro de /app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Los estilos será reutilizados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Los colores contenidos 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Respetar tamaño de texto predeterminado si se edita, crear una clase específica o hacer uso del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El código debe estar comentado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Para todas la imágenes que usemos hacer limpieza de meta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/>
              <a:t>El tamaño de las imágenes no debe estar establecido en el </a:t>
            </a:r>
            <a:r>
              <a:rPr lang="es-VE" dirty="0" err="1"/>
              <a:t>html</a:t>
            </a:r>
            <a:r>
              <a:rPr lang="es-VE" dirty="0"/>
              <a:t>, usar una clase o llamarla como elemento hijo.</a:t>
            </a:r>
          </a:p>
        </p:txBody>
      </p:sp>
    </p:spTree>
    <p:extLst>
      <p:ext uri="{BB962C8B-B14F-4D97-AF65-F5344CB8AC3E}">
        <p14:creationId xmlns:p14="http://schemas.microsoft.com/office/powerpoint/2010/main" val="22227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1470991" y="371061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057C0C-EFB6-4345-83E7-1F8980B762E4}"/>
              </a:ext>
            </a:extLst>
          </p:cNvPr>
          <p:cNvSpPr txBox="1"/>
          <p:nvPr/>
        </p:nvSpPr>
        <p:spPr>
          <a:xfrm>
            <a:off x="735496" y="1355347"/>
            <a:ext cx="567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B573E7"/>
                </a:solidFill>
              </a:rPr>
              <a:t>1. Registro de Usuarios/ ingreso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7FC1B6D-B353-410F-8F36-633497BC5688}"/>
              </a:ext>
            </a:extLst>
          </p:cNvPr>
          <p:cNvSpPr/>
          <p:nvPr/>
        </p:nvSpPr>
        <p:spPr>
          <a:xfrm>
            <a:off x="2388706" y="2085152"/>
            <a:ext cx="2541102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Estudiantes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422A6FE-59EA-4C86-B2EF-2170B2A0C06B}"/>
              </a:ext>
            </a:extLst>
          </p:cNvPr>
          <p:cNvSpPr/>
          <p:nvPr/>
        </p:nvSpPr>
        <p:spPr>
          <a:xfrm>
            <a:off x="7296979" y="2124908"/>
            <a:ext cx="2541102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1E05E3F-4A2A-40B5-8749-065EDA89343A}"/>
              </a:ext>
            </a:extLst>
          </p:cNvPr>
          <p:cNvSpPr txBox="1"/>
          <p:nvPr/>
        </p:nvSpPr>
        <p:spPr>
          <a:xfrm>
            <a:off x="1840395" y="2789583"/>
            <a:ext cx="35052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2"/>
                </a:solidFill>
              </a:rPr>
              <a:t>Formulario: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Nombre Completo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Cédula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 err="1">
                <a:solidFill>
                  <a:schemeClr val="bg2"/>
                </a:solidFill>
              </a:rPr>
              <a:t>Nro</a:t>
            </a:r>
            <a:r>
              <a:rPr lang="es-VE" sz="2400" dirty="0">
                <a:solidFill>
                  <a:schemeClr val="bg2"/>
                </a:solidFill>
              </a:rPr>
              <a:t> celular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correo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Fecha de Nacimiento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Dirección(input </a:t>
            </a:r>
            <a:r>
              <a:rPr lang="es-VE" sz="2400" dirty="0" err="1">
                <a:solidFill>
                  <a:schemeClr val="bg2"/>
                </a:solidFill>
              </a:rPr>
              <a:t>select</a:t>
            </a:r>
            <a:r>
              <a:rPr lang="es-VE" sz="2400" dirty="0">
                <a:solidFill>
                  <a:schemeClr val="bg2"/>
                </a:solidFill>
              </a:rPr>
              <a:t> dependientes, estado municipio, parroquia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contraseña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BF59235-8D6A-40B4-AB71-8ED27872C7A5}"/>
              </a:ext>
            </a:extLst>
          </p:cNvPr>
          <p:cNvCxnSpPr/>
          <p:nvPr/>
        </p:nvCxnSpPr>
        <p:spPr>
          <a:xfrm>
            <a:off x="6321287" y="2002589"/>
            <a:ext cx="0" cy="4593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CF030A2-72AB-41C1-B06B-0C203D76A3E6}"/>
              </a:ext>
            </a:extLst>
          </p:cNvPr>
          <p:cNvSpPr txBox="1"/>
          <p:nvPr/>
        </p:nvSpPr>
        <p:spPr>
          <a:xfrm>
            <a:off x="7002117" y="2888974"/>
            <a:ext cx="350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solidFill>
                  <a:schemeClr val="bg2"/>
                </a:solidFill>
              </a:rPr>
              <a:t>Formulario: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Usurario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Contraseña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5CFDA2-EF9F-488B-92D7-02790976C7C9}"/>
              </a:ext>
            </a:extLst>
          </p:cNvPr>
          <p:cNvSpPr/>
          <p:nvPr/>
        </p:nvSpPr>
        <p:spPr>
          <a:xfrm>
            <a:off x="7513983" y="349837"/>
            <a:ext cx="3942521" cy="790666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Validación contraseña y huella</a:t>
            </a:r>
          </a:p>
        </p:txBody>
      </p:sp>
    </p:spTree>
    <p:extLst>
      <p:ext uri="{BB962C8B-B14F-4D97-AF65-F5344CB8AC3E}">
        <p14:creationId xmlns:p14="http://schemas.microsoft.com/office/powerpoint/2010/main" val="363938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rir llave 4">
            <a:extLst>
              <a:ext uri="{FF2B5EF4-FFF2-40B4-BE49-F238E27FC236}">
                <a16:creationId xmlns:a16="http://schemas.microsoft.com/office/drawing/2014/main" id="{1E4001DB-F6AE-409E-A608-1CCF84A64B22}"/>
              </a:ext>
            </a:extLst>
          </p:cNvPr>
          <p:cNvSpPr/>
          <p:nvPr/>
        </p:nvSpPr>
        <p:spPr>
          <a:xfrm>
            <a:off x="145775" y="1275731"/>
            <a:ext cx="583095" cy="5473147"/>
          </a:xfrm>
          <a:prstGeom prst="leftBrace">
            <a:avLst>
              <a:gd name="adj1" fmla="val 69762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60A840-948D-484F-86F2-C02C1FE87599}"/>
              </a:ext>
            </a:extLst>
          </p:cNvPr>
          <p:cNvSpPr txBox="1"/>
          <p:nvPr/>
        </p:nvSpPr>
        <p:spPr>
          <a:xfrm>
            <a:off x="569843" y="53505"/>
            <a:ext cx="5194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4400" dirty="0">
                <a:solidFill>
                  <a:srgbClr val="7ADBF2"/>
                </a:solidFill>
              </a:rPr>
              <a:t>Sistema de Educación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8F857-6C46-4B6B-85DD-B56E8290DC48}"/>
              </a:ext>
            </a:extLst>
          </p:cNvPr>
          <p:cNvSpPr txBox="1"/>
          <p:nvPr/>
        </p:nvSpPr>
        <p:spPr>
          <a:xfrm>
            <a:off x="728870" y="876521"/>
            <a:ext cx="8468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rgbClr val="93F04E"/>
                </a:solidFill>
              </a:rPr>
              <a:t>2. CRUDE subir Foro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E003AD-D91E-4E9D-972A-5296CB348379}"/>
              </a:ext>
            </a:extLst>
          </p:cNvPr>
          <p:cNvSpPr/>
          <p:nvPr/>
        </p:nvSpPr>
        <p:spPr>
          <a:xfrm>
            <a:off x="8922028" y="238171"/>
            <a:ext cx="2541102" cy="584775"/>
          </a:xfrm>
          <a:prstGeom prst="rect">
            <a:avLst/>
          </a:prstGeom>
          <a:solidFill>
            <a:srgbClr val="B57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Administrador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11F2BC-ECEF-4FAB-9710-A51D39584888}"/>
              </a:ext>
            </a:extLst>
          </p:cNvPr>
          <p:cNvSpPr txBox="1"/>
          <p:nvPr/>
        </p:nvSpPr>
        <p:spPr>
          <a:xfrm>
            <a:off x="2741543" y="1937790"/>
            <a:ext cx="77011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dirty="0">
                <a:solidFill>
                  <a:schemeClr val="bg2"/>
                </a:solidFill>
              </a:rPr>
              <a:t>Crear nuevo Foro: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Nombre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Descripción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Horas académicas(duración)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Docente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Institución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Tipo de certificación (asistencia o aprobación)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Categoría (salud)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dirty="0">
                <a:solidFill>
                  <a:schemeClr val="bg2"/>
                </a:solidFill>
              </a:rPr>
              <a:t>Para quienes (profesionales/publico general)</a:t>
            </a:r>
          </a:p>
        </p:txBody>
      </p:sp>
    </p:spTree>
    <p:extLst>
      <p:ext uri="{BB962C8B-B14F-4D97-AF65-F5344CB8AC3E}">
        <p14:creationId xmlns:p14="http://schemas.microsoft.com/office/powerpoint/2010/main" val="794818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1027</Words>
  <Application>Microsoft Office PowerPoint</Application>
  <PresentationFormat>Panorámica</PresentationFormat>
  <Paragraphs>237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zori</dc:creator>
  <cp:lastModifiedBy>zoriyu</cp:lastModifiedBy>
  <cp:revision>23</cp:revision>
  <dcterms:created xsi:type="dcterms:W3CDTF">2024-01-10T03:10:27Z</dcterms:created>
  <dcterms:modified xsi:type="dcterms:W3CDTF">2024-05-08T12:48:35Z</dcterms:modified>
</cp:coreProperties>
</file>