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274320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38" autoAdjust="0"/>
    <p:restoredTop sz="94674" autoAdjust="0"/>
  </p:normalViewPr>
  <p:slideViewPr>
    <p:cSldViewPr>
      <p:cViewPr>
        <p:scale>
          <a:sx n="50" d="100"/>
          <a:sy n="50" d="100"/>
        </p:scale>
        <p:origin x="-360" y="-7626"/>
      </p:cViewPr>
      <p:guideLst>
        <p:guide orient="horz" pos="12672"/>
        <p:guide pos="86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E752E328-A506-4E80-86CC-F9E818370EB9}" type="datetimeFigureOut">
              <a:rPr lang="fr-FR" smtClean="0"/>
              <a:t>10/07/2023</a:t>
            </a:fld>
            <a:endParaRPr lang="fr-FR"/>
          </a:p>
        </p:txBody>
      </p:sp>
      <p:sp>
        <p:nvSpPr>
          <p:cNvPr id="4" name="Espace réservé de l'image des diapositives 3"/>
          <p:cNvSpPr>
            <a:spLocks noGrp="1" noRot="1" noChangeAspect="1"/>
          </p:cNvSpPr>
          <p:nvPr>
            <p:ph type="sldImg" idx="2"/>
          </p:nvPr>
        </p:nvSpPr>
        <p:spPr>
          <a:xfrm>
            <a:off x="2433638" y="1162050"/>
            <a:ext cx="2136775" cy="313531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6B95D4CC-7205-442E-A2EA-4320361ED638}" type="slidenum">
              <a:rPr lang="fr-FR" smtClean="0"/>
              <a:t>‹N°›</a:t>
            </a:fld>
            <a:endParaRPr lang="fr-FR"/>
          </a:p>
        </p:txBody>
      </p:sp>
    </p:spTree>
    <p:extLst>
      <p:ext uri="{BB962C8B-B14F-4D97-AF65-F5344CB8AC3E}">
        <p14:creationId xmlns:p14="http://schemas.microsoft.com/office/powerpoint/2010/main" val="178949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B95D4CC-7205-442E-A2EA-4320361ED638}" type="slidenum">
              <a:rPr lang="fr-FR" smtClean="0"/>
              <a:t>1</a:t>
            </a:fld>
            <a:endParaRPr lang="fr-FR"/>
          </a:p>
        </p:txBody>
      </p:sp>
    </p:spTree>
    <p:extLst>
      <p:ext uri="{BB962C8B-B14F-4D97-AF65-F5344CB8AC3E}">
        <p14:creationId xmlns:p14="http://schemas.microsoft.com/office/powerpoint/2010/main" val="138475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3429000" y="6584530"/>
            <a:ext cx="20574000" cy="14007253"/>
          </a:xfrm>
        </p:spPr>
        <p:txBody>
          <a:bodyPr anchor="b"/>
          <a:lstStyle>
            <a:lvl1pPr algn="ctr">
              <a:defRPr sz="135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3429000" y="21131956"/>
            <a:ext cx="20574000" cy="9713804"/>
          </a:xfrm>
        </p:spPr>
        <p:txBody>
          <a:bodyPr/>
          <a:lstStyle>
            <a:lvl1pPr marL="0" indent="0" algn="ctr">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388218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170141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19631025" y="2142067"/>
            <a:ext cx="5915025"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1885950" y="2142067"/>
            <a:ext cx="17402175"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37818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7004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27432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35661600"/>
            <a:ext cx="27432000" cy="457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nstructions"/>
          <p:cNvSpPr/>
          <p:nvPr userDrawn="1"/>
        </p:nvSpPr>
        <p:spPr>
          <a:xfrm>
            <a:off x="-13716000" y="0"/>
            <a:ext cx="128016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000" dirty="0">
                <a:solidFill>
                  <a:srgbClr val="7F7F7F"/>
                </a:solidFill>
                <a:latin typeface="Calibri" pitchFamily="34" charset="0"/>
                <a:cs typeface="Calibri" panose="020F0502020204030204" pitchFamily="34" charset="0"/>
              </a:rPr>
              <a:t>This poster template is 44” high by 30” wide but can be used to print any size poster with a similar aspect ratio.</a:t>
            </a:r>
          </a:p>
          <a:p>
            <a:pPr lvl="0">
              <a:spcBef>
                <a:spcPts val="0"/>
              </a:spcBef>
              <a:spcAft>
                <a:spcPts val="24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4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28346400" y="0"/>
            <a:ext cx="128016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180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977745"/>
              <a:ext cx="11904515" cy="10246927"/>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45600" y="39928800"/>
            <a:ext cx="5297435" cy="185928"/>
          </a:xfrm>
          <a:prstGeom prst="rect">
            <a:avLst/>
          </a:prstGeom>
        </p:spPr>
      </p:pic>
    </p:spTree>
    <p:extLst>
      <p:ext uri="{BB962C8B-B14F-4D97-AF65-F5344CB8AC3E}">
        <p14:creationId xmlns:p14="http://schemas.microsoft.com/office/powerpoint/2010/main" val="204695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57152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1871663" y="10030466"/>
            <a:ext cx="23660100" cy="16736057"/>
          </a:xfrm>
        </p:spPr>
        <p:txBody>
          <a:bodyPr anchor="b"/>
          <a:lstStyle>
            <a:lvl1pPr>
              <a:defRPr sz="135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1871663" y="26924853"/>
            <a:ext cx="23660100" cy="8801097"/>
          </a:xfrm>
        </p:spPr>
        <p:txBody>
          <a:bodyPr/>
          <a:lstStyle>
            <a:lvl1pPr marL="0" indent="0">
              <a:buNone/>
              <a:defRPr sz="5400">
                <a:solidFill>
                  <a:schemeClr val="tx1">
                    <a:tint val="75000"/>
                  </a:schemeClr>
                </a:solidFill>
              </a:defRPr>
            </a:lvl1pPr>
            <a:lvl2pPr marL="1028700" indent="0">
              <a:buNone/>
              <a:defRPr sz="4500">
                <a:solidFill>
                  <a:schemeClr val="tx1">
                    <a:tint val="75000"/>
                  </a:schemeClr>
                </a:solidFill>
              </a:defRPr>
            </a:lvl2pPr>
            <a:lvl3pPr marL="2057400" indent="0">
              <a:buNone/>
              <a:defRPr sz="4050">
                <a:solidFill>
                  <a:schemeClr val="tx1">
                    <a:tint val="75000"/>
                  </a:schemeClr>
                </a:solidFill>
              </a:defRPr>
            </a:lvl3pPr>
            <a:lvl4pPr marL="3086100" indent="0">
              <a:buNone/>
              <a:defRPr sz="3600">
                <a:solidFill>
                  <a:schemeClr val="tx1">
                    <a:tint val="75000"/>
                  </a:schemeClr>
                </a:solidFill>
              </a:defRPr>
            </a:lvl4pPr>
            <a:lvl5pPr marL="4114800" indent="0">
              <a:buNone/>
              <a:defRPr sz="3600">
                <a:solidFill>
                  <a:schemeClr val="tx1">
                    <a:tint val="75000"/>
                  </a:schemeClr>
                </a:solidFill>
              </a:defRPr>
            </a:lvl5pPr>
            <a:lvl6pPr marL="5143500" indent="0">
              <a:buNone/>
              <a:defRPr sz="3600">
                <a:solidFill>
                  <a:schemeClr val="tx1">
                    <a:tint val="75000"/>
                  </a:schemeClr>
                </a:solidFill>
              </a:defRPr>
            </a:lvl6pPr>
            <a:lvl7pPr marL="6172200" indent="0">
              <a:buNone/>
              <a:defRPr sz="3600">
                <a:solidFill>
                  <a:schemeClr val="tx1">
                    <a:tint val="75000"/>
                  </a:schemeClr>
                </a:solidFill>
              </a:defRPr>
            </a:lvl7pPr>
            <a:lvl8pPr marL="7200900" indent="0">
              <a:buNone/>
              <a:defRPr sz="3600">
                <a:solidFill>
                  <a:schemeClr val="tx1">
                    <a:tint val="75000"/>
                  </a:schemeClr>
                </a:solidFill>
              </a:defRPr>
            </a:lvl8pPr>
            <a:lvl9pPr marL="8229600" indent="0">
              <a:buNone/>
              <a:defRPr sz="3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399465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1885950" y="10710333"/>
            <a:ext cx="1165860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13887450" y="10710333"/>
            <a:ext cx="1165860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27724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1889523" y="2142070"/>
            <a:ext cx="2366010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1889524" y="9862823"/>
            <a:ext cx="11605021" cy="483361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1889524" y="14696440"/>
            <a:ext cx="11605021"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13887450" y="9862823"/>
            <a:ext cx="11662173" cy="483361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13887450" y="14696440"/>
            <a:ext cx="11662173"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58255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46864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97528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1889524" y="2682240"/>
            <a:ext cx="8847533" cy="938784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1662173" y="5792896"/>
            <a:ext cx="13887450" cy="28591933"/>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1889524" y="12070080"/>
            <a:ext cx="8847533" cy="22361316"/>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97949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1889524" y="2682240"/>
            <a:ext cx="8847533" cy="938784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1662173" y="5792896"/>
            <a:ext cx="13887450" cy="28591933"/>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1889524" y="12070080"/>
            <a:ext cx="8847533" cy="22361316"/>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7/10/2023</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94547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1885950" y="2142070"/>
            <a:ext cx="2366010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1885950" y="10710333"/>
            <a:ext cx="2366010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1885950" y="37290589"/>
            <a:ext cx="6172200" cy="2142067"/>
          </a:xfrm>
          <a:prstGeom prst="rect">
            <a:avLst/>
          </a:prstGeom>
        </p:spPr>
        <p:txBody>
          <a:bodyPr vert="horz" lIns="91440" tIns="45720" rIns="91440" bIns="45720" rtlCol="0" anchor="ctr"/>
          <a:lstStyle>
            <a:lvl1pPr algn="l">
              <a:defRPr sz="2700">
                <a:solidFill>
                  <a:schemeClr val="tx1">
                    <a:tint val="75000"/>
                  </a:schemeClr>
                </a:solidFill>
              </a:defRPr>
            </a:lvl1pPr>
          </a:lstStyle>
          <a:p>
            <a:fld id="{985D6BDF-9D0E-4E2B-85B8-D8F4790360C9}" type="datetimeFigureOut">
              <a:rPr lang="en-US" smtClean="0"/>
              <a:t>7/10/2023</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9086850" y="37290589"/>
            <a:ext cx="9258300" cy="2142067"/>
          </a:xfrm>
          <a:prstGeom prst="rect">
            <a:avLst/>
          </a:prstGeom>
        </p:spPr>
        <p:txBody>
          <a:bodyPr vert="horz" lIns="91440" tIns="45720" rIns="91440" bIns="45720" rtlCol="0" anchor="ctr"/>
          <a:lstStyle>
            <a:lvl1pPr algn="ctr">
              <a:defRPr sz="2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19373850" y="37290589"/>
            <a:ext cx="6172200" cy="2142067"/>
          </a:xfrm>
          <a:prstGeom prst="rect">
            <a:avLst/>
          </a:prstGeom>
        </p:spPr>
        <p:txBody>
          <a:bodyPr vert="horz" lIns="91440" tIns="45720" rIns="91440" bIns="45720" rtlCol="0" anchor="ctr"/>
          <a:lstStyle>
            <a:lvl1pPr algn="r">
              <a:defRPr sz="2700">
                <a:solidFill>
                  <a:schemeClr val="tx1">
                    <a:tint val="75000"/>
                  </a:schemeClr>
                </a:solidFill>
              </a:defRPr>
            </a:lvl1pPr>
          </a:lstStyle>
          <a:p>
            <a:fld id="{FBB075EA-769C-4ECD-B48E-D6FCDC24F876}" type="slidenum">
              <a:rPr lang="en-US" smtClean="0"/>
              <a:t>‹N°›</a:t>
            </a:fld>
            <a:endParaRPr lang="en-US" dirty="0"/>
          </a:p>
        </p:txBody>
      </p:sp>
    </p:spTree>
    <p:extLst>
      <p:ext uri="{BB962C8B-B14F-4D97-AF65-F5344CB8AC3E}">
        <p14:creationId xmlns:p14="http://schemas.microsoft.com/office/powerpoint/2010/main" val="263041281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057400"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 Box 122"/>
          <p:cNvSpPr txBox="1">
            <a:spLocks noChangeArrowheads="1"/>
          </p:cNvSpPr>
          <p:nvPr/>
        </p:nvSpPr>
        <p:spPr bwMode="auto">
          <a:xfrm>
            <a:off x="3850204" y="430855"/>
            <a:ext cx="2052457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182880" rIns="91440" bIns="9144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fr-FR" sz="6000" b="1" dirty="0">
                <a:solidFill>
                  <a:schemeClr val="accent3">
                    <a:lumMod val="20000"/>
                    <a:lumOff val="80000"/>
                  </a:schemeClr>
                </a:solidFill>
                <a:latin typeface="+mn-lt"/>
              </a:rPr>
              <a:t>ANALYSE STATISTIQUE DES PARAMÈTRES ZOOTECHNIQUES D’UNE FERME AQUACOLE : OPTIMISATION DE LA PRODUCTION</a:t>
            </a:r>
          </a:p>
        </p:txBody>
      </p:sp>
      <p:sp>
        <p:nvSpPr>
          <p:cNvPr id="40" name="Text Box 123"/>
          <p:cNvSpPr txBox="1">
            <a:spLocks noChangeArrowheads="1"/>
          </p:cNvSpPr>
          <p:nvPr/>
        </p:nvSpPr>
        <p:spPr bwMode="auto">
          <a:xfrm>
            <a:off x="4690789" y="2469145"/>
            <a:ext cx="18288000" cy="225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fr-FR" sz="3600" b="1" dirty="0">
                <a:solidFill>
                  <a:schemeClr val="bg2">
                    <a:lumMod val="90000"/>
                  </a:schemeClr>
                </a:solidFill>
                <a:latin typeface="+mn-lt"/>
              </a:rPr>
              <a:t>Serigne Fallou Mbacke NGOM</a:t>
            </a:r>
            <a:r>
              <a:rPr lang="fr-FR" sz="3600" b="1" baseline="30000" dirty="0">
                <a:solidFill>
                  <a:schemeClr val="bg2">
                    <a:lumMod val="90000"/>
                  </a:schemeClr>
                </a:solidFill>
                <a:latin typeface="+mn-lt"/>
              </a:rPr>
              <a:t>1</a:t>
            </a:r>
            <a:r>
              <a:rPr lang="fr-FR" sz="3600" b="1" dirty="0">
                <a:solidFill>
                  <a:schemeClr val="bg2">
                    <a:lumMod val="90000"/>
                  </a:schemeClr>
                </a:solidFill>
                <a:latin typeface="+mn-lt"/>
              </a:rPr>
              <a:t>; Dr. Mamadou </a:t>
            </a:r>
            <a:r>
              <a:rPr lang="fr-FR" sz="3600" b="1" dirty="0" err="1">
                <a:solidFill>
                  <a:schemeClr val="bg2">
                    <a:lumMod val="90000"/>
                  </a:schemeClr>
                </a:solidFill>
                <a:latin typeface="+mn-lt"/>
              </a:rPr>
              <a:t>Sileye</a:t>
            </a:r>
            <a:r>
              <a:rPr lang="fr-FR" sz="3600" b="1" dirty="0">
                <a:solidFill>
                  <a:schemeClr val="bg2">
                    <a:lumMod val="90000"/>
                  </a:schemeClr>
                </a:solidFill>
                <a:latin typeface="+mn-lt"/>
              </a:rPr>
              <a:t> NIANG</a:t>
            </a:r>
            <a:r>
              <a:rPr lang="fr-FR" sz="3600" b="1" baseline="30000" dirty="0">
                <a:solidFill>
                  <a:schemeClr val="bg2">
                    <a:lumMod val="90000"/>
                  </a:schemeClr>
                </a:solidFill>
                <a:latin typeface="+mn-lt"/>
              </a:rPr>
              <a:t>2</a:t>
            </a:r>
            <a:r>
              <a:rPr lang="fr-FR" sz="3600" b="1" dirty="0">
                <a:solidFill>
                  <a:schemeClr val="bg2">
                    <a:lumMod val="90000"/>
                  </a:schemeClr>
                </a:solidFill>
                <a:latin typeface="+mn-lt"/>
              </a:rPr>
              <a:t>; DIC2-GBB</a:t>
            </a:r>
            <a:r>
              <a:rPr lang="fr-FR" sz="3600" b="1" baseline="30000" dirty="0">
                <a:solidFill>
                  <a:schemeClr val="bg2">
                    <a:lumMod val="90000"/>
                  </a:schemeClr>
                </a:solidFill>
                <a:latin typeface="+mn-lt"/>
              </a:rPr>
              <a:t>1</a:t>
            </a:r>
          </a:p>
          <a:p>
            <a:pPr algn="ctr" eaLnBrk="1" hangingPunct="1"/>
            <a:endParaRPr lang="fr-FR" sz="4000" b="1" baseline="30000" dirty="0">
              <a:solidFill>
                <a:schemeClr val="bg2">
                  <a:lumMod val="90000"/>
                </a:schemeClr>
              </a:solidFill>
              <a:latin typeface="+mn-lt"/>
            </a:endParaRPr>
          </a:p>
          <a:p>
            <a:pPr algn="ctr" eaLnBrk="1" hangingPunct="1"/>
            <a:r>
              <a:rPr lang="fr-FR" sz="3600" baseline="30000" dirty="0">
                <a:solidFill>
                  <a:schemeClr val="bg2">
                    <a:lumMod val="90000"/>
                  </a:schemeClr>
                </a:solidFill>
                <a:latin typeface="+mn-lt"/>
              </a:rPr>
              <a:t>1</a:t>
            </a:r>
            <a:r>
              <a:rPr lang="fr-FR" sz="3600" dirty="0">
                <a:solidFill>
                  <a:schemeClr val="bg2">
                    <a:lumMod val="90000"/>
                  </a:schemeClr>
                </a:solidFill>
                <a:latin typeface="+mn-lt"/>
              </a:rPr>
              <a:t>Ecole Supérieure Polytechnique de Dakar (ESP), </a:t>
            </a:r>
          </a:p>
          <a:p>
            <a:pPr algn="ctr" eaLnBrk="1" hangingPunct="1"/>
            <a:endParaRPr lang="fr-FR" sz="3600" dirty="0">
              <a:solidFill>
                <a:schemeClr val="bg2">
                  <a:lumMod val="90000"/>
                </a:schemeClr>
              </a:solidFill>
              <a:latin typeface="+mn-lt"/>
            </a:endParaRPr>
          </a:p>
        </p:txBody>
      </p:sp>
      <p:sp>
        <p:nvSpPr>
          <p:cNvPr id="41" name="TextBox 40"/>
          <p:cNvSpPr txBox="1"/>
          <p:nvPr/>
        </p:nvSpPr>
        <p:spPr>
          <a:xfrm>
            <a:off x="1463040" y="36941760"/>
            <a:ext cx="6138988" cy="2246769"/>
          </a:xfrm>
          <a:prstGeom prst="rect">
            <a:avLst/>
          </a:prstGeom>
          <a:noFill/>
        </p:spPr>
        <p:txBody>
          <a:bodyPr wrap="none" rtlCol="0">
            <a:spAutoFit/>
          </a:bodyPr>
          <a:lstStyle/>
          <a:p>
            <a:r>
              <a:rPr lang="fr-FR" sz="2800" dirty="0"/>
              <a:t>SERIGNE FALLOU MBACKE NGOM</a:t>
            </a:r>
          </a:p>
          <a:p>
            <a:r>
              <a:rPr lang="fr-FR" sz="2800" dirty="0"/>
              <a:t>Ecole Supérieure Polytechnique de Dakar</a:t>
            </a:r>
          </a:p>
          <a:p>
            <a:r>
              <a:rPr lang="fr-FR" sz="2800" dirty="0"/>
              <a:t>Dakar, Sénégal</a:t>
            </a:r>
          </a:p>
          <a:p>
            <a:r>
              <a:rPr lang="fr-FR" sz="2800" dirty="0"/>
              <a:t>serignefalloumb.ngom@gmail.com</a:t>
            </a:r>
          </a:p>
          <a:p>
            <a:r>
              <a:rPr lang="fr-FR" sz="2800" dirty="0"/>
              <a:t>+221 772226820</a:t>
            </a:r>
          </a:p>
        </p:txBody>
      </p:sp>
      <p:sp>
        <p:nvSpPr>
          <p:cNvPr id="42" name="TextBox 41"/>
          <p:cNvSpPr txBox="1"/>
          <p:nvPr/>
        </p:nvSpPr>
        <p:spPr>
          <a:xfrm>
            <a:off x="1463040" y="35935920"/>
            <a:ext cx="2147832" cy="830997"/>
          </a:xfrm>
          <a:prstGeom prst="rect">
            <a:avLst/>
          </a:prstGeom>
          <a:noFill/>
        </p:spPr>
        <p:txBody>
          <a:bodyPr wrap="none" rtlCol="0">
            <a:spAutoFit/>
          </a:bodyPr>
          <a:lstStyle/>
          <a:p>
            <a:r>
              <a:rPr lang="fr-FR" sz="4800" b="1" dirty="0"/>
              <a:t>Contact</a:t>
            </a:r>
          </a:p>
        </p:txBody>
      </p:sp>
      <p:sp>
        <p:nvSpPr>
          <p:cNvPr id="54" name="Text Box 194"/>
          <p:cNvSpPr txBox="1">
            <a:spLocks noChangeArrowheads="1"/>
          </p:cNvSpPr>
          <p:nvPr/>
        </p:nvSpPr>
        <p:spPr bwMode="auto">
          <a:xfrm>
            <a:off x="1966639" y="17415133"/>
            <a:ext cx="11861193" cy="80021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fr-FR" sz="2800" dirty="0">
              <a:latin typeface="Calibri" pitchFamily="34" charset="0"/>
            </a:endParaRPr>
          </a:p>
        </p:txBody>
      </p:sp>
      <p:sp>
        <p:nvSpPr>
          <p:cNvPr id="55" name="Rectangle 54"/>
          <p:cNvSpPr/>
          <p:nvPr/>
        </p:nvSpPr>
        <p:spPr>
          <a:xfrm>
            <a:off x="1790700" y="5408082"/>
            <a:ext cx="23520424" cy="74676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accent3">
                    <a:lumMod val="20000"/>
                    <a:lumOff val="80000"/>
                  </a:schemeClr>
                </a:solidFill>
              </a:rPr>
              <a:t>Introduction</a:t>
            </a:r>
          </a:p>
        </p:txBody>
      </p:sp>
      <p:sp>
        <p:nvSpPr>
          <p:cNvPr id="56" name="Text Box 192"/>
          <p:cNvSpPr txBox="1">
            <a:spLocks noChangeArrowheads="1"/>
          </p:cNvSpPr>
          <p:nvPr/>
        </p:nvSpPr>
        <p:spPr bwMode="auto">
          <a:xfrm>
            <a:off x="1836961" y="10716605"/>
            <a:ext cx="23645516" cy="5109091"/>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a:latin typeface="Calibri" pitchFamily="34" charset="0"/>
              </a:rPr>
              <a:t>Nous avons utilisé des données fournies par notre professeur de technologie aquacole. Ces données sont issues d’une expérimentation menée dans des fermes aquacoles au Sénégal et sont  reparties sur quarte fichiers Excel. Les données contiennent des information sur l’alimentation (Ratio alimentaire, Taux de conversion alimentaire, …) et la croissances des poissons (Biomasse, Taux de croissance, Taux de survie, …) pendant la période d’élevage.</a:t>
            </a:r>
          </a:p>
          <a:p>
            <a:pPr algn="just" eaLnBrk="1" hangingPunct="1"/>
            <a:endParaRPr lang="fr-FR" sz="2800" dirty="0">
              <a:latin typeface="Calibri" pitchFamily="34" charset="0"/>
            </a:endParaRPr>
          </a:p>
          <a:p>
            <a:pPr algn="just" eaLnBrk="1" hangingPunct="1"/>
            <a:endParaRPr lang="fr-FR" sz="2800" dirty="0">
              <a:latin typeface="Calibri" pitchFamily="34" charset="0"/>
            </a:endParaRPr>
          </a:p>
          <a:p>
            <a:pPr algn="just" eaLnBrk="1" hangingPunct="1"/>
            <a:endParaRPr lang="fr-FR" sz="2800" dirty="0">
              <a:latin typeface="Calibri" pitchFamily="34" charset="0"/>
            </a:endParaRPr>
          </a:p>
          <a:p>
            <a:pPr algn="just" eaLnBrk="1" hangingPunct="1"/>
            <a:endParaRPr lang="fr-FR" sz="2800" dirty="0">
              <a:latin typeface="Calibri" pitchFamily="34" charset="0"/>
            </a:endParaRPr>
          </a:p>
          <a:p>
            <a:pPr algn="just" eaLnBrk="1" hangingPunct="1"/>
            <a:endParaRPr lang="fr-FR" sz="2800" dirty="0">
              <a:latin typeface="Calibri" pitchFamily="34" charset="0"/>
            </a:endParaRPr>
          </a:p>
          <a:p>
            <a:pPr algn="just" eaLnBrk="1" hangingPunct="1"/>
            <a:endParaRPr lang="fr-FR" sz="2800" dirty="0">
              <a:latin typeface="Calibri" pitchFamily="34" charset="0"/>
            </a:endParaRPr>
          </a:p>
          <a:p>
            <a:pPr algn="just" eaLnBrk="1" hangingPunct="1"/>
            <a:endParaRPr lang="fr-FR" sz="2800" dirty="0">
              <a:latin typeface="Calibri" pitchFamily="34" charset="0"/>
            </a:endParaRPr>
          </a:p>
          <a:p>
            <a:pPr algn="just" eaLnBrk="1" hangingPunct="1"/>
            <a:endParaRPr lang="fr-FR" sz="2800" dirty="0">
              <a:latin typeface="Calibri" pitchFamily="34" charset="0"/>
            </a:endParaRPr>
          </a:p>
        </p:txBody>
      </p:sp>
      <p:sp>
        <p:nvSpPr>
          <p:cNvPr id="57" name="Rectangle 56"/>
          <p:cNvSpPr/>
          <p:nvPr/>
        </p:nvSpPr>
        <p:spPr>
          <a:xfrm>
            <a:off x="1836961" y="9972756"/>
            <a:ext cx="23686510" cy="72460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accent3">
                    <a:lumMod val="20000"/>
                    <a:lumOff val="80000"/>
                  </a:schemeClr>
                </a:solidFill>
              </a:rPr>
              <a:t>Matériels et Méthodes </a:t>
            </a:r>
          </a:p>
        </p:txBody>
      </p:sp>
      <p:sp>
        <p:nvSpPr>
          <p:cNvPr id="58" name="Text Box 191"/>
          <p:cNvSpPr txBox="1">
            <a:spLocks noChangeArrowheads="1"/>
          </p:cNvSpPr>
          <p:nvPr/>
        </p:nvSpPr>
        <p:spPr bwMode="auto">
          <a:xfrm>
            <a:off x="13716000" y="23388975"/>
            <a:ext cx="11887200" cy="8987076"/>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Wingdings" panose="05000000000000000000" pitchFamily="2" charset="2"/>
              <a:buChar char="§"/>
            </a:pPr>
            <a:r>
              <a:rPr lang="fr-FR" sz="2800" dirty="0">
                <a:latin typeface="Calibri" pitchFamily="34" charset="0"/>
              </a:rPr>
              <a:t>Généralement, on note </a:t>
            </a:r>
            <a:r>
              <a:rPr lang="fr-FR" sz="2800" b="1" dirty="0">
                <a:latin typeface="Calibri" pitchFamily="34" charset="0"/>
              </a:rPr>
              <a:t>une forte corrélation positive antre la ratio alimentaire et le gain de poids absolu</a:t>
            </a:r>
            <a:r>
              <a:rPr lang="fr-FR" sz="2800" dirty="0">
                <a:latin typeface="Calibri" pitchFamily="34" charset="0"/>
              </a:rPr>
              <a:t>. Par contre, entre la ratio et le taux de croissance spécifique on observe une corrélation négative (figure 1).</a:t>
            </a:r>
          </a:p>
          <a:p>
            <a:pPr marL="457200" indent="-457200" algn="just" eaLnBrk="1" hangingPunct="1">
              <a:buFont typeface="Wingdings" panose="05000000000000000000" pitchFamily="2" charset="2"/>
              <a:buChar char="§"/>
            </a:pPr>
            <a:r>
              <a:rPr lang="fr-FR" sz="2800" b="1" dirty="0">
                <a:latin typeface="Calibri" pitchFamily="34" charset="0"/>
              </a:rPr>
              <a:t>Le taux de conversion alimentaire est très élevé avec l’utilisation de l’aliment Local 0</a:t>
            </a:r>
            <a:r>
              <a:rPr lang="fr-FR" sz="2800" dirty="0">
                <a:latin typeface="Calibri" pitchFamily="34" charset="0"/>
              </a:rPr>
              <a:t> et il est plus faible avec les autres aliments Local 10 et Local 25 (figure 2). Mais sa valeur varie fortement au sein de la population avec des valeurs aberrantes (figure 2).</a:t>
            </a:r>
          </a:p>
          <a:p>
            <a:pPr marL="457200" indent="-457200" algn="just" eaLnBrk="1" hangingPunct="1">
              <a:buFont typeface="Wingdings" panose="05000000000000000000" pitchFamily="2" charset="2"/>
              <a:buChar char="§"/>
            </a:pPr>
            <a:r>
              <a:rPr lang="fr-FR" sz="2800" b="1" dirty="0">
                <a:latin typeface="Calibri" pitchFamily="34" charset="0"/>
              </a:rPr>
              <a:t>La croissance des poissons (gain de poids moyen absolu, taux de croissance spécifique, croissance spécifique) est élevée avec les aliments Local 10 et Local 25</a:t>
            </a:r>
            <a:r>
              <a:rPr lang="fr-FR" sz="2800" dirty="0">
                <a:latin typeface="Calibri" pitchFamily="34" charset="0"/>
              </a:rPr>
              <a:t>. Par contre, elle est très faible pour l’aliment Local 0 (figure 2).</a:t>
            </a:r>
          </a:p>
          <a:p>
            <a:pPr marL="457200" indent="-457200" algn="just" eaLnBrk="1" hangingPunct="1">
              <a:buFont typeface="Wingdings" panose="05000000000000000000" pitchFamily="2" charset="2"/>
              <a:buChar char="§"/>
            </a:pPr>
            <a:r>
              <a:rPr lang="fr-FR" sz="2800" dirty="0">
                <a:latin typeface="Calibri" pitchFamily="34" charset="0"/>
              </a:rPr>
              <a:t>Taux de survie reste quasi-constant quelque soit le type d’aliment utilisé.</a:t>
            </a:r>
          </a:p>
          <a:p>
            <a:pPr marL="457200" indent="-457200" algn="just" eaLnBrk="1" hangingPunct="1">
              <a:buFont typeface="Wingdings" panose="05000000000000000000" pitchFamily="2" charset="2"/>
              <a:buChar char="§"/>
            </a:pPr>
            <a:r>
              <a:rPr lang="fr-FR" sz="2800" dirty="0">
                <a:latin typeface="Calibri" pitchFamily="34" charset="0"/>
              </a:rPr>
              <a:t>Même si le taux de croissance reste forte pour les aliments Local 10 et 25, sa valeur varie fortement au sein de la population.</a:t>
            </a:r>
          </a:p>
          <a:p>
            <a:pPr marL="457200" indent="-457200" algn="just" eaLnBrk="1" hangingPunct="1">
              <a:buFont typeface="Wingdings" panose="05000000000000000000" pitchFamily="2" charset="2"/>
              <a:buChar char="§"/>
            </a:pPr>
            <a:r>
              <a:rPr lang="fr-FR" sz="2800" dirty="0">
                <a:latin typeface="Calibri" pitchFamily="34" charset="0"/>
              </a:rPr>
              <a:t>En effet, </a:t>
            </a:r>
            <a:r>
              <a:rPr lang="fr-FR" sz="2800" b="1" dirty="0">
                <a:latin typeface="Calibri" pitchFamily="34" charset="0"/>
              </a:rPr>
              <a:t>l’aliment Local 25 donne de meilleurs résultats pour la croissance et la survie des poissons</a:t>
            </a:r>
            <a:r>
              <a:rPr lang="fr-FR" sz="2800" dirty="0">
                <a:latin typeface="Calibri" pitchFamily="34" charset="0"/>
              </a:rPr>
              <a:t>. Les résultats de Local 10 sont proches de ceux obtenus avec Local 25 et</a:t>
            </a:r>
            <a:r>
              <a:rPr lang="fr-FR" sz="2800" b="1" dirty="0">
                <a:latin typeface="Calibri" pitchFamily="34" charset="0"/>
              </a:rPr>
              <a:t> Local 0 présente le taux de conversion le plus élevé et la plus faible croissance des poissons.</a:t>
            </a:r>
          </a:p>
          <a:p>
            <a:pPr algn="just" eaLnBrk="1" hangingPunct="1"/>
            <a:r>
              <a:rPr lang="fr-FR" sz="2800" b="1" dirty="0">
                <a:latin typeface="Calibri" pitchFamily="34" charset="0"/>
              </a:rPr>
              <a:t>Parmi les aliments testés, Local 25 donne de meilleur résultats pour la croissance des poissons suivi de l’aliment local 10. La qualité nutritionnelle de l’aliment 0 est a revoir.</a:t>
            </a:r>
          </a:p>
        </p:txBody>
      </p:sp>
      <p:sp>
        <p:nvSpPr>
          <p:cNvPr id="59" name="Rectangle 58"/>
          <p:cNvSpPr/>
          <p:nvPr/>
        </p:nvSpPr>
        <p:spPr>
          <a:xfrm>
            <a:off x="13716000" y="22718904"/>
            <a:ext cx="11887200" cy="72036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accent3">
                    <a:lumMod val="20000"/>
                    <a:lumOff val="80000"/>
                  </a:schemeClr>
                </a:solidFill>
              </a:rPr>
              <a:t>Discussion</a:t>
            </a:r>
          </a:p>
        </p:txBody>
      </p:sp>
      <p:sp>
        <p:nvSpPr>
          <p:cNvPr id="60" name="Text Box 193"/>
          <p:cNvSpPr txBox="1">
            <a:spLocks noChangeArrowheads="1"/>
          </p:cNvSpPr>
          <p:nvPr/>
        </p:nvSpPr>
        <p:spPr bwMode="auto">
          <a:xfrm>
            <a:off x="2055859" y="33469485"/>
            <a:ext cx="23385438" cy="2092881"/>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fr-FR" sz="2800" dirty="0">
                <a:latin typeface="Calibri" pitchFamily="34" charset="0"/>
              </a:rPr>
              <a:t>L'analyse statistique des paramètres zootechniques dans les bacs révèle que l'aliment "Local 25" présente de meilleurs résultats de croissance par rapport à l'aliment "Local 10". En revanche, l'aliment "Local 0" montre des performances de croissance moins favorables. Ces résultats soulignent l'importance de choisir judicieusement les aliments pour optimiser la croissance des animaux dans une exploitation aquacole. </a:t>
            </a:r>
          </a:p>
          <a:p>
            <a:pPr eaLnBrk="1" hangingPunct="1"/>
            <a:r>
              <a:rPr lang="fr-FR" sz="2800" dirty="0">
                <a:latin typeface="Calibri" pitchFamily="34" charset="0"/>
              </a:rPr>
              <a:t>Il faudra aussi évaluer l’impact des autres facteurs environnements sur la croissance des poissons et l’assimilation des aliments.</a:t>
            </a:r>
          </a:p>
        </p:txBody>
      </p:sp>
      <p:sp>
        <p:nvSpPr>
          <p:cNvPr id="61" name="Rectangle 60"/>
          <p:cNvSpPr/>
          <p:nvPr/>
        </p:nvSpPr>
        <p:spPr>
          <a:xfrm>
            <a:off x="2055859" y="32716480"/>
            <a:ext cx="23385438" cy="80497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accent3">
                    <a:lumMod val="20000"/>
                    <a:lumOff val="80000"/>
                  </a:schemeClr>
                </a:solidFill>
              </a:rPr>
              <a:t>Conclusions</a:t>
            </a:r>
          </a:p>
        </p:txBody>
      </p:sp>
      <p:sp>
        <p:nvSpPr>
          <p:cNvPr id="63" name="Text Box 190"/>
          <p:cNvSpPr txBox="1">
            <a:spLocks noChangeArrowheads="1"/>
          </p:cNvSpPr>
          <p:nvPr/>
        </p:nvSpPr>
        <p:spPr bwMode="auto">
          <a:xfrm>
            <a:off x="1790699" y="6125919"/>
            <a:ext cx="23520425" cy="338554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a:latin typeface="+mn-lt"/>
              </a:rPr>
              <a:t>L'aquaculture, qui correspond à la culture des organismes aquatiques, joue un rôle essentiel dans la satisfaction de la demande croissante en produits de la mer. Au Sénégal, l'aquaculture contribue à la sécurité alimentaire, à la création d’emploi et à la croissance économique du pays. Afin de garantir une production durable et rentable, il est crucial de suivre de près l'évolution des paramètres zootechniques, ce qui permet d'optimiser la production dans les fermes aquacoles.</a:t>
            </a:r>
          </a:p>
          <a:p>
            <a:pPr algn="just" eaLnBrk="1" hangingPunct="1"/>
            <a:r>
              <a:rPr lang="fr-FR" sz="2800" dirty="0">
                <a:latin typeface="+mn-lt"/>
              </a:rPr>
              <a:t>Ce poster présente une analyse statistique des paramètres zootechniques dans le cadre d'une expérimentation menée dans des fermes aquacoles. L'objectif de cette étude est de comprendre l'impact des facteurs d'élevage sur la croissance des poissons et de caractériser l'efficacité d'utilisation des aliments testés. En analysant les données recueillies, nous pourrons identifier les pratiques d'élevage les plus efficaces et formuler des recommandations pour améliorer les performances des fermes aquacoles.</a:t>
            </a:r>
          </a:p>
        </p:txBody>
      </p:sp>
      <p:sp>
        <p:nvSpPr>
          <p:cNvPr id="64" name="Rectangle 63"/>
          <p:cNvSpPr/>
          <p:nvPr/>
        </p:nvSpPr>
        <p:spPr>
          <a:xfrm>
            <a:off x="1966639" y="16270064"/>
            <a:ext cx="11887200" cy="70899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accent3">
                    <a:lumMod val="20000"/>
                    <a:lumOff val="80000"/>
                  </a:schemeClr>
                </a:solidFill>
              </a:rPr>
              <a:t>Résultats</a:t>
            </a:r>
          </a:p>
        </p:txBody>
      </p:sp>
      <p:sp>
        <p:nvSpPr>
          <p:cNvPr id="73" name="Rectangle 265"/>
          <p:cNvSpPr>
            <a:spLocks noChangeArrowheads="1"/>
          </p:cNvSpPr>
          <p:nvPr/>
        </p:nvSpPr>
        <p:spPr bwMode="auto">
          <a:xfrm>
            <a:off x="24505920" y="1463040"/>
            <a:ext cx="2194560" cy="1645920"/>
          </a:xfrm>
          <a:prstGeom prst="rect">
            <a:avLst/>
          </a:prstGeom>
          <a:blipFill dpi="0" rotWithShape="1">
            <a:blip r:embed="rId3">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fr-FR" sz="1800" b="1" dirty="0">
                <a:latin typeface="Calibri" pitchFamily="34" charset="0"/>
              </a:rPr>
              <a:t>REPLACE THIS BOX WITH YOUR ORGANIZATION’S</a:t>
            </a:r>
          </a:p>
          <a:p>
            <a:pPr algn="ctr" defTabSz="4022725"/>
            <a:r>
              <a:rPr lang="fr-FR" sz="1800" b="1" dirty="0">
                <a:latin typeface="Calibri" pitchFamily="34" charset="0"/>
              </a:rPr>
              <a:t>HIGH RESOLUTION LOGO</a:t>
            </a:r>
          </a:p>
        </p:txBody>
      </p:sp>
      <p:pic>
        <p:nvPicPr>
          <p:cNvPr id="3" name="Image 2">
            <a:extLst>
              <a:ext uri="{FF2B5EF4-FFF2-40B4-BE49-F238E27FC236}">
                <a16:creationId xmlns:a16="http://schemas.microsoft.com/office/drawing/2014/main" id="{03C18969-7395-2CAC-50B9-4DFE8068D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3" y="379624"/>
            <a:ext cx="2966594" cy="3545264"/>
          </a:xfrm>
          <a:prstGeom prst="rect">
            <a:avLst/>
          </a:prstGeom>
        </p:spPr>
      </p:pic>
      <p:sp>
        <p:nvSpPr>
          <p:cNvPr id="4" name="Légende : flèche vers la droite 3">
            <a:extLst>
              <a:ext uri="{FF2B5EF4-FFF2-40B4-BE49-F238E27FC236}">
                <a16:creationId xmlns:a16="http://schemas.microsoft.com/office/drawing/2014/main" id="{F2E9D8F8-E70A-EAB0-81F7-F40C0268916B}"/>
              </a:ext>
            </a:extLst>
          </p:cNvPr>
          <p:cNvSpPr/>
          <p:nvPr/>
        </p:nvSpPr>
        <p:spPr>
          <a:xfrm>
            <a:off x="2660648" y="12369616"/>
            <a:ext cx="10122669" cy="3286013"/>
          </a:xfrm>
          <a:prstGeom prst="rightArrowCallout">
            <a:avLst>
              <a:gd name="adj1" fmla="val 30079"/>
              <a:gd name="adj2" fmla="val 34034"/>
              <a:gd name="adj3" fmla="val 32099"/>
              <a:gd name="adj4" fmla="val 84368"/>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fr-FR" sz="2400" b="1" dirty="0">
              <a:solidFill>
                <a:schemeClr val="tx1"/>
              </a:solidFill>
            </a:endParaRPr>
          </a:p>
          <a:p>
            <a:pPr algn="ctr">
              <a:lnSpc>
                <a:spcPct val="150000"/>
              </a:lnSpc>
            </a:pPr>
            <a:endParaRPr lang="fr-FR" sz="2400" b="1" dirty="0">
              <a:solidFill>
                <a:schemeClr val="tx1"/>
              </a:solidFill>
            </a:endParaRPr>
          </a:p>
          <a:p>
            <a:pPr algn="ctr">
              <a:lnSpc>
                <a:spcPct val="150000"/>
              </a:lnSpc>
            </a:pPr>
            <a:r>
              <a:rPr lang="fr-FR" sz="3200" b="1" dirty="0">
                <a:solidFill>
                  <a:schemeClr val="tx1"/>
                </a:solidFill>
              </a:rPr>
              <a:t>1</a:t>
            </a:r>
            <a:r>
              <a:rPr lang="fr-FR" sz="2800" b="1" dirty="0">
                <a:solidFill>
                  <a:schemeClr val="tx1"/>
                </a:solidFill>
              </a:rPr>
              <a:t>. NETTOYAGE ET ORGANISATION DONNÉES SUR EXCEL :</a:t>
            </a:r>
          </a:p>
          <a:p>
            <a:pPr marL="342900" indent="-342900">
              <a:lnSpc>
                <a:spcPct val="150000"/>
              </a:lnSpc>
              <a:buFontTx/>
              <a:buChar char="-"/>
            </a:pPr>
            <a:r>
              <a:rPr lang="fr-FR" sz="2400" b="1" dirty="0">
                <a:solidFill>
                  <a:schemeClr val="tx1"/>
                </a:solidFill>
              </a:rPr>
              <a:t>Elimination variables inutiles;</a:t>
            </a:r>
          </a:p>
          <a:p>
            <a:pPr marL="342900" indent="-342900">
              <a:lnSpc>
                <a:spcPct val="150000"/>
              </a:lnSpc>
              <a:buFontTx/>
              <a:buChar char="-"/>
            </a:pPr>
            <a:r>
              <a:rPr lang="fr-FR" sz="2400" b="1" dirty="0">
                <a:solidFill>
                  <a:schemeClr val="tx1"/>
                </a:solidFill>
              </a:rPr>
              <a:t>Elimination individues avec données manquantes;</a:t>
            </a:r>
          </a:p>
          <a:p>
            <a:pPr marL="342900" indent="-342900">
              <a:lnSpc>
                <a:spcPct val="150000"/>
              </a:lnSpc>
              <a:buFontTx/>
              <a:buChar char="-"/>
            </a:pPr>
            <a:r>
              <a:rPr lang="fr-FR" sz="2400" b="1" dirty="0">
                <a:solidFill>
                  <a:schemeClr val="tx1"/>
                </a:solidFill>
              </a:rPr>
              <a:t>Création d’un nouveau fichier Excel avec les données d’intérêts bien structurées.</a:t>
            </a:r>
          </a:p>
          <a:p>
            <a:pPr>
              <a:lnSpc>
                <a:spcPct val="150000"/>
              </a:lnSpc>
            </a:pPr>
            <a:endParaRPr lang="fr-FR" sz="2400" b="1" dirty="0">
              <a:solidFill>
                <a:schemeClr val="tx1"/>
              </a:solidFill>
            </a:endParaRPr>
          </a:p>
          <a:p>
            <a:pPr>
              <a:lnSpc>
                <a:spcPct val="150000"/>
              </a:lnSpc>
            </a:pPr>
            <a:endParaRPr lang="fr-FR" sz="2400" b="1" dirty="0">
              <a:solidFill>
                <a:schemeClr val="tx1"/>
              </a:solidFill>
            </a:endParaRPr>
          </a:p>
        </p:txBody>
      </p:sp>
      <p:sp>
        <p:nvSpPr>
          <p:cNvPr id="8" name="Rectangle 7">
            <a:extLst>
              <a:ext uri="{FF2B5EF4-FFF2-40B4-BE49-F238E27FC236}">
                <a16:creationId xmlns:a16="http://schemas.microsoft.com/office/drawing/2014/main" id="{36828BA3-B960-B8AA-A955-39B48DABBAE8}"/>
              </a:ext>
            </a:extLst>
          </p:cNvPr>
          <p:cNvSpPr/>
          <p:nvPr/>
        </p:nvSpPr>
        <p:spPr>
          <a:xfrm>
            <a:off x="14598017" y="12408446"/>
            <a:ext cx="9907903" cy="3286013"/>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fr-FR" sz="2400" b="1" dirty="0">
              <a:solidFill>
                <a:schemeClr val="tx1"/>
              </a:solidFill>
            </a:endParaRPr>
          </a:p>
          <a:p>
            <a:pPr>
              <a:lnSpc>
                <a:spcPct val="150000"/>
              </a:lnSpc>
            </a:pPr>
            <a:endParaRPr lang="fr-FR" sz="2400" b="1" dirty="0">
              <a:solidFill>
                <a:schemeClr val="tx1"/>
              </a:solidFill>
            </a:endParaRPr>
          </a:p>
          <a:p>
            <a:pPr>
              <a:lnSpc>
                <a:spcPct val="150000"/>
              </a:lnSpc>
            </a:pPr>
            <a:r>
              <a:rPr lang="fr-FR" sz="3200" b="1" dirty="0">
                <a:solidFill>
                  <a:schemeClr val="tx1"/>
                </a:solidFill>
              </a:rPr>
              <a:t>2</a:t>
            </a:r>
            <a:r>
              <a:rPr lang="fr-FR" sz="2800" b="1" dirty="0">
                <a:solidFill>
                  <a:schemeClr val="tx1"/>
                </a:solidFill>
              </a:rPr>
              <a:t>. ANALYSES STATISTIQUES DONNEES AVEC PYTHON SUR VSCODE:</a:t>
            </a:r>
          </a:p>
          <a:p>
            <a:pPr marL="342900" indent="-342900">
              <a:lnSpc>
                <a:spcPct val="150000"/>
              </a:lnSpc>
              <a:buFontTx/>
              <a:buChar char="-"/>
            </a:pPr>
            <a:r>
              <a:rPr lang="fr-FR" sz="2400" b="1" dirty="0">
                <a:solidFill>
                  <a:schemeClr val="tx1"/>
                </a:solidFill>
              </a:rPr>
              <a:t>Vérification de la structure des données;</a:t>
            </a:r>
          </a:p>
          <a:p>
            <a:pPr marL="342900" indent="-342900">
              <a:lnSpc>
                <a:spcPct val="150000"/>
              </a:lnSpc>
              <a:buFontTx/>
              <a:buChar char="-"/>
            </a:pPr>
            <a:r>
              <a:rPr lang="fr-FR" sz="2400" b="1" dirty="0">
                <a:solidFill>
                  <a:schemeClr val="tx1"/>
                </a:solidFill>
              </a:rPr>
              <a:t>Calcules statistiques (résumé statistique);</a:t>
            </a:r>
          </a:p>
          <a:p>
            <a:pPr marL="342900" indent="-342900">
              <a:lnSpc>
                <a:spcPct val="150000"/>
              </a:lnSpc>
              <a:buFontTx/>
              <a:buChar char="-"/>
            </a:pPr>
            <a:r>
              <a:rPr lang="fr-FR" sz="2400" b="1" dirty="0">
                <a:solidFill>
                  <a:schemeClr val="tx1"/>
                </a:solidFill>
              </a:rPr>
              <a:t>Visualisation de la corrélation entre les variables de nos données.</a:t>
            </a:r>
          </a:p>
          <a:p>
            <a:pPr marL="342900" indent="-342900">
              <a:lnSpc>
                <a:spcPct val="150000"/>
              </a:lnSpc>
              <a:buFontTx/>
              <a:buChar char="-"/>
            </a:pPr>
            <a:endParaRPr lang="fr-FR" sz="2400" b="1" dirty="0">
              <a:solidFill>
                <a:schemeClr val="tx1"/>
              </a:solidFill>
            </a:endParaRPr>
          </a:p>
          <a:p>
            <a:pPr>
              <a:lnSpc>
                <a:spcPct val="150000"/>
              </a:lnSpc>
            </a:pPr>
            <a:endParaRPr lang="fr-FR" sz="2400" b="1" dirty="0">
              <a:solidFill>
                <a:schemeClr val="tx1"/>
              </a:solidFill>
            </a:endParaRPr>
          </a:p>
          <a:p>
            <a:pPr algn="ctr"/>
            <a:endParaRPr lang="fr-FR" sz="2400" dirty="0"/>
          </a:p>
        </p:txBody>
      </p:sp>
      <p:sp>
        <p:nvSpPr>
          <p:cNvPr id="13" name="Text Box 180">
            <a:extLst>
              <a:ext uri="{FF2B5EF4-FFF2-40B4-BE49-F238E27FC236}">
                <a16:creationId xmlns:a16="http://schemas.microsoft.com/office/drawing/2014/main" id="{CCB736EB-429B-CF3F-CFE5-E8C77F279373}"/>
              </a:ext>
            </a:extLst>
          </p:cNvPr>
          <p:cNvSpPr txBox="1">
            <a:spLocks noChangeArrowheads="1"/>
          </p:cNvSpPr>
          <p:nvPr/>
        </p:nvSpPr>
        <p:spPr bwMode="auto">
          <a:xfrm>
            <a:off x="2416511" y="22657526"/>
            <a:ext cx="10470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fr-FR" sz="2400" b="1" dirty="0">
                <a:latin typeface="Calibri" pitchFamily="34" charset="0"/>
              </a:rPr>
              <a:t>Figure 1: </a:t>
            </a:r>
            <a:r>
              <a:rPr lang="fr-FR" sz="2400" dirty="0">
                <a:latin typeface="Calibri" pitchFamily="34" charset="0"/>
              </a:rPr>
              <a:t>Corrélation entre la ratio alimentaire et certaines variables de croissance.</a:t>
            </a:r>
          </a:p>
        </p:txBody>
      </p:sp>
      <p:sp>
        <p:nvSpPr>
          <p:cNvPr id="18" name="Text Box 180">
            <a:extLst>
              <a:ext uri="{FF2B5EF4-FFF2-40B4-BE49-F238E27FC236}">
                <a16:creationId xmlns:a16="http://schemas.microsoft.com/office/drawing/2014/main" id="{2764BFE1-64F0-4BAE-C183-6D22FCA2C905}"/>
              </a:ext>
            </a:extLst>
          </p:cNvPr>
          <p:cNvSpPr txBox="1">
            <a:spLocks noChangeArrowheads="1"/>
          </p:cNvSpPr>
          <p:nvPr/>
        </p:nvSpPr>
        <p:spPr bwMode="auto">
          <a:xfrm>
            <a:off x="14903581" y="21807340"/>
            <a:ext cx="97396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fr-FR" sz="2400" b="1" dirty="0">
                <a:latin typeface="Calibri" pitchFamily="34" charset="0"/>
              </a:rPr>
              <a:t>Figure 3: </a:t>
            </a:r>
            <a:r>
              <a:rPr lang="fr-FR" sz="2400" dirty="0">
                <a:latin typeface="Calibri" pitchFamily="34" charset="0"/>
              </a:rPr>
              <a:t>Variation des variables de croissance en fonction du type d’aliment.</a:t>
            </a:r>
          </a:p>
        </p:txBody>
      </p:sp>
      <p:pic>
        <p:nvPicPr>
          <p:cNvPr id="5" name="Image 4">
            <a:extLst>
              <a:ext uri="{FF2B5EF4-FFF2-40B4-BE49-F238E27FC236}">
                <a16:creationId xmlns:a16="http://schemas.microsoft.com/office/drawing/2014/main" id="{93D09AB4-6F79-DDC4-282C-8583E5486F58}"/>
              </a:ext>
            </a:extLst>
          </p:cNvPr>
          <p:cNvPicPr>
            <a:picLocks noChangeAspect="1"/>
          </p:cNvPicPr>
          <p:nvPr/>
        </p:nvPicPr>
        <p:blipFill rotWithShape="1">
          <a:blip r:embed="rId5"/>
          <a:srcRect l="-1357" t="8095" r="12021" b="1115"/>
          <a:stretch/>
        </p:blipFill>
        <p:spPr>
          <a:xfrm>
            <a:off x="1579952" y="17074740"/>
            <a:ext cx="12363845" cy="5337774"/>
          </a:xfrm>
          <a:prstGeom prst="rect">
            <a:avLst/>
          </a:prstGeom>
        </p:spPr>
      </p:pic>
      <p:pic>
        <p:nvPicPr>
          <p:cNvPr id="6" name="Image 5">
            <a:extLst>
              <a:ext uri="{FF2B5EF4-FFF2-40B4-BE49-F238E27FC236}">
                <a16:creationId xmlns:a16="http://schemas.microsoft.com/office/drawing/2014/main" id="{0E48D8DB-BA0F-B0F5-2C3B-9B1867916259}"/>
              </a:ext>
            </a:extLst>
          </p:cNvPr>
          <p:cNvPicPr>
            <a:picLocks noChangeAspect="1"/>
          </p:cNvPicPr>
          <p:nvPr/>
        </p:nvPicPr>
        <p:blipFill>
          <a:blip r:embed="rId6"/>
          <a:stretch>
            <a:fillRect/>
          </a:stretch>
        </p:blipFill>
        <p:spPr>
          <a:xfrm>
            <a:off x="14400583" y="16375257"/>
            <a:ext cx="11052746" cy="5378026"/>
          </a:xfrm>
          <a:prstGeom prst="rect">
            <a:avLst/>
          </a:prstGeom>
        </p:spPr>
      </p:pic>
      <p:pic>
        <p:nvPicPr>
          <p:cNvPr id="7" name="Image 6">
            <a:extLst>
              <a:ext uri="{FF2B5EF4-FFF2-40B4-BE49-F238E27FC236}">
                <a16:creationId xmlns:a16="http://schemas.microsoft.com/office/drawing/2014/main" id="{2FA22C23-77FB-ABC4-E656-9CF9CD17394F}"/>
              </a:ext>
            </a:extLst>
          </p:cNvPr>
          <p:cNvPicPr>
            <a:picLocks noChangeAspect="1"/>
          </p:cNvPicPr>
          <p:nvPr/>
        </p:nvPicPr>
        <p:blipFill rotWithShape="1">
          <a:blip r:embed="rId7"/>
          <a:srcRect l="943" t="5416" r="-943" b="2331"/>
          <a:stretch/>
        </p:blipFill>
        <p:spPr>
          <a:xfrm>
            <a:off x="2271865" y="24355987"/>
            <a:ext cx="10569444" cy="6866714"/>
          </a:xfrm>
          <a:prstGeom prst="rect">
            <a:avLst/>
          </a:prstGeom>
        </p:spPr>
      </p:pic>
      <p:sp>
        <p:nvSpPr>
          <p:cNvPr id="9" name="Text Box 180">
            <a:extLst>
              <a:ext uri="{FF2B5EF4-FFF2-40B4-BE49-F238E27FC236}">
                <a16:creationId xmlns:a16="http://schemas.microsoft.com/office/drawing/2014/main" id="{BEE3D37C-830E-4B3F-D6C6-49D53758C128}"/>
              </a:ext>
            </a:extLst>
          </p:cNvPr>
          <p:cNvSpPr txBox="1">
            <a:spLocks noChangeArrowheads="1"/>
          </p:cNvSpPr>
          <p:nvPr/>
        </p:nvSpPr>
        <p:spPr bwMode="auto">
          <a:xfrm>
            <a:off x="2713023" y="31738758"/>
            <a:ext cx="9343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fr-FR" sz="2400" b="1" dirty="0">
                <a:latin typeface="Calibri" pitchFamily="34" charset="0"/>
              </a:rPr>
              <a:t>Figure 2: </a:t>
            </a:r>
            <a:r>
              <a:rPr lang="fr-FR" sz="2400" dirty="0">
                <a:latin typeface="Calibri" pitchFamily="34" charset="0"/>
              </a:rPr>
              <a:t>Comparaison des résultats obtenus avec les trois type d’aliment.</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4481</TotalTime>
  <Words>746</Words>
  <Application>Microsoft Office PowerPoint</Application>
  <PresentationFormat>Personnalisé</PresentationFormat>
  <Paragraphs>52</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Wingdings</vt:lpstr>
      <vt:lpstr>Office Theme</vt:lpstr>
      <vt:lpstr>Présentation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44x30</dc:title>
  <dc:creator>Jay Larson</dc:creator>
  <dc:description>Quality poster printing
www.genigraphics.com
1-800-790-4001</dc:description>
  <cp:lastModifiedBy>Serigne fallou Mbacké</cp:lastModifiedBy>
  <cp:revision>203</cp:revision>
  <cp:lastPrinted>2013-02-12T02:21:55Z</cp:lastPrinted>
  <dcterms:created xsi:type="dcterms:W3CDTF">2013-02-10T21:14:48Z</dcterms:created>
  <dcterms:modified xsi:type="dcterms:W3CDTF">2023-07-10T12:28:53Z</dcterms:modified>
</cp:coreProperties>
</file>