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6">
  <p:sldMasterIdLst>
    <p:sldMasterId id="2147483648" r:id="rId1"/>
  </p:sldMasterIdLst>
  <p:notesMasterIdLst>
    <p:notesMasterId r:id="rId22"/>
  </p:notesMasterIdLst>
  <p:sldIdLst>
    <p:sldId id="272" r:id="rId2"/>
    <p:sldId id="257" r:id="rId3"/>
    <p:sldId id="273" r:id="rId4"/>
    <p:sldId id="291" r:id="rId5"/>
    <p:sldId id="301" r:id="rId6"/>
    <p:sldId id="302" r:id="rId7"/>
    <p:sldId id="341" r:id="rId8"/>
    <p:sldId id="327" r:id="rId9"/>
    <p:sldId id="342" r:id="rId10"/>
    <p:sldId id="292" r:id="rId11"/>
    <p:sldId id="347" r:id="rId12"/>
    <p:sldId id="343" r:id="rId13"/>
    <p:sldId id="300" r:id="rId14"/>
    <p:sldId id="344" r:id="rId15"/>
    <p:sldId id="350" r:id="rId16"/>
    <p:sldId id="349" r:id="rId17"/>
    <p:sldId id="334" r:id="rId18"/>
    <p:sldId id="348" r:id="rId19"/>
    <p:sldId id="331" r:id="rId20"/>
    <p:sldId id="270" r:id="rId2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tilisateur Windows" initials="UW" lastIdx="1" clrIdx="0">
    <p:extLst>
      <p:ext uri="{19B8F6BF-5375-455C-9EA6-DF929625EA0E}">
        <p15:presenceInfo xmlns:p15="http://schemas.microsoft.com/office/powerpoint/2012/main" userId="Utilisateur Window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CA4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78866" autoAdjust="0"/>
  </p:normalViewPr>
  <p:slideViewPr>
    <p:cSldViewPr snapToGrid="0">
      <p:cViewPr varScale="1">
        <p:scale>
          <a:sx n="87" d="100"/>
          <a:sy n="87" d="100"/>
        </p:scale>
        <p:origin x="96"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F01256-6C31-4988-8214-DE6F173076F0}" type="doc">
      <dgm:prSet loTypeId="urn:microsoft.com/office/officeart/2005/8/layout/arrow2" loCatId="process" qsTypeId="urn:microsoft.com/office/officeart/2005/8/quickstyle/simple5" qsCatId="simple" csTypeId="urn:microsoft.com/office/officeart/2005/8/colors/accent4_5" csCatId="accent4" phldr="1"/>
      <dgm:spPr/>
    </dgm:pt>
    <dgm:pt modelId="{56B0E084-E6FF-4DC6-B3F8-2E4E932774F5}">
      <dgm:prSet phldrT="[Texte]" custT="1"/>
      <dgm:spPr/>
      <dgm:t>
        <a:bodyPr/>
        <a:lstStyle/>
        <a:p>
          <a:r>
            <a:rPr lang="fr-FR" sz="2400" b="1" dirty="0">
              <a:latin typeface="Times New Roman" panose="02020603050405020304" pitchFamily="18" charset="0"/>
              <a:cs typeface="Times New Roman" panose="02020603050405020304" pitchFamily="18" charset="0"/>
            </a:rPr>
            <a:t>GÉNÉRALITÉS</a:t>
          </a:r>
          <a:endParaRPr lang="fr-FR" sz="2000" b="1" dirty="0">
            <a:latin typeface="Times New Roman" panose="02020603050405020304" pitchFamily="18" charset="0"/>
            <a:cs typeface="Times New Roman" panose="02020603050405020304" pitchFamily="18" charset="0"/>
          </a:endParaRPr>
        </a:p>
      </dgm:t>
    </dgm:pt>
    <dgm:pt modelId="{14D585F4-499C-48FB-8C1D-1FDF3C631DB0}" type="parTrans" cxnId="{A46949F4-7D4F-45A1-A404-74642DB330EF}">
      <dgm:prSet/>
      <dgm:spPr/>
      <dgm:t>
        <a:bodyPr/>
        <a:lstStyle/>
        <a:p>
          <a:endParaRPr lang="fr-FR"/>
        </a:p>
      </dgm:t>
    </dgm:pt>
    <dgm:pt modelId="{9F24A721-532B-4C17-93FC-FD2EA9FF4CB8}" type="sibTrans" cxnId="{A46949F4-7D4F-45A1-A404-74642DB330EF}">
      <dgm:prSet/>
      <dgm:spPr/>
      <dgm:t>
        <a:bodyPr/>
        <a:lstStyle/>
        <a:p>
          <a:endParaRPr lang="fr-FR"/>
        </a:p>
      </dgm:t>
    </dgm:pt>
    <dgm:pt modelId="{79AD586F-5D60-4BC0-BBD0-36DEE3B6D9AB}">
      <dgm:prSet phldrT="[Texte]" custT="1"/>
      <dgm:spPr/>
      <dgm:t>
        <a:bodyPr/>
        <a:lstStyle/>
        <a:p>
          <a:r>
            <a:rPr lang="fr-FR" sz="2400" b="1" dirty="0">
              <a:latin typeface="Times New Roman" panose="02020603050405020304" pitchFamily="18" charset="0"/>
              <a:cs typeface="Times New Roman" panose="02020603050405020304" pitchFamily="18" charset="0"/>
            </a:rPr>
            <a:t>OBJECTIFS</a:t>
          </a:r>
          <a:r>
            <a:rPr lang="fr-FR" sz="2000" b="1" baseline="0" dirty="0">
              <a:latin typeface="Times New Roman" panose="02020603050405020304" pitchFamily="18" charset="0"/>
              <a:cs typeface="Times New Roman" panose="02020603050405020304" pitchFamily="18" charset="0"/>
            </a:rPr>
            <a:t> </a:t>
          </a:r>
          <a:endParaRPr lang="fr-FR" sz="2000" b="1" dirty="0">
            <a:latin typeface="Times New Roman" panose="02020603050405020304" pitchFamily="18" charset="0"/>
            <a:cs typeface="Times New Roman" panose="02020603050405020304" pitchFamily="18" charset="0"/>
          </a:endParaRPr>
        </a:p>
      </dgm:t>
    </dgm:pt>
    <dgm:pt modelId="{F33C4F5C-1D8C-4D76-9586-5BD547A99068}" type="parTrans" cxnId="{E3F9752A-F0CA-4D8B-B889-B4E221CDD511}">
      <dgm:prSet/>
      <dgm:spPr/>
      <dgm:t>
        <a:bodyPr/>
        <a:lstStyle/>
        <a:p>
          <a:endParaRPr lang="fr-FR"/>
        </a:p>
      </dgm:t>
    </dgm:pt>
    <dgm:pt modelId="{74EF0E22-7E5F-4705-9872-548FF368089A}" type="sibTrans" cxnId="{E3F9752A-F0CA-4D8B-B889-B4E221CDD511}">
      <dgm:prSet/>
      <dgm:spPr/>
      <dgm:t>
        <a:bodyPr/>
        <a:lstStyle/>
        <a:p>
          <a:endParaRPr lang="fr-FR"/>
        </a:p>
      </dgm:t>
    </dgm:pt>
    <dgm:pt modelId="{946646C9-0951-447F-8C02-FF2E67C0E7D6}">
      <dgm:prSet phldrT="[Texte]" custT="1"/>
      <dgm:spPr/>
      <dgm:t>
        <a:bodyPr/>
        <a:lstStyle/>
        <a:p>
          <a:r>
            <a:rPr lang="fr-FR" sz="2400" b="1" dirty="0">
              <a:latin typeface="Times New Roman" panose="02020603050405020304" pitchFamily="18" charset="0"/>
              <a:cs typeface="Times New Roman" panose="02020603050405020304" pitchFamily="18" charset="0"/>
            </a:rPr>
            <a:t>MÉTHODOLOGIE</a:t>
          </a:r>
        </a:p>
      </dgm:t>
    </dgm:pt>
    <dgm:pt modelId="{CF703EB4-10F2-415A-83D2-22183B4E7870}" type="parTrans" cxnId="{F7857A9F-3D08-4806-BCB9-5D69109BD2B9}">
      <dgm:prSet/>
      <dgm:spPr/>
      <dgm:t>
        <a:bodyPr/>
        <a:lstStyle/>
        <a:p>
          <a:endParaRPr lang="fr-FR"/>
        </a:p>
      </dgm:t>
    </dgm:pt>
    <dgm:pt modelId="{05884850-249C-4970-9742-ADE57490FF7B}" type="sibTrans" cxnId="{F7857A9F-3D08-4806-BCB9-5D69109BD2B9}">
      <dgm:prSet/>
      <dgm:spPr/>
      <dgm:t>
        <a:bodyPr/>
        <a:lstStyle/>
        <a:p>
          <a:endParaRPr lang="fr-FR"/>
        </a:p>
      </dgm:t>
    </dgm:pt>
    <dgm:pt modelId="{11558AF8-63FA-4D71-A0B9-74BABF68DB33}">
      <dgm:prSet phldrT="[Texte]" custT="1"/>
      <dgm:spPr/>
      <dgm:t>
        <a:bodyPr/>
        <a:lstStyle/>
        <a:p>
          <a:r>
            <a:rPr lang="fr-FR" sz="2400" b="1" dirty="0">
              <a:latin typeface="Times New Roman" panose="02020603050405020304" pitchFamily="18" charset="0"/>
              <a:cs typeface="Times New Roman" panose="02020603050405020304" pitchFamily="18" charset="0"/>
            </a:rPr>
            <a:t>CONCLUSION</a:t>
          </a:r>
          <a:endParaRPr lang="fr-FR" sz="1800" b="1" dirty="0">
            <a:latin typeface="Times New Roman" panose="02020603050405020304" pitchFamily="18" charset="0"/>
            <a:cs typeface="Times New Roman" panose="02020603050405020304" pitchFamily="18" charset="0"/>
          </a:endParaRPr>
        </a:p>
      </dgm:t>
    </dgm:pt>
    <dgm:pt modelId="{7DBFF248-E123-444E-A3BB-6550030C753D}" type="parTrans" cxnId="{2ABCCD47-6A03-4AFC-A94E-8AB56933C428}">
      <dgm:prSet/>
      <dgm:spPr/>
      <dgm:t>
        <a:bodyPr/>
        <a:lstStyle/>
        <a:p>
          <a:endParaRPr lang="fr-FR"/>
        </a:p>
      </dgm:t>
    </dgm:pt>
    <dgm:pt modelId="{C46418E6-4E2C-42F1-82A1-91EA9FD9CF2A}" type="sibTrans" cxnId="{2ABCCD47-6A03-4AFC-A94E-8AB56933C428}">
      <dgm:prSet/>
      <dgm:spPr/>
      <dgm:t>
        <a:bodyPr/>
        <a:lstStyle/>
        <a:p>
          <a:endParaRPr lang="fr-FR"/>
        </a:p>
      </dgm:t>
    </dgm:pt>
    <dgm:pt modelId="{81C8C6A4-5241-4C13-9448-B28BF6B27FEC}">
      <dgm:prSet phldrT="[Texte]" custT="1"/>
      <dgm:spPr/>
      <dgm:t>
        <a:bodyPr/>
        <a:lstStyle/>
        <a:p>
          <a:r>
            <a:rPr lang="fr-FR" sz="2400" b="1" dirty="0">
              <a:latin typeface="Times New Roman" panose="02020603050405020304" pitchFamily="18" charset="0"/>
              <a:cs typeface="Times New Roman" panose="02020603050405020304" pitchFamily="18" charset="0"/>
            </a:rPr>
            <a:t>RÉSULTATS ET DISCUSSION</a:t>
          </a:r>
        </a:p>
      </dgm:t>
    </dgm:pt>
    <dgm:pt modelId="{0853A18E-535E-4AB2-9A79-A9AB8AB2D1E2}" type="parTrans" cxnId="{B1BB9E13-8029-457B-AF66-B926BF118B08}">
      <dgm:prSet/>
      <dgm:spPr/>
      <dgm:t>
        <a:bodyPr/>
        <a:lstStyle/>
        <a:p>
          <a:endParaRPr lang="fr-FR"/>
        </a:p>
      </dgm:t>
    </dgm:pt>
    <dgm:pt modelId="{DB1FE335-34D0-4FC3-BE66-513417EBDFB9}" type="sibTrans" cxnId="{B1BB9E13-8029-457B-AF66-B926BF118B08}">
      <dgm:prSet/>
      <dgm:spPr/>
      <dgm:t>
        <a:bodyPr/>
        <a:lstStyle/>
        <a:p>
          <a:endParaRPr lang="fr-FR"/>
        </a:p>
      </dgm:t>
    </dgm:pt>
    <dgm:pt modelId="{C807330B-581A-4351-A94D-47C6287D302E}" type="pres">
      <dgm:prSet presAssocID="{51F01256-6C31-4988-8214-DE6F173076F0}" presName="arrowDiagram" presStyleCnt="0">
        <dgm:presLayoutVars>
          <dgm:chMax val="5"/>
          <dgm:dir/>
          <dgm:resizeHandles val="exact"/>
        </dgm:presLayoutVars>
      </dgm:prSet>
      <dgm:spPr/>
    </dgm:pt>
    <dgm:pt modelId="{F72DBD9A-E01B-48E3-AA36-C458B3DD3901}" type="pres">
      <dgm:prSet presAssocID="{51F01256-6C31-4988-8214-DE6F173076F0}" presName="arrow" presStyleLbl="bgShp" presStyleIdx="0" presStyleCnt="1" custScaleX="99160" custLinFactNeighborX="-390" custLinFactNeighborY="-1550"/>
      <dgm:spPr>
        <a:solidFill>
          <a:schemeClr val="bg1"/>
        </a:solidFill>
        <a:ln>
          <a:solidFill>
            <a:schemeClr val="accent1">
              <a:lumMod val="75000"/>
            </a:schemeClr>
          </a:solidFill>
        </a:ln>
      </dgm:spPr>
    </dgm:pt>
    <dgm:pt modelId="{4AB76CF2-7FFA-40EA-94E8-BFC404362B98}" type="pres">
      <dgm:prSet presAssocID="{51F01256-6C31-4988-8214-DE6F173076F0}" presName="arrowDiagram5" presStyleCnt="0"/>
      <dgm:spPr/>
    </dgm:pt>
    <dgm:pt modelId="{D296EC0E-CA18-4FE5-9E6D-2DC66BA745BD}" type="pres">
      <dgm:prSet presAssocID="{56B0E084-E6FF-4DC6-B3F8-2E4E932774F5}" presName="bullet5a" presStyleLbl="node1" presStyleIdx="0" presStyleCnt="5"/>
      <dgm:spPr>
        <a:solidFill>
          <a:schemeClr val="tx2">
            <a:lumMod val="50000"/>
          </a:schemeClr>
        </a:solidFill>
      </dgm:spPr>
    </dgm:pt>
    <dgm:pt modelId="{2940FF92-7934-4112-9D94-926760A298AB}" type="pres">
      <dgm:prSet presAssocID="{56B0E084-E6FF-4DC6-B3F8-2E4E932774F5}" presName="textBox5a" presStyleLbl="revTx" presStyleIdx="0" presStyleCnt="5" custScaleX="241179" custScaleY="71536" custLinFactNeighborX="74451" custLinFactNeighborY="-6788">
        <dgm:presLayoutVars>
          <dgm:bulletEnabled val="1"/>
        </dgm:presLayoutVars>
      </dgm:prSet>
      <dgm:spPr/>
    </dgm:pt>
    <dgm:pt modelId="{55C7FECE-7754-4023-8227-CBA15F52B335}" type="pres">
      <dgm:prSet presAssocID="{79AD586F-5D60-4BC0-BBD0-36DEE3B6D9AB}" presName="bullet5b" presStyleLbl="node1" presStyleIdx="1" presStyleCnt="5"/>
      <dgm:spPr>
        <a:solidFill>
          <a:schemeClr val="tx2">
            <a:lumMod val="50000"/>
          </a:schemeClr>
        </a:solidFill>
      </dgm:spPr>
    </dgm:pt>
    <dgm:pt modelId="{DD8BBA36-849F-472A-9668-B3B923A44618}" type="pres">
      <dgm:prSet presAssocID="{79AD586F-5D60-4BC0-BBD0-36DEE3B6D9AB}" presName="textBox5b" presStyleLbl="revTx" presStyleIdx="1" presStyleCnt="5" custScaleX="300081" custScaleY="56110" custLinFactNeighborX="98053" custLinFactNeighborY="-4475">
        <dgm:presLayoutVars>
          <dgm:bulletEnabled val="1"/>
        </dgm:presLayoutVars>
      </dgm:prSet>
      <dgm:spPr/>
    </dgm:pt>
    <dgm:pt modelId="{D13FE3FE-0A12-4CC0-88E8-F059D73B8040}" type="pres">
      <dgm:prSet presAssocID="{946646C9-0951-447F-8C02-FF2E67C0E7D6}" presName="bullet5c" presStyleLbl="node1" presStyleIdx="2" presStyleCnt="5"/>
      <dgm:spPr>
        <a:solidFill>
          <a:schemeClr val="tx2">
            <a:lumMod val="50000"/>
          </a:schemeClr>
        </a:solidFill>
      </dgm:spPr>
    </dgm:pt>
    <dgm:pt modelId="{CF2C004F-571A-4E50-8192-CCE440B2095A}" type="pres">
      <dgm:prSet presAssocID="{946646C9-0951-447F-8C02-FF2E67C0E7D6}" presName="textBox5c" presStyleLbl="revTx" presStyleIdx="2" presStyleCnt="5" custScaleX="358157" custScaleY="32700" custLinFactNeighborX="91758" custLinFactNeighborY="-22243">
        <dgm:presLayoutVars>
          <dgm:bulletEnabled val="1"/>
        </dgm:presLayoutVars>
      </dgm:prSet>
      <dgm:spPr/>
    </dgm:pt>
    <dgm:pt modelId="{BC6D5A95-693E-402F-90CC-AB98A5C5CF3D}" type="pres">
      <dgm:prSet presAssocID="{81C8C6A4-5241-4C13-9448-B28BF6B27FEC}" presName="bullet5d" presStyleLbl="node1" presStyleIdx="3" presStyleCnt="5"/>
      <dgm:spPr>
        <a:solidFill>
          <a:schemeClr val="tx2">
            <a:lumMod val="50000"/>
          </a:schemeClr>
        </a:solidFill>
      </dgm:spPr>
    </dgm:pt>
    <dgm:pt modelId="{EFDBFF7A-66D3-4706-8731-89A263FE54D9}" type="pres">
      <dgm:prSet presAssocID="{81C8C6A4-5241-4C13-9448-B28BF6B27FEC}" presName="textBox5d" presStyleLbl="revTx" presStyleIdx="3" presStyleCnt="5" custScaleX="291654" custScaleY="44271" custLinFactNeighborX="71618" custLinFactNeighborY="-17958">
        <dgm:presLayoutVars>
          <dgm:bulletEnabled val="1"/>
        </dgm:presLayoutVars>
      </dgm:prSet>
      <dgm:spPr/>
    </dgm:pt>
    <dgm:pt modelId="{D21A7B50-50F7-4E91-8DBF-A082ACC8FF00}" type="pres">
      <dgm:prSet presAssocID="{11558AF8-63FA-4D71-A0B9-74BABF68DB33}" presName="bullet5e" presStyleLbl="node1" presStyleIdx="4" presStyleCnt="5"/>
      <dgm:spPr>
        <a:solidFill>
          <a:schemeClr val="tx2">
            <a:lumMod val="50000"/>
          </a:schemeClr>
        </a:solidFill>
      </dgm:spPr>
    </dgm:pt>
    <dgm:pt modelId="{C0AF7ACE-233C-4B5B-A60F-6C7F0001EF61}" type="pres">
      <dgm:prSet presAssocID="{11558AF8-63FA-4D71-A0B9-74BABF68DB33}" presName="textBox5e" presStyleLbl="revTx" presStyleIdx="4" presStyleCnt="5" custScaleX="232989" custScaleY="8122" custLinFactNeighborX="66410" custLinFactNeighborY="-43593">
        <dgm:presLayoutVars>
          <dgm:bulletEnabled val="1"/>
        </dgm:presLayoutVars>
      </dgm:prSet>
      <dgm:spPr/>
    </dgm:pt>
  </dgm:ptLst>
  <dgm:cxnLst>
    <dgm:cxn modelId="{B1BB9E13-8029-457B-AF66-B926BF118B08}" srcId="{51F01256-6C31-4988-8214-DE6F173076F0}" destId="{81C8C6A4-5241-4C13-9448-B28BF6B27FEC}" srcOrd="3" destOrd="0" parTransId="{0853A18E-535E-4AB2-9A79-A9AB8AB2D1E2}" sibTransId="{DB1FE335-34D0-4FC3-BE66-513417EBDFB9}"/>
    <dgm:cxn modelId="{E3F9752A-F0CA-4D8B-B889-B4E221CDD511}" srcId="{51F01256-6C31-4988-8214-DE6F173076F0}" destId="{79AD586F-5D60-4BC0-BBD0-36DEE3B6D9AB}" srcOrd="1" destOrd="0" parTransId="{F33C4F5C-1D8C-4D76-9586-5BD547A99068}" sibTransId="{74EF0E22-7E5F-4705-9872-548FF368089A}"/>
    <dgm:cxn modelId="{CB5A413B-B709-41D6-A59A-CAC7A053F17E}" type="presOf" srcId="{51F01256-6C31-4988-8214-DE6F173076F0}" destId="{C807330B-581A-4351-A94D-47C6287D302E}" srcOrd="0" destOrd="0" presId="urn:microsoft.com/office/officeart/2005/8/layout/arrow2"/>
    <dgm:cxn modelId="{D40A8865-5A46-4DBA-BB14-A82F30D9F1FE}" type="presOf" srcId="{11558AF8-63FA-4D71-A0B9-74BABF68DB33}" destId="{C0AF7ACE-233C-4B5B-A60F-6C7F0001EF61}" srcOrd="0" destOrd="0" presId="urn:microsoft.com/office/officeart/2005/8/layout/arrow2"/>
    <dgm:cxn modelId="{2ABCCD47-6A03-4AFC-A94E-8AB56933C428}" srcId="{51F01256-6C31-4988-8214-DE6F173076F0}" destId="{11558AF8-63FA-4D71-A0B9-74BABF68DB33}" srcOrd="4" destOrd="0" parTransId="{7DBFF248-E123-444E-A3BB-6550030C753D}" sibTransId="{C46418E6-4E2C-42F1-82A1-91EA9FD9CF2A}"/>
    <dgm:cxn modelId="{B0B4B589-566A-44D8-B5F8-4A064E6DE971}" type="presOf" srcId="{79AD586F-5D60-4BC0-BBD0-36DEE3B6D9AB}" destId="{DD8BBA36-849F-472A-9668-B3B923A44618}" srcOrd="0" destOrd="0" presId="urn:microsoft.com/office/officeart/2005/8/layout/arrow2"/>
    <dgm:cxn modelId="{1C89A29C-AEBC-4101-BA43-E1F874DE1D6E}" type="presOf" srcId="{56B0E084-E6FF-4DC6-B3F8-2E4E932774F5}" destId="{2940FF92-7934-4112-9D94-926760A298AB}" srcOrd="0" destOrd="0" presId="urn:microsoft.com/office/officeart/2005/8/layout/arrow2"/>
    <dgm:cxn modelId="{F7857A9F-3D08-4806-BCB9-5D69109BD2B9}" srcId="{51F01256-6C31-4988-8214-DE6F173076F0}" destId="{946646C9-0951-447F-8C02-FF2E67C0E7D6}" srcOrd="2" destOrd="0" parTransId="{CF703EB4-10F2-415A-83D2-22183B4E7870}" sibTransId="{05884850-249C-4970-9742-ADE57490FF7B}"/>
    <dgm:cxn modelId="{A27299DF-53AA-4D5F-A49E-32A5AC590D19}" type="presOf" srcId="{81C8C6A4-5241-4C13-9448-B28BF6B27FEC}" destId="{EFDBFF7A-66D3-4706-8731-89A263FE54D9}" srcOrd="0" destOrd="0" presId="urn:microsoft.com/office/officeart/2005/8/layout/arrow2"/>
    <dgm:cxn modelId="{4856EEF1-C6BC-4BA9-98FD-F9D3962BAAA0}" type="presOf" srcId="{946646C9-0951-447F-8C02-FF2E67C0E7D6}" destId="{CF2C004F-571A-4E50-8192-CCE440B2095A}" srcOrd="0" destOrd="0" presId="urn:microsoft.com/office/officeart/2005/8/layout/arrow2"/>
    <dgm:cxn modelId="{A46949F4-7D4F-45A1-A404-74642DB330EF}" srcId="{51F01256-6C31-4988-8214-DE6F173076F0}" destId="{56B0E084-E6FF-4DC6-B3F8-2E4E932774F5}" srcOrd="0" destOrd="0" parTransId="{14D585F4-499C-48FB-8C1D-1FDF3C631DB0}" sibTransId="{9F24A721-532B-4C17-93FC-FD2EA9FF4CB8}"/>
    <dgm:cxn modelId="{3203C39E-207A-4883-93A7-EBD1210D6F02}" type="presParOf" srcId="{C807330B-581A-4351-A94D-47C6287D302E}" destId="{F72DBD9A-E01B-48E3-AA36-C458B3DD3901}" srcOrd="0" destOrd="0" presId="urn:microsoft.com/office/officeart/2005/8/layout/arrow2"/>
    <dgm:cxn modelId="{7C27D983-2E85-41B3-9778-2A7FA7BB8195}" type="presParOf" srcId="{C807330B-581A-4351-A94D-47C6287D302E}" destId="{4AB76CF2-7FFA-40EA-94E8-BFC404362B98}" srcOrd="1" destOrd="0" presId="urn:microsoft.com/office/officeart/2005/8/layout/arrow2"/>
    <dgm:cxn modelId="{7D11D0D1-5889-411D-A467-9F1334F647D2}" type="presParOf" srcId="{4AB76CF2-7FFA-40EA-94E8-BFC404362B98}" destId="{D296EC0E-CA18-4FE5-9E6D-2DC66BA745BD}" srcOrd="0" destOrd="0" presId="urn:microsoft.com/office/officeart/2005/8/layout/arrow2"/>
    <dgm:cxn modelId="{A9A23A1B-0FFA-42B5-B0A2-3D102C4ADE8B}" type="presParOf" srcId="{4AB76CF2-7FFA-40EA-94E8-BFC404362B98}" destId="{2940FF92-7934-4112-9D94-926760A298AB}" srcOrd="1" destOrd="0" presId="urn:microsoft.com/office/officeart/2005/8/layout/arrow2"/>
    <dgm:cxn modelId="{7D883490-35F9-4ECF-9906-535FE82FF613}" type="presParOf" srcId="{4AB76CF2-7FFA-40EA-94E8-BFC404362B98}" destId="{55C7FECE-7754-4023-8227-CBA15F52B335}" srcOrd="2" destOrd="0" presId="urn:microsoft.com/office/officeart/2005/8/layout/arrow2"/>
    <dgm:cxn modelId="{3DEF4FCB-72B3-44E2-88F2-79BB3B771640}" type="presParOf" srcId="{4AB76CF2-7FFA-40EA-94E8-BFC404362B98}" destId="{DD8BBA36-849F-472A-9668-B3B923A44618}" srcOrd="3" destOrd="0" presId="urn:microsoft.com/office/officeart/2005/8/layout/arrow2"/>
    <dgm:cxn modelId="{F55F5B81-BBFE-48FA-8383-BD909A4A464E}" type="presParOf" srcId="{4AB76CF2-7FFA-40EA-94E8-BFC404362B98}" destId="{D13FE3FE-0A12-4CC0-88E8-F059D73B8040}" srcOrd="4" destOrd="0" presId="urn:microsoft.com/office/officeart/2005/8/layout/arrow2"/>
    <dgm:cxn modelId="{CDF564DB-EEA0-4C73-B9C5-1B3E3580F47D}" type="presParOf" srcId="{4AB76CF2-7FFA-40EA-94E8-BFC404362B98}" destId="{CF2C004F-571A-4E50-8192-CCE440B2095A}" srcOrd="5" destOrd="0" presId="urn:microsoft.com/office/officeart/2005/8/layout/arrow2"/>
    <dgm:cxn modelId="{31E3DA3C-4632-4C68-BD98-48E3596ABC7E}" type="presParOf" srcId="{4AB76CF2-7FFA-40EA-94E8-BFC404362B98}" destId="{BC6D5A95-693E-402F-90CC-AB98A5C5CF3D}" srcOrd="6" destOrd="0" presId="urn:microsoft.com/office/officeart/2005/8/layout/arrow2"/>
    <dgm:cxn modelId="{B3029476-81EB-4AEA-ACEA-53FC5CFF9E32}" type="presParOf" srcId="{4AB76CF2-7FFA-40EA-94E8-BFC404362B98}" destId="{EFDBFF7A-66D3-4706-8731-89A263FE54D9}" srcOrd="7" destOrd="0" presId="urn:microsoft.com/office/officeart/2005/8/layout/arrow2"/>
    <dgm:cxn modelId="{A5C46DB9-B153-4D3B-BBFB-F8E7C467D169}" type="presParOf" srcId="{4AB76CF2-7FFA-40EA-94E8-BFC404362B98}" destId="{D21A7B50-50F7-4E91-8DBF-A082ACC8FF00}" srcOrd="8" destOrd="0" presId="urn:microsoft.com/office/officeart/2005/8/layout/arrow2"/>
    <dgm:cxn modelId="{2C6F9891-9358-4EC2-AA51-F5CE04A9D932}" type="presParOf" srcId="{4AB76CF2-7FFA-40EA-94E8-BFC404362B98}" destId="{C0AF7ACE-233C-4B5B-A60F-6C7F0001EF61}" srcOrd="9"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2DBD9A-E01B-48E3-AA36-C458B3DD3901}">
      <dsp:nvSpPr>
        <dsp:cNvPr id="0" name=""/>
        <dsp:cNvSpPr/>
      </dsp:nvSpPr>
      <dsp:spPr>
        <a:xfrm>
          <a:off x="1168568" y="0"/>
          <a:ext cx="8389478" cy="5287842"/>
        </a:xfrm>
        <a:prstGeom prst="swooshArrow">
          <a:avLst>
            <a:gd name="adj1" fmla="val 25000"/>
            <a:gd name="adj2" fmla="val 25000"/>
          </a:avLst>
        </a:prstGeom>
        <a:solidFill>
          <a:schemeClr val="bg1"/>
        </a:solidFill>
        <a:ln>
          <a:solidFill>
            <a:schemeClr val="accent1">
              <a:lumMod val="75000"/>
            </a:schemeClr>
          </a:solidFill>
        </a:ln>
        <a:effectLst/>
      </dsp:spPr>
      <dsp:style>
        <a:lnRef idx="0">
          <a:scrgbClr r="0" g="0" b="0"/>
        </a:lnRef>
        <a:fillRef idx="1">
          <a:scrgbClr r="0" g="0" b="0"/>
        </a:fillRef>
        <a:effectRef idx="2">
          <a:scrgbClr r="0" g="0" b="0"/>
        </a:effectRef>
        <a:fontRef idx="minor"/>
      </dsp:style>
    </dsp:sp>
    <dsp:sp modelId="{D296EC0E-CA18-4FE5-9E6D-2DC66BA745BD}">
      <dsp:nvSpPr>
        <dsp:cNvPr id="0" name=""/>
        <dsp:cNvSpPr/>
      </dsp:nvSpPr>
      <dsp:spPr>
        <a:xfrm>
          <a:off x="1999393" y="3932039"/>
          <a:ext cx="194592" cy="194592"/>
        </a:xfrm>
        <a:prstGeom prst="ellipse">
          <a:avLst/>
        </a:prstGeom>
        <a:solidFill>
          <a:schemeClr val="tx2">
            <a:lumMod val="50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2940FF92-7934-4112-9D94-926760A298AB}">
      <dsp:nvSpPr>
        <dsp:cNvPr id="0" name=""/>
        <dsp:cNvSpPr/>
      </dsp:nvSpPr>
      <dsp:spPr>
        <a:xfrm>
          <a:off x="2139488" y="4123018"/>
          <a:ext cx="2673063" cy="9002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111" tIns="0" rIns="0" bIns="0" numCol="1" spcCol="1270" anchor="t" anchorCtr="0">
          <a:noAutofit/>
        </a:bodyPr>
        <a:lstStyle/>
        <a:p>
          <a:pPr marL="0" lvl="0" indent="0" algn="l" defTabSz="1066800">
            <a:lnSpc>
              <a:spcPct val="90000"/>
            </a:lnSpc>
            <a:spcBef>
              <a:spcPct val="0"/>
            </a:spcBef>
            <a:spcAft>
              <a:spcPct val="35000"/>
            </a:spcAft>
            <a:buNone/>
          </a:pPr>
          <a:r>
            <a:rPr lang="fr-FR" sz="2400" b="1" kern="1200" dirty="0">
              <a:latin typeface="Times New Roman" panose="02020603050405020304" pitchFamily="18" charset="0"/>
              <a:cs typeface="Times New Roman" panose="02020603050405020304" pitchFamily="18" charset="0"/>
            </a:rPr>
            <a:t>GÉNÉRALITÉS</a:t>
          </a:r>
          <a:endParaRPr lang="fr-FR" sz="2000" b="1" kern="1200" dirty="0">
            <a:latin typeface="Times New Roman" panose="02020603050405020304" pitchFamily="18" charset="0"/>
            <a:cs typeface="Times New Roman" panose="02020603050405020304" pitchFamily="18" charset="0"/>
          </a:endParaRPr>
        </a:p>
      </dsp:txBody>
      <dsp:txXfrm>
        <a:off x="2139488" y="4123018"/>
        <a:ext cx="2673063" cy="900285"/>
      </dsp:txXfrm>
    </dsp:sp>
    <dsp:sp modelId="{55C7FECE-7754-4023-8227-CBA15F52B335}">
      <dsp:nvSpPr>
        <dsp:cNvPr id="0" name=""/>
        <dsp:cNvSpPr/>
      </dsp:nvSpPr>
      <dsp:spPr>
        <a:xfrm>
          <a:off x="3052731" y="2919946"/>
          <a:ext cx="304579" cy="304579"/>
        </a:xfrm>
        <a:prstGeom prst="ellipse">
          <a:avLst/>
        </a:prstGeom>
        <a:solidFill>
          <a:schemeClr val="tx2">
            <a:lumMod val="50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DD8BBA36-849F-472A-9668-B3B923A44618}">
      <dsp:nvSpPr>
        <dsp:cNvPr id="0" name=""/>
        <dsp:cNvSpPr/>
      </dsp:nvSpPr>
      <dsp:spPr>
        <a:xfrm>
          <a:off x="3177108" y="3459302"/>
          <a:ext cx="4214490" cy="1243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390" tIns="0" rIns="0" bIns="0" numCol="1" spcCol="1270" anchor="t" anchorCtr="0">
          <a:noAutofit/>
        </a:bodyPr>
        <a:lstStyle/>
        <a:p>
          <a:pPr marL="0" lvl="0" indent="0" algn="l" defTabSz="1066800">
            <a:lnSpc>
              <a:spcPct val="90000"/>
            </a:lnSpc>
            <a:spcBef>
              <a:spcPct val="0"/>
            </a:spcBef>
            <a:spcAft>
              <a:spcPct val="35000"/>
            </a:spcAft>
            <a:buNone/>
          </a:pPr>
          <a:r>
            <a:rPr lang="fr-FR" sz="2400" b="1" kern="1200" dirty="0">
              <a:latin typeface="Times New Roman" panose="02020603050405020304" pitchFamily="18" charset="0"/>
              <a:cs typeface="Times New Roman" panose="02020603050405020304" pitchFamily="18" charset="0"/>
            </a:rPr>
            <a:t>OBJECTIFS</a:t>
          </a:r>
          <a:r>
            <a:rPr lang="fr-FR" sz="2000" b="1" kern="1200" baseline="0" dirty="0">
              <a:latin typeface="Times New Roman" panose="02020603050405020304" pitchFamily="18" charset="0"/>
              <a:cs typeface="Times New Roman" panose="02020603050405020304" pitchFamily="18" charset="0"/>
            </a:rPr>
            <a:t> </a:t>
          </a:r>
          <a:endParaRPr lang="fr-FR" sz="2000" b="1" kern="1200" dirty="0">
            <a:latin typeface="Times New Roman" panose="02020603050405020304" pitchFamily="18" charset="0"/>
            <a:cs typeface="Times New Roman" panose="02020603050405020304" pitchFamily="18" charset="0"/>
          </a:endParaRPr>
        </a:p>
      </dsp:txBody>
      <dsp:txXfrm>
        <a:off x="3177108" y="3459302"/>
        <a:ext cx="4214490" cy="1243176"/>
      </dsp:txXfrm>
    </dsp:sp>
    <dsp:sp modelId="{D13FE3FE-0A12-4CC0-88E8-F059D73B8040}">
      <dsp:nvSpPr>
        <dsp:cNvPr id="0" name=""/>
        <dsp:cNvSpPr/>
      </dsp:nvSpPr>
      <dsp:spPr>
        <a:xfrm>
          <a:off x="4406419" y="2113021"/>
          <a:ext cx="406106" cy="406106"/>
        </a:xfrm>
        <a:prstGeom prst="ellipse">
          <a:avLst/>
        </a:prstGeom>
        <a:solidFill>
          <a:schemeClr val="tx2">
            <a:lumMod val="50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CF2C004F-571A-4E50-8192-CCE440B2095A}">
      <dsp:nvSpPr>
        <dsp:cNvPr id="0" name=""/>
        <dsp:cNvSpPr/>
      </dsp:nvSpPr>
      <dsp:spPr>
        <a:xfrm>
          <a:off x="4000071" y="2655064"/>
          <a:ext cx="5848294" cy="9717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187" tIns="0" rIns="0" bIns="0" numCol="1" spcCol="1270" anchor="t" anchorCtr="0">
          <a:noAutofit/>
        </a:bodyPr>
        <a:lstStyle/>
        <a:p>
          <a:pPr marL="0" lvl="0" indent="0" algn="l" defTabSz="1066800">
            <a:lnSpc>
              <a:spcPct val="90000"/>
            </a:lnSpc>
            <a:spcBef>
              <a:spcPct val="0"/>
            </a:spcBef>
            <a:spcAft>
              <a:spcPct val="35000"/>
            </a:spcAft>
            <a:buNone/>
          </a:pPr>
          <a:r>
            <a:rPr lang="fr-FR" sz="2400" b="1" kern="1200" dirty="0">
              <a:latin typeface="Times New Roman" panose="02020603050405020304" pitchFamily="18" charset="0"/>
              <a:cs typeface="Times New Roman" panose="02020603050405020304" pitchFamily="18" charset="0"/>
            </a:rPr>
            <a:t>MÉTHODOLOGIE</a:t>
          </a:r>
        </a:p>
      </dsp:txBody>
      <dsp:txXfrm>
        <a:off x="4000071" y="2655064"/>
        <a:ext cx="5848294" cy="971767"/>
      </dsp:txXfrm>
    </dsp:sp>
    <dsp:sp modelId="{BC6D5A95-693E-402F-90CC-AB98A5C5CF3D}">
      <dsp:nvSpPr>
        <dsp:cNvPr id="0" name=""/>
        <dsp:cNvSpPr/>
      </dsp:nvSpPr>
      <dsp:spPr>
        <a:xfrm>
          <a:off x="5980081" y="1482710"/>
          <a:ext cx="524553" cy="524553"/>
        </a:xfrm>
        <a:prstGeom prst="ellipse">
          <a:avLst/>
        </a:prstGeom>
        <a:solidFill>
          <a:schemeClr val="tx2">
            <a:lumMod val="50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EFDBFF7A-66D3-4706-8731-89A263FE54D9}">
      <dsp:nvSpPr>
        <dsp:cNvPr id="0" name=""/>
        <dsp:cNvSpPr/>
      </dsp:nvSpPr>
      <dsp:spPr>
        <a:xfrm>
          <a:off x="5832715" y="2095960"/>
          <a:ext cx="4935104" cy="15684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7950" tIns="0" rIns="0" bIns="0" numCol="1" spcCol="1270" anchor="t" anchorCtr="0">
          <a:noAutofit/>
        </a:bodyPr>
        <a:lstStyle/>
        <a:p>
          <a:pPr marL="0" lvl="0" indent="0" algn="l" defTabSz="1066800">
            <a:lnSpc>
              <a:spcPct val="90000"/>
            </a:lnSpc>
            <a:spcBef>
              <a:spcPct val="0"/>
            </a:spcBef>
            <a:spcAft>
              <a:spcPct val="35000"/>
            </a:spcAft>
            <a:buNone/>
          </a:pPr>
          <a:r>
            <a:rPr lang="fr-FR" sz="2400" b="1" kern="1200" dirty="0">
              <a:latin typeface="Times New Roman" panose="02020603050405020304" pitchFamily="18" charset="0"/>
              <a:cs typeface="Times New Roman" panose="02020603050405020304" pitchFamily="18" charset="0"/>
            </a:rPr>
            <a:t>RÉSULTATS ET DISCUSSION</a:t>
          </a:r>
        </a:p>
      </dsp:txBody>
      <dsp:txXfrm>
        <a:off x="5832715" y="2095960"/>
        <a:ext cx="4935104" cy="1568456"/>
      </dsp:txXfrm>
    </dsp:sp>
    <dsp:sp modelId="{D21A7B50-50F7-4E91-8DBF-A082ACC8FF00}">
      <dsp:nvSpPr>
        <dsp:cNvPr id="0" name=""/>
        <dsp:cNvSpPr/>
      </dsp:nvSpPr>
      <dsp:spPr>
        <a:xfrm>
          <a:off x="7600276" y="1061798"/>
          <a:ext cx="668383" cy="668383"/>
        </a:xfrm>
        <a:prstGeom prst="ellipse">
          <a:avLst/>
        </a:prstGeom>
        <a:solidFill>
          <a:schemeClr val="tx2">
            <a:lumMod val="50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C0AF7ACE-233C-4B5B-A60F-6C7F0001EF61}">
      <dsp:nvSpPr>
        <dsp:cNvPr id="0" name=""/>
        <dsp:cNvSpPr/>
      </dsp:nvSpPr>
      <dsp:spPr>
        <a:xfrm>
          <a:off x="7933037" y="1487293"/>
          <a:ext cx="3942428" cy="3160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4162" tIns="0" rIns="0" bIns="0" numCol="1" spcCol="1270" anchor="t" anchorCtr="0">
          <a:noAutofit/>
        </a:bodyPr>
        <a:lstStyle/>
        <a:p>
          <a:pPr marL="0" lvl="0" indent="0" algn="l" defTabSz="1066800">
            <a:lnSpc>
              <a:spcPct val="90000"/>
            </a:lnSpc>
            <a:spcBef>
              <a:spcPct val="0"/>
            </a:spcBef>
            <a:spcAft>
              <a:spcPct val="35000"/>
            </a:spcAft>
            <a:buNone/>
          </a:pPr>
          <a:r>
            <a:rPr lang="fr-FR" sz="2400" b="1" kern="1200" dirty="0">
              <a:latin typeface="Times New Roman" panose="02020603050405020304" pitchFamily="18" charset="0"/>
              <a:cs typeface="Times New Roman" panose="02020603050405020304" pitchFamily="18" charset="0"/>
            </a:rPr>
            <a:t>CONCLUSION</a:t>
          </a:r>
          <a:endParaRPr lang="fr-FR" sz="1800" b="1" kern="1200" dirty="0">
            <a:latin typeface="Times New Roman" panose="02020603050405020304" pitchFamily="18" charset="0"/>
            <a:cs typeface="Times New Roman" panose="02020603050405020304" pitchFamily="18" charset="0"/>
          </a:endParaRPr>
        </a:p>
      </dsp:txBody>
      <dsp:txXfrm>
        <a:off x="7933037" y="1487293"/>
        <a:ext cx="3942428" cy="316096"/>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06E960-4281-47E6-A03D-9493BB3D597C}" type="datetimeFigureOut">
              <a:rPr lang="fr-FR" smtClean="0"/>
              <a:t>20/11/2023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652414-D835-4983-A26D-E16EB0352ED8}" type="slidenum">
              <a:rPr lang="fr-FR" smtClean="0"/>
              <a:t>‹N°›</a:t>
            </a:fld>
            <a:endParaRPr lang="fr-FR"/>
          </a:p>
        </p:txBody>
      </p:sp>
    </p:spTree>
    <p:extLst>
      <p:ext uri="{BB962C8B-B14F-4D97-AF65-F5344CB8AC3E}">
        <p14:creationId xmlns:p14="http://schemas.microsoft.com/office/powerpoint/2010/main" val="4227648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8652414-D835-4983-A26D-E16EB0352ED8}" type="slidenum">
              <a:rPr lang="fr-FR" smtClean="0"/>
              <a:t>1</a:t>
            </a:fld>
            <a:endParaRPr lang="fr-FR"/>
          </a:p>
        </p:txBody>
      </p:sp>
    </p:spTree>
    <p:extLst>
      <p:ext uri="{BB962C8B-B14F-4D97-AF65-F5344CB8AC3E}">
        <p14:creationId xmlns:p14="http://schemas.microsoft.com/office/powerpoint/2010/main" val="21176182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de former les cadres supérieurs du Sénégal et des autres pays. A ce titre, elles sont chargées de la formation initiale et de la formation continue, ainsi que de la préparation des jeunes étudiants à l’insertion dans la vie active ;</a:t>
            </a:r>
            <a:br>
              <a:rPr lang="fr-FR" sz="1200" kern="1200" dirty="0">
                <a:solidFill>
                  <a:schemeClr val="tx1"/>
                </a:solidFill>
                <a:effectLst/>
                <a:latin typeface="+mn-lt"/>
                <a:ea typeface="+mn-ea"/>
                <a:cs typeface="+mn-cs"/>
              </a:rPr>
            </a:br>
            <a:r>
              <a:rPr lang="fr-FR" sz="1200" kern="1200" dirty="0">
                <a:solidFill>
                  <a:schemeClr val="tx1"/>
                </a:solidFill>
                <a:effectLst/>
                <a:latin typeface="+mn-lt"/>
                <a:ea typeface="+mn-ea"/>
                <a:cs typeface="+mn-cs"/>
              </a:rPr>
              <a:t>- de contribuer à la recherche scientifique au niveau national et international, pour le développement économique et social du pays ;</a:t>
            </a:r>
            <a:br>
              <a:rPr lang="fr-FR" sz="1200" kern="1200" dirty="0">
                <a:solidFill>
                  <a:schemeClr val="tx1"/>
                </a:solidFill>
                <a:effectLst/>
                <a:latin typeface="+mn-lt"/>
                <a:ea typeface="+mn-ea"/>
                <a:cs typeface="+mn-cs"/>
              </a:rPr>
            </a:br>
            <a:r>
              <a:rPr lang="fr-FR" sz="1200" kern="1200" dirty="0">
                <a:solidFill>
                  <a:schemeClr val="tx1"/>
                </a:solidFill>
                <a:effectLst/>
                <a:latin typeface="+mn-lt"/>
                <a:ea typeface="+mn-ea"/>
                <a:cs typeface="+mn-cs"/>
              </a:rPr>
              <a:t>- de promouvoir la recherche scientifique et technologique pour une maîtrise des sciences, des techniques et du savoir-faire ;</a:t>
            </a:r>
            <a:br>
              <a:rPr lang="fr-FR" sz="1200" kern="1200" dirty="0">
                <a:solidFill>
                  <a:schemeClr val="tx1"/>
                </a:solidFill>
                <a:effectLst/>
                <a:latin typeface="+mn-lt"/>
                <a:ea typeface="+mn-ea"/>
                <a:cs typeface="+mn-cs"/>
              </a:rPr>
            </a:br>
            <a:r>
              <a:rPr lang="fr-FR" sz="1200" kern="1200" dirty="0">
                <a:solidFill>
                  <a:schemeClr val="tx1"/>
                </a:solidFill>
                <a:effectLst/>
                <a:latin typeface="+mn-lt"/>
                <a:ea typeface="+mn-ea"/>
                <a:cs typeface="+mn-cs"/>
              </a:rPr>
              <a:t>- de favoriser le service à la communauté ;</a:t>
            </a:r>
            <a:br>
              <a:rPr lang="fr-FR" sz="1200" kern="1200" dirty="0">
                <a:solidFill>
                  <a:schemeClr val="tx1"/>
                </a:solidFill>
                <a:effectLst/>
                <a:latin typeface="+mn-lt"/>
                <a:ea typeface="+mn-ea"/>
                <a:cs typeface="+mn-cs"/>
              </a:rPr>
            </a:br>
            <a:r>
              <a:rPr lang="fr-FR" sz="1200" kern="1200" dirty="0">
                <a:solidFill>
                  <a:schemeClr val="tx1"/>
                </a:solidFill>
                <a:effectLst/>
                <a:latin typeface="+mn-lt"/>
                <a:ea typeface="+mn-ea"/>
                <a:cs typeface="+mn-cs"/>
              </a:rPr>
              <a:t>- de développer les valeurs culturelles africaines ;</a:t>
            </a:r>
            <a:br>
              <a:rPr lang="fr-FR" sz="1200" kern="1200" dirty="0">
                <a:solidFill>
                  <a:schemeClr val="tx1"/>
                </a:solidFill>
                <a:effectLst/>
                <a:latin typeface="+mn-lt"/>
                <a:ea typeface="+mn-ea"/>
                <a:cs typeface="+mn-cs"/>
              </a:rPr>
            </a:br>
            <a:r>
              <a:rPr lang="fr-FR" sz="1200" kern="1200" dirty="0">
                <a:solidFill>
                  <a:schemeClr val="tx1"/>
                </a:solidFill>
                <a:effectLst/>
                <a:latin typeface="+mn-lt"/>
                <a:ea typeface="+mn-ea"/>
                <a:cs typeface="+mn-cs"/>
              </a:rPr>
              <a:t>- de promouvoir la coopération internationale avec les universités étrangères.</a:t>
            </a:r>
          </a:p>
          <a:p>
            <a:endParaRPr lang="fr-FR" dirty="0"/>
          </a:p>
        </p:txBody>
      </p:sp>
      <p:sp>
        <p:nvSpPr>
          <p:cNvPr id="4" name="Espace réservé du numéro de diapositive 3"/>
          <p:cNvSpPr>
            <a:spLocks noGrp="1"/>
          </p:cNvSpPr>
          <p:nvPr>
            <p:ph type="sldNum" sz="quarter" idx="10"/>
          </p:nvPr>
        </p:nvSpPr>
        <p:spPr/>
        <p:txBody>
          <a:bodyPr/>
          <a:lstStyle/>
          <a:p>
            <a:fld id="{48652414-D835-4983-A26D-E16EB0352ED8}" type="slidenum">
              <a:rPr lang="fr-FR" smtClean="0"/>
              <a:t>10</a:t>
            </a:fld>
            <a:endParaRPr lang="fr-FR"/>
          </a:p>
        </p:txBody>
      </p:sp>
    </p:spTree>
    <p:extLst>
      <p:ext uri="{BB962C8B-B14F-4D97-AF65-F5344CB8AC3E}">
        <p14:creationId xmlns:p14="http://schemas.microsoft.com/office/powerpoint/2010/main" val="18726172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de former les cadres supérieurs du Sénégal et des autres pays. A ce titre, elles sont chargées de la formation initiale et de la formation continue, ainsi que de la préparation des jeunes étudiants à l’insertion dans la vie active ;</a:t>
            </a:r>
            <a:br>
              <a:rPr lang="fr-FR" sz="1200" kern="1200" dirty="0">
                <a:solidFill>
                  <a:schemeClr val="tx1"/>
                </a:solidFill>
                <a:effectLst/>
                <a:latin typeface="+mn-lt"/>
                <a:ea typeface="+mn-ea"/>
                <a:cs typeface="+mn-cs"/>
              </a:rPr>
            </a:br>
            <a:r>
              <a:rPr lang="fr-FR" sz="1200" kern="1200" dirty="0">
                <a:solidFill>
                  <a:schemeClr val="tx1"/>
                </a:solidFill>
                <a:effectLst/>
                <a:latin typeface="+mn-lt"/>
                <a:ea typeface="+mn-ea"/>
                <a:cs typeface="+mn-cs"/>
              </a:rPr>
              <a:t>- de contribuer à la recherche scientifique au niveau national et international, pour le développement économique et social du pays ;</a:t>
            </a:r>
            <a:br>
              <a:rPr lang="fr-FR" sz="1200" kern="1200" dirty="0">
                <a:solidFill>
                  <a:schemeClr val="tx1"/>
                </a:solidFill>
                <a:effectLst/>
                <a:latin typeface="+mn-lt"/>
                <a:ea typeface="+mn-ea"/>
                <a:cs typeface="+mn-cs"/>
              </a:rPr>
            </a:br>
            <a:r>
              <a:rPr lang="fr-FR" sz="1200" kern="1200" dirty="0">
                <a:solidFill>
                  <a:schemeClr val="tx1"/>
                </a:solidFill>
                <a:effectLst/>
                <a:latin typeface="+mn-lt"/>
                <a:ea typeface="+mn-ea"/>
                <a:cs typeface="+mn-cs"/>
              </a:rPr>
              <a:t>- de promouvoir la recherche scientifique et technologique pour une maîtrise des sciences, des techniques et du savoir-faire ;</a:t>
            </a:r>
            <a:br>
              <a:rPr lang="fr-FR" sz="1200" kern="1200" dirty="0">
                <a:solidFill>
                  <a:schemeClr val="tx1"/>
                </a:solidFill>
                <a:effectLst/>
                <a:latin typeface="+mn-lt"/>
                <a:ea typeface="+mn-ea"/>
                <a:cs typeface="+mn-cs"/>
              </a:rPr>
            </a:br>
            <a:r>
              <a:rPr lang="fr-FR" sz="1200" kern="1200" dirty="0">
                <a:solidFill>
                  <a:schemeClr val="tx1"/>
                </a:solidFill>
                <a:effectLst/>
                <a:latin typeface="+mn-lt"/>
                <a:ea typeface="+mn-ea"/>
                <a:cs typeface="+mn-cs"/>
              </a:rPr>
              <a:t>- de favoriser le service à la communauté ;</a:t>
            </a:r>
            <a:br>
              <a:rPr lang="fr-FR" sz="1200" kern="1200" dirty="0">
                <a:solidFill>
                  <a:schemeClr val="tx1"/>
                </a:solidFill>
                <a:effectLst/>
                <a:latin typeface="+mn-lt"/>
                <a:ea typeface="+mn-ea"/>
                <a:cs typeface="+mn-cs"/>
              </a:rPr>
            </a:br>
            <a:r>
              <a:rPr lang="fr-FR" sz="1200" kern="1200" dirty="0">
                <a:solidFill>
                  <a:schemeClr val="tx1"/>
                </a:solidFill>
                <a:effectLst/>
                <a:latin typeface="+mn-lt"/>
                <a:ea typeface="+mn-ea"/>
                <a:cs typeface="+mn-cs"/>
              </a:rPr>
              <a:t>- de développer les valeurs culturelles africaines ;</a:t>
            </a:r>
            <a:br>
              <a:rPr lang="fr-FR" sz="1200" kern="1200" dirty="0">
                <a:solidFill>
                  <a:schemeClr val="tx1"/>
                </a:solidFill>
                <a:effectLst/>
                <a:latin typeface="+mn-lt"/>
                <a:ea typeface="+mn-ea"/>
                <a:cs typeface="+mn-cs"/>
              </a:rPr>
            </a:br>
            <a:r>
              <a:rPr lang="fr-FR" sz="1200" kern="1200" dirty="0">
                <a:solidFill>
                  <a:schemeClr val="tx1"/>
                </a:solidFill>
                <a:effectLst/>
                <a:latin typeface="+mn-lt"/>
                <a:ea typeface="+mn-ea"/>
                <a:cs typeface="+mn-cs"/>
              </a:rPr>
              <a:t>- de promouvoir la coopération internationale avec les universités étrangères.</a:t>
            </a:r>
          </a:p>
          <a:p>
            <a:endParaRPr lang="fr-FR" dirty="0"/>
          </a:p>
        </p:txBody>
      </p:sp>
      <p:sp>
        <p:nvSpPr>
          <p:cNvPr id="4" name="Espace réservé du numéro de diapositive 3"/>
          <p:cNvSpPr>
            <a:spLocks noGrp="1"/>
          </p:cNvSpPr>
          <p:nvPr>
            <p:ph type="sldNum" sz="quarter" idx="10"/>
          </p:nvPr>
        </p:nvSpPr>
        <p:spPr/>
        <p:txBody>
          <a:bodyPr/>
          <a:lstStyle/>
          <a:p>
            <a:fld id="{48652414-D835-4983-A26D-E16EB0352ED8}" type="slidenum">
              <a:rPr lang="fr-FR" smtClean="0"/>
              <a:t>11</a:t>
            </a:fld>
            <a:endParaRPr lang="fr-FR"/>
          </a:p>
        </p:txBody>
      </p:sp>
    </p:spTree>
    <p:extLst>
      <p:ext uri="{BB962C8B-B14F-4D97-AF65-F5344CB8AC3E}">
        <p14:creationId xmlns:p14="http://schemas.microsoft.com/office/powerpoint/2010/main" val="1200493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de former les cadres supérieurs du Sénégal et des autres pays. A ce titre, elles sont chargées de la formation initiale et de la formation continue, ainsi que de la préparation des jeunes étudiants à l’insertion dans la vie active ;</a:t>
            </a:r>
            <a:br>
              <a:rPr lang="fr-FR" sz="1200" kern="1200" dirty="0">
                <a:solidFill>
                  <a:schemeClr val="tx1"/>
                </a:solidFill>
                <a:effectLst/>
                <a:latin typeface="+mn-lt"/>
                <a:ea typeface="+mn-ea"/>
                <a:cs typeface="+mn-cs"/>
              </a:rPr>
            </a:br>
            <a:r>
              <a:rPr lang="fr-FR" sz="1200" kern="1200" dirty="0">
                <a:solidFill>
                  <a:schemeClr val="tx1"/>
                </a:solidFill>
                <a:effectLst/>
                <a:latin typeface="+mn-lt"/>
                <a:ea typeface="+mn-ea"/>
                <a:cs typeface="+mn-cs"/>
              </a:rPr>
              <a:t>- de contribuer à la recherche scientifique au niveau national et international, pour le développement économique et social du pays ;</a:t>
            </a:r>
            <a:br>
              <a:rPr lang="fr-FR" sz="1200" kern="1200" dirty="0">
                <a:solidFill>
                  <a:schemeClr val="tx1"/>
                </a:solidFill>
                <a:effectLst/>
                <a:latin typeface="+mn-lt"/>
                <a:ea typeface="+mn-ea"/>
                <a:cs typeface="+mn-cs"/>
              </a:rPr>
            </a:br>
            <a:r>
              <a:rPr lang="fr-FR" sz="1200" kern="1200" dirty="0">
                <a:solidFill>
                  <a:schemeClr val="tx1"/>
                </a:solidFill>
                <a:effectLst/>
                <a:latin typeface="+mn-lt"/>
                <a:ea typeface="+mn-ea"/>
                <a:cs typeface="+mn-cs"/>
              </a:rPr>
              <a:t>- de promouvoir la recherche scientifique et technologique pour une maîtrise des sciences, des techniques et du savoir-faire ;</a:t>
            </a:r>
            <a:br>
              <a:rPr lang="fr-FR" sz="1200" kern="1200" dirty="0">
                <a:solidFill>
                  <a:schemeClr val="tx1"/>
                </a:solidFill>
                <a:effectLst/>
                <a:latin typeface="+mn-lt"/>
                <a:ea typeface="+mn-ea"/>
                <a:cs typeface="+mn-cs"/>
              </a:rPr>
            </a:br>
            <a:r>
              <a:rPr lang="fr-FR" sz="1200" kern="1200" dirty="0">
                <a:solidFill>
                  <a:schemeClr val="tx1"/>
                </a:solidFill>
                <a:effectLst/>
                <a:latin typeface="+mn-lt"/>
                <a:ea typeface="+mn-ea"/>
                <a:cs typeface="+mn-cs"/>
              </a:rPr>
              <a:t>- de favoriser le service à la communauté ;</a:t>
            </a:r>
            <a:br>
              <a:rPr lang="fr-FR" sz="1200" kern="1200" dirty="0">
                <a:solidFill>
                  <a:schemeClr val="tx1"/>
                </a:solidFill>
                <a:effectLst/>
                <a:latin typeface="+mn-lt"/>
                <a:ea typeface="+mn-ea"/>
                <a:cs typeface="+mn-cs"/>
              </a:rPr>
            </a:br>
            <a:r>
              <a:rPr lang="fr-FR" sz="1200" kern="1200" dirty="0">
                <a:solidFill>
                  <a:schemeClr val="tx1"/>
                </a:solidFill>
                <a:effectLst/>
                <a:latin typeface="+mn-lt"/>
                <a:ea typeface="+mn-ea"/>
                <a:cs typeface="+mn-cs"/>
              </a:rPr>
              <a:t>- de développer les valeurs culturelles africaines ;</a:t>
            </a:r>
            <a:br>
              <a:rPr lang="fr-FR" sz="1200" kern="1200" dirty="0">
                <a:solidFill>
                  <a:schemeClr val="tx1"/>
                </a:solidFill>
                <a:effectLst/>
                <a:latin typeface="+mn-lt"/>
                <a:ea typeface="+mn-ea"/>
                <a:cs typeface="+mn-cs"/>
              </a:rPr>
            </a:br>
            <a:r>
              <a:rPr lang="fr-FR" sz="1200" kern="1200" dirty="0">
                <a:solidFill>
                  <a:schemeClr val="tx1"/>
                </a:solidFill>
                <a:effectLst/>
                <a:latin typeface="+mn-lt"/>
                <a:ea typeface="+mn-ea"/>
                <a:cs typeface="+mn-cs"/>
              </a:rPr>
              <a:t>- de promouvoir la coopération internationale avec les universités étrangères.</a:t>
            </a:r>
          </a:p>
          <a:p>
            <a:endParaRPr lang="fr-FR" dirty="0"/>
          </a:p>
        </p:txBody>
      </p:sp>
      <p:sp>
        <p:nvSpPr>
          <p:cNvPr id="4" name="Espace réservé du numéro de diapositive 3"/>
          <p:cNvSpPr>
            <a:spLocks noGrp="1"/>
          </p:cNvSpPr>
          <p:nvPr>
            <p:ph type="sldNum" sz="quarter" idx="10"/>
          </p:nvPr>
        </p:nvSpPr>
        <p:spPr/>
        <p:txBody>
          <a:bodyPr/>
          <a:lstStyle/>
          <a:p>
            <a:fld id="{48652414-D835-4983-A26D-E16EB0352ED8}" type="slidenum">
              <a:rPr lang="fr-FR" smtClean="0"/>
              <a:t>12</a:t>
            </a:fld>
            <a:endParaRPr lang="fr-FR"/>
          </a:p>
        </p:txBody>
      </p:sp>
    </p:spTree>
    <p:extLst>
      <p:ext uri="{BB962C8B-B14F-4D97-AF65-F5344CB8AC3E}">
        <p14:creationId xmlns:p14="http://schemas.microsoft.com/office/powerpoint/2010/main" val="938779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de former les cadres supérieurs du Sénégal et des autres pays. A ce titre, elles sont chargées de la formation initiale et de la formation continue, ainsi que de la préparation des jeunes étudiants à l’insertion dans la vie active ;</a:t>
            </a:r>
            <a:br>
              <a:rPr lang="fr-FR" sz="1200" kern="1200" dirty="0">
                <a:solidFill>
                  <a:schemeClr val="tx1"/>
                </a:solidFill>
                <a:effectLst/>
                <a:latin typeface="+mn-lt"/>
                <a:ea typeface="+mn-ea"/>
                <a:cs typeface="+mn-cs"/>
              </a:rPr>
            </a:br>
            <a:r>
              <a:rPr lang="fr-FR" sz="1200" kern="1200" dirty="0">
                <a:solidFill>
                  <a:schemeClr val="tx1"/>
                </a:solidFill>
                <a:effectLst/>
                <a:latin typeface="+mn-lt"/>
                <a:ea typeface="+mn-ea"/>
                <a:cs typeface="+mn-cs"/>
              </a:rPr>
              <a:t>- de contribuer à la recherche scientifique au niveau national et international, pour le développement économique et social du pays ;</a:t>
            </a:r>
            <a:br>
              <a:rPr lang="fr-FR" sz="1200" kern="1200" dirty="0">
                <a:solidFill>
                  <a:schemeClr val="tx1"/>
                </a:solidFill>
                <a:effectLst/>
                <a:latin typeface="+mn-lt"/>
                <a:ea typeface="+mn-ea"/>
                <a:cs typeface="+mn-cs"/>
              </a:rPr>
            </a:br>
            <a:r>
              <a:rPr lang="fr-FR" sz="1200" kern="1200" dirty="0">
                <a:solidFill>
                  <a:schemeClr val="tx1"/>
                </a:solidFill>
                <a:effectLst/>
                <a:latin typeface="+mn-lt"/>
                <a:ea typeface="+mn-ea"/>
                <a:cs typeface="+mn-cs"/>
              </a:rPr>
              <a:t>- de promouvoir la recherche scientifique et technologique pour une maîtrise des sciences, des techniques et du savoir-faire ;</a:t>
            </a:r>
            <a:br>
              <a:rPr lang="fr-FR" sz="1200" kern="1200" dirty="0">
                <a:solidFill>
                  <a:schemeClr val="tx1"/>
                </a:solidFill>
                <a:effectLst/>
                <a:latin typeface="+mn-lt"/>
                <a:ea typeface="+mn-ea"/>
                <a:cs typeface="+mn-cs"/>
              </a:rPr>
            </a:br>
            <a:r>
              <a:rPr lang="fr-FR" sz="1200" kern="1200" dirty="0">
                <a:solidFill>
                  <a:schemeClr val="tx1"/>
                </a:solidFill>
                <a:effectLst/>
                <a:latin typeface="+mn-lt"/>
                <a:ea typeface="+mn-ea"/>
                <a:cs typeface="+mn-cs"/>
              </a:rPr>
              <a:t>- de favoriser le service à la communauté ;</a:t>
            </a:r>
            <a:br>
              <a:rPr lang="fr-FR" sz="1200" kern="1200" dirty="0">
                <a:solidFill>
                  <a:schemeClr val="tx1"/>
                </a:solidFill>
                <a:effectLst/>
                <a:latin typeface="+mn-lt"/>
                <a:ea typeface="+mn-ea"/>
                <a:cs typeface="+mn-cs"/>
              </a:rPr>
            </a:br>
            <a:r>
              <a:rPr lang="fr-FR" sz="1200" kern="1200" dirty="0">
                <a:solidFill>
                  <a:schemeClr val="tx1"/>
                </a:solidFill>
                <a:effectLst/>
                <a:latin typeface="+mn-lt"/>
                <a:ea typeface="+mn-ea"/>
                <a:cs typeface="+mn-cs"/>
              </a:rPr>
              <a:t>- de développer les valeurs culturelles africaines ;</a:t>
            </a:r>
            <a:br>
              <a:rPr lang="fr-FR" sz="1200" kern="1200" dirty="0">
                <a:solidFill>
                  <a:schemeClr val="tx1"/>
                </a:solidFill>
                <a:effectLst/>
                <a:latin typeface="+mn-lt"/>
                <a:ea typeface="+mn-ea"/>
                <a:cs typeface="+mn-cs"/>
              </a:rPr>
            </a:br>
            <a:r>
              <a:rPr lang="fr-FR" sz="1200" kern="1200" dirty="0">
                <a:solidFill>
                  <a:schemeClr val="tx1"/>
                </a:solidFill>
                <a:effectLst/>
                <a:latin typeface="+mn-lt"/>
                <a:ea typeface="+mn-ea"/>
                <a:cs typeface="+mn-cs"/>
              </a:rPr>
              <a:t>- de promouvoir la coopération internationale avec les universités étrangères.</a:t>
            </a:r>
          </a:p>
          <a:p>
            <a:endParaRPr lang="fr-FR" dirty="0"/>
          </a:p>
        </p:txBody>
      </p:sp>
      <p:sp>
        <p:nvSpPr>
          <p:cNvPr id="4" name="Espace réservé du numéro de diapositive 3"/>
          <p:cNvSpPr>
            <a:spLocks noGrp="1"/>
          </p:cNvSpPr>
          <p:nvPr>
            <p:ph type="sldNum" sz="quarter" idx="10"/>
          </p:nvPr>
        </p:nvSpPr>
        <p:spPr/>
        <p:txBody>
          <a:bodyPr/>
          <a:lstStyle/>
          <a:p>
            <a:fld id="{48652414-D835-4983-A26D-E16EB0352ED8}" type="slidenum">
              <a:rPr lang="fr-FR" smtClean="0"/>
              <a:t>13</a:t>
            </a:fld>
            <a:endParaRPr lang="fr-FR"/>
          </a:p>
        </p:txBody>
      </p:sp>
    </p:spTree>
    <p:extLst>
      <p:ext uri="{BB962C8B-B14F-4D97-AF65-F5344CB8AC3E}">
        <p14:creationId xmlns:p14="http://schemas.microsoft.com/office/powerpoint/2010/main" val="21752924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de former les cadres supérieurs du Sénégal et des autres pays. A ce titre, elles sont chargées de la formation initiale et de la formation continue, ainsi que de la préparation des jeunes étudiants à l’insertion dans la vie active ;</a:t>
            </a:r>
            <a:br>
              <a:rPr lang="fr-FR" sz="1200" kern="1200" dirty="0">
                <a:solidFill>
                  <a:schemeClr val="tx1"/>
                </a:solidFill>
                <a:effectLst/>
                <a:latin typeface="+mn-lt"/>
                <a:ea typeface="+mn-ea"/>
                <a:cs typeface="+mn-cs"/>
              </a:rPr>
            </a:br>
            <a:r>
              <a:rPr lang="fr-FR" sz="1200" kern="1200" dirty="0">
                <a:solidFill>
                  <a:schemeClr val="tx1"/>
                </a:solidFill>
                <a:effectLst/>
                <a:latin typeface="+mn-lt"/>
                <a:ea typeface="+mn-ea"/>
                <a:cs typeface="+mn-cs"/>
              </a:rPr>
              <a:t>- de contribuer à la recherche scientifique au niveau national et international, pour le développement économique et social du pays ;</a:t>
            </a:r>
            <a:br>
              <a:rPr lang="fr-FR" sz="1200" kern="1200" dirty="0">
                <a:solidFill>
                  <a:schemeClr val="tx1"/>
                </a:solidFill>
                <a:effectLst/>
                <a:latin typeface="+mn-lt"/>
                <a:ea typeface="+mn-ea"/>
                <a:cs typeface="+mn-cs"/>
              </a:rPr>
            </a:br>
            <a:r>
              <a:rPr lang="fr-FR" sz="1200" kern="1200" dirty="0">
                <a:solidFill>
                  <a:schemeClr val="tx1"/>
                </a:solidFill>
                <a:effectLst/>
                <a:latin typeface="+mn-lt"/>
                <a:ea typeface="+mn-ea"/>
                <a:cs typeface="+mn-cs"/>
              </a:rPr>
              <a:t>- de promouvoir la recherche scientifique et technologique pour une maîtrise des sciences, des techniques et du savoir-faire ;</a:t>
            </a:r>
            <a:br>
              <a:rPr lang="fr-FR" sz="1200" kern="1200" dirty="0">
                <a:solidFill>
                  <a:schemeClr val="tx1"/>
                </a:solidFill>
                <a:effectLst/>
                <a:latin typeface="+mn-lt"/>
                <a:ea typeface="+mn-ea"/>
                <a:cs typeface="+mn-cs"/>
              </a:rPr>
            </a:br>
            <a:r>
              <a:rPr lang="fr-FR" sz="1200" kern="1200" dirty="0">
                <a:solidFill>
                  <a:schemeClr val="tx1"/>
                </a:solidFill>
                <a:effectLst/>
                <a:latin typeface="+mn-lt"/>
                <a:ea typeface="+mn-ea"/>
                <a:cs typeface="+mn-cs"/>
              </a:rPr>
              <a:t>- de favoriser le service à la communauté ;</a:t>
            </a:r>
            <a:br>
              <a:rPr lang="fr-FR" sz="1200" kern="1200" dirty="0">
                <a:solidFill>
                  <a:schemeClr val="tx1"/>
                </a:solidFill>
                <a:effectLst/>
                <a:latin typeface="+mn-lt"/>
                <a:ea typeface="+mn-ea"/>
                <a:cs typeface="+mn-cs"/>
              </a:rPr>
            </a:br>
            <a:r>
              <a:rPr lang="fr-FR" sz="1200" kern="1200" dirty="0">
                <a:solidFill>
                  <a:schemeClr val="tx1"/>
                </a:solidFill>
                <a:effectLst/>
                <a:latin typeface="+mn-lt"/>
                <a:ea typeface="+mn-ea"/>
                <a:cs typeface="+mn-cs"/>
              </a:rPr>
              <a:t>- de développer les valeurs culturelles africaines ;</a:t>
            </a:r>
            <a:br>
              <a:rPr lang="fr-FR" sz="1200" kern="1200" dirty="0">
                <a:solidFill>
                  <a:schemeClr val="tx1"/>
                </a:solidFill>
                <a:effectLst/>
                <a:latin typeface="+mn-lt"/>
                <a:ea typeface="+mn-ea"/>
                <a:cs typeface="+mn-cs"/>
              </a:rPr>
            </a:br>
            <a:r>
              <a:rPr lang="fr-FR" sz="1200" kern="1200" dirty="0">
                <a:solidFill>
                  <a:schemeClr val="tx1"/>
                </a:solidFill>
                <a:effectLst/>
                <a:latin typeface="+mn-lt"/>
                <a:ea typeface="+mn-ea"/>
                <a:cs typeface="+mn-cs"/>
              </a:rPr>
              <a:t>- de promouvoir la coopération internationale avec les universités étrangères.</a:t>
            </a:r>
          </a:p>
          <a:p>
            <a:endParaRPr lang="fr-FR" dirty="0"/>
          </a:p>
        </p:txBody>
      </p:sp>
      <p:sp>
        <p:nvSpPr>
          <p:cNvPr id="4" name="Espace réservé du numéro de diapositive 3"/>
          <p:cNvSpPr>
            <a:spLocks noGrp="1"/>
          </p:cNvSpPr>
          <p:nvPr>
            <p:ph type="sldNum" sz="quarter" idx="10"/>
          </p:nvPr>
        </p:nvSpPr>
        <p:spPr/>
        <p:txBody>
          <a:bodyPr/>
          <a:lstStyle/>
          <a:p>
            <a:fld id="{48652414-D835-4983-A26D-E16EB0352ED8}" type="slidenum">
              <a:rPr lang="fr-FR" smtClean="0"/>
              <a:t>14</a:t>
            </a:fld>
            <a:endParaRPr lang="fr-FR"/>
          </a:p>
        </p:txBody>
      </p:sp>
    </p:spTree>
    <p:extLst>
      <p:ext uri="{BB962C8B-B14F-4D97-AF65-F5344CB8AC3E}">
        <p14:creationId xmlns:p14="http://schemas.microsoft.com/office/powerpoint/2010/main" val="40481928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de former les cadres supérieurs du Sénégal et des autres pays. A ce titre, elles sont chargées de la formation initiale et de la formation continue, ainsi que de la préparation des jeunes étudiants à l’insertion dans la vie active ;</a:t>
            </a:r>
            <a:br>
              <a:rPr lang="fr-FR" sz="1200" kern="1200" dirty="0">
                <a:solidFill>
                  <a:schemeClr val="tx1"/>
                </a:solidFill>
                <a:effectLst/>
                <a:latin typeface="+mn-lt"/>
                <a:ea typeface="+mn-ea"/>
                <a:cs typeface="+mn-cs"/>
              </a:rPr>
            </a:br>
            <a:r>
              <a:rPr lang="fr-FR" sz="1200" kern="1200" dirty="0">
                <a:solidFill>
                  <a:schemeClr val="tx1"/>
                </a:solidFill>
                <a:effectLst/>
                <a:latin typeface="+mn-lt"/>
                <a:ea typeface="+mn-ea"/>
                <a:cs typeface="+mn-cs"/>
              </a:rPr>
              <a:t>- de contribuer à la recherche scientifique au niveau national et international, pour le développement économique et social du pays ;</a:t>
            </a:r>
            <a:br>
              <a:rPr lang="fr-FR" sz="1200" kern="1200" dirty="0">
                <a:solidFill>
                  <a:schemeClr val="tx1"/>
                </a:solidFill>
                <a:effectLst/>
                <a:latin typeface="+mn-lt"/>
                <a:ea typeface="+mn-ea"/>
                <a:cs typeface="+mn-cs"/>
              </a:rPr>
            </a:br>
            <a:r>
              <a:rPr lang="fr-FR" sz="1200" kern="1200" dirty="0">
                <a:solidFill>
                  <a:schemeClr val="tx1"/>
                </a:solidFill>
                <a:effectLst/>
                <a:latin typeface="+mn-lt"/>
                <a:ea typeface="+mn-ea"/>
                <a:cs typeface="+mn-cs"/>
              </a:rPr>
              <a:t>- de promouvoir la recherche scientifique et technologique pour une maîtrise des sciences, des techniques et du savoir-faire ;</a:t>
            </a:r>
            <a:br>
              <a:rPr lang="fr-FR" sz="1200" kern="1200" dirty="0">
                <a:solidFill>
                  <a:schemeClr val="tx1"/>
                </a:solidFill>
                <a:effectLst/>
                <a:latin typeface="+mn-lt"/>
                <a:ea typeface="+mn-ea"/>
                <a:cs typeface="+mn-cs"/>
              </a:rPr>
            </a:br>
            <a:r>
              <a:rPr lang="fr-FR" sz="1200" kern="1200" dirty="0">
                <a:solidFill>
                  <a:schemeClr val="tx1"/>
                </a:solidFill>
                <a:effectLst/>
                <a:latin typeface="+mn-lt"/>
                <a:ea typeface="+mn-ea"/>
                <a:cs typeface="+mn-cs"/>
              </a:rPr>
              <a:t>- de favoriser le service à la communauté ;</a:t>
            </a:r>
            <a:br>
              <a:rPr lang="fr-FR" sz="1200" kern="1200" dirty="0">
                <a:solidFill>
                  <a:schemeClr val="tx1"/>
                </a:solidFill>
                <a:effectLst/>
                <a:latin typeface="+mn-lt"/>
                <a:ea typeface="+mn-ea"/>
                <a:cs typeface="+mn-cs"/>
              </a:rPr>
            </a:br>
            <a:r>
              <a:rPr lang="fr-FR" sz="1200" kern="1200" dirty="0">
                <a:solidFill>
                  <a:schemeClr val="tx1"/>
                </a:solidFill>
                <a:effectLst/>
                <a:latin typeface="+mn-lt"/>
                <a:ea typeface="+mn-ea"/>
                <a:cs typeface="+mn-cs"/>
              </a:rPr>
              <a:t>- de développer les valeurs culturelles africaines ;</a:t>
            </a:r>
            <a:br>
              <a:rPr lang="fr-FR" sz="1200" kern="1200" dirty="0">
                <a:solidFill>
                  <a:schemeClr val="tx1"/>
                </a:solidFill>
                <a:effectLst/>
                <a:latin typeface="+mn-lt"/>
                <a:ea typeface="+mn-ea"/>
                <a:cs typeface="+mn-cs"/>
              </a:rPr>
            </a:br>
            <a:r>
              <a:rPr lang="fr-FR" sz="1200" kern="1200" dirty="0">
                <a:solidFill>
                  <a:schemeClr val="tx1"/>
                </a:solidFill>
                <a:effectLst/>
                <a:latin typeface="+mn-lt"/>
                <a:ea typeface="+mn-ea"/>
                <a:cs typeface="+mn-cs"/>
              </a:rPr>
              <a:t>- de promouvoir la coopération internationale avec les universités étrangères.</a:t>
            </a:r>
          </a:p>
          <a:p>
            <a:endParaRPr lang="fr-FR" dirty="0"/>
          </a:p>
        </p:txBody>
      </p:sp>
      <p:sp>
        <p:nvSpPr>
          <p:cNvPr id="4" name="Espace réservé du numéro de diapositive 3"/>
          <p:cNvSpPr>
            <a:spLocks noGrp="1"/>
          </p:cNvSpPr>
          <p:nvPr>
            <p:ph type="sldNum" sz="quarter" idx="10"/>
          </p:nvPr>
        </p:nvSpPr>
        <p:spPr/>
        <p:txBody>
          <a:bodyPr/>
          <a:lstStyle/>
          <a:p>
            <a:fld id="{48652414-D835-4983-A26D-E16EB0352ED8}" type="slidenum">
              <a:rPr lang="fr-FR" smtClean="0"/>
              <a:t>15</a:t>
            </a:fld>
            <a:endParaRPr lang="fr-FR"/>
          </a:p>
        </p:txBody>
      </p:sp>
    </p:spTree>
    <p:extLst>
      <p:ext uri="{BB962C8B-B14F-4D97-AF65-F5344CB8AC3E}">
        <p14:creationId xmlns:p14="http://schemas.microsoft.com/office/powerpoint/2010/main" val="13623817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de former les cadres supérieurs du Sénégal et des autres pays. A ce titre, elles sont chargées de la formation initiale et de la formation continue, ainsi que de la préparation des jeunes étudiants à l’insertion dans la vie active ;</a:t>
            </a:r>
            <a:br>
              <a:rPr lang="fr-FR" sz="1200" kern="1200" dirty="0">
                <a:solidFill>
                  <a:schemeClr val="tx1"/>
                </a:solidFill>
                <a:effectLst/>
                <a:latin typeface="+mn-lt"/>
                <a:ea typeface="+mn-ea"/>
                <a:cs typeface="+mn-cs"/>
              </a:rPr>
            </a:br>
            <a:r>
              <a:rPr lang="fr-FR" sz="1200" kern="1200" dirty="0">
                <a:solidFill>
                  <a:schemeClr val="tx1"/>
                </a:solidFill>
                <a:effectLst/>
                <a:latin typeface="+mn-lt"/>
                <a:ea typeface="+mn-ea"/>
                <a:cs typeface="+mn-cs"/>
              </a:rPr>
              <a:t>- de contribuer à la recherche scientifique au niveau national et international, pour le développement économique et social du pays ;</a:t>
            </a:r>
            <a:br>
              <a:rPr lang="fr-FR" sz="1200" kern="1200" dirty="0">
                <a:solidFill>
                  <a:schemeClr val="tx1"/>
                </a:solidFill>
                <a:effectLst/>
                <a:latin typeface="+mn-lt"/>
                <a:ea typeface="+mn-ea"/>
                <a:cs typeface="+mn-cs"/>
              </a:rPr>
            </a:br>
            <a:r>
              <a:rPr lang="fr-FR" sz="1200" kern="1200" dirty="0">
                <a:solidFill>
                  <a:schemeClr val="tx1"/>
                </a:solidFill>
                <a:effectLst/>
                <a:latin typeface="+mn-lt"/>
                <a:ea typeface="+mn-ea"/>
                <a:cs typeface="+mn-cs"/>
              </a:rPr>
              <a:t>- de promouvoir la recherche scientifique et technologique pour une maîtrise des sciences, des techniques et du savoir-faire ;</a:t>
            </a:r>
            <a:br>
              <a:rPr lang="fr-FR" sz="1200" kern="1200" dirty="0">
                <a:solidFill>
                  <a:schemeClr val="tx1"/>
                </a:solidFill>
                <a:effectLst/>
                <a:latin typeface="+mn-lt"/>
                <a:ea typeface="+mn-ea"/>
                <a:cs typeface="+mn-cs"/>
              </a:rPr>
            </a:br>
            <a:r>
              <a:rPr lang="fr-FR" sz="1200" kern="1200" dirty="0">
                <a:solidFill>
                  <a:schemeClr val="tx1"/>
                </a:solidFill>
                <a:effectLst/>
                <a:latin typeface="+mn-lt"/>
                <a:ea typeface="+mn-ea"/>
                <a:cs typeface="+mn-cs"/>
              </a:rPr>
              <a:t>- de favoriser le service à la communauté ;</a:t>
            </a:r>
            <a:br>
              <a:rPr lang="fr-FR" sz="1200" kern="1200" dirty="0">
                <a:solidFill>
                  <a:schemeClr val="tx1"/>
                </a:solidFill>
                <a:effectLst/>
                <a:latin typeface="+mn-lt"/>
                <a:ea typeface="+mn-ea"/>
                <a:cs typeface="+mn-cs"/>
              </a:rPr>
            </a:br>
            <a:r>
              <a:rPr lang="fr-FR" sz="1200" kern="1200" dirty="0">
                <a:solidFill>
                  <a:schemeClr val="tx1"/>
                </a:solidFill>
                <a:effectLst/>
                <a:latin typeface="+mn-lt"/>
                <a:ea typeface="+mn-ea"/>
                <a:cs typeface="+mn-cs"/>
              </a:rPr>
              <a:t>- de développer les valeurs culturelles africaines ;</a:t>
            </a:r>
            <a:br>
              <a:rPr lang="fr-FR" sz="1200" kern="1200" dirty="0">
                <a:solidFill>
                  <a:schemeClr val="tx1"/>
                </a:solidFill>
                <a:effectLst/>
                <a:latin typeface="+mn-lt"/>
                <a:ea typeface="+mn-ea"/>
                <a:cs typeface="+mn-cs"/>
              </a:rPr>
            </a:br>
            <a:r>
              <a:rPr lang="fr-FR" sz="1200" kern="1200" dirty="0">
                <a:solidFill>
                  <a:schemeClr val="tx1"/>
                </a:solidFill>
                <a:effectLst/>
                <a:latin typeface="+mn-lt"/>
                <a:ea typeface="+mn-ea"/>
                <a:cs typeface="+mn-cs"/>
              </a:rPr>
              <a:t>- de promouvoir la coopération internationale avec les universités étrangères.</a:t>
            </a:r>
          </a:p>
          <a:p>
            <a:endParaRPr lang="fr-FR" dirty="0"/>
          </a:p>
        </p:txBody>
      </p:sp>
      <p:sp>
        <p:nvSpPr>
          <p:cNvPr id="4" name="Espace réservé du numéro de diapositive 3"/>
          <p:cNvSpPr>
            <a:spLocks noGrp="1"/>
          </p:cNvSpPr>
          <p:nvPr>
            <p:ph type="sldNum" sz="quarter" idx="10"/>
          </p:nvPr>
        </p:nvSpPr>
        <p:spPr/>
        <p:txBody>
          <a:bodyPr/>
          <a:lstStyle/>
          <a:p>
            <a:fld id="{48652414-D835-4983-A26D-E16EB0352ED8}" type="slidenum">
              <a:rPr lang="fr-FR" smtClean="0"/>
              <a:t>16</a:t>
            </a:fld>
            <a:endParaRPr lang="fr-FR"/>
          </a:p>
        </p:txBody>
      </p:sp>
    </p:spTree>
    <p:extLst>
      <p:ext uri="{BB962C8B-B14F-4D97-AF65-F5344CB8AC3E}">
        <p14:creationId xmlns:p14="http://schemas.microsoft.com/office/powerpoint/2010/main" val="2328524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de former les cadres supérieurs du Sénégal et des autres pays. A ce titre, elles sont chargées de la formation initiale et de la formation continue, ainsi que de la préparation des jeunes étudiants à l’insertion dans la vie active ;</a:t>
            </a:r>
            <a:br>
              <a:rPr lang="fr-FR" sz="1200" kern="1200" dirty="0">
                <a:solidFill>
                  <a:schemeClr val="tx1"/>
                </a:solidFill>
                <a:effectLst/>
                <a:latin typeface="+mn-lt"/>
                <a:ea typeface="+mn-ea"/>
                <a:cs typeface="+mn-cs"/>
              </a:rPr>
            </a:br>
            <a:r>
              <a:rPr lang="fr-FR" sz="1200" kern="1200" dirty="0">
                <a:solidFill>
                  <a:schemeClr val="tx1"/>
                </a:solidFill>
                <a:effectLst/>
                <a:latin typeface="+mn-lt"/>
                <a:ea typeface="+mn-ea"/>
                <a:cs typeface="+mn-cs"/>
              </a:rPr>
              <a:t>- de contribuer à la recherche scientifique au niveau national et international, pour le développement économique et social du pays ;</a:t>
            </a:r>
            <a:br>
              <a:rPr lang="fr-FR" sz="1200" kern="1200" dirty="0">
                <a:solidFill>
                  <a:schemeClr val="tx1"/>
                </a:solidFill>
                <a:effectLst/>
                <a:latin typeface="+mn-lt"/>
                <a:ea typeface="+mn-ea"/>
                <a:cs typeface="+mn-cs"/>
              </a:rPr>
            </a:br>
            <a:r>
              <a:rPr lang="fr-FR" sz="1200" kern="1200" dirty="0">
                <a:solidFill>
                  <a:schemeClr val="tx1"/>
                </a:solidFill>
                <a:effectLst/>
                <a:latin typeface="+mn-lt"/>
                <a:ea typeface="+mn-ea"/>
                <a:cs typeface="+mn-cs"/>
              </a:rPr>
              <a:t>- de promouvoir la recherche scientifique et technologique pour une maîtrise des sciences, des techniques et du savoir-faire ;</a:t>
            </a:r>
            <a:br>
              <a:rPr lang="fr-FR" sz="1200" kern="1200" dirty="0">
                <a:solidFill>
                  <a:schemeClr val="tx1"/>
                </a:solidFill>
                <a:effectLst/>
                <a:latin typeface="+mn-lt"/>
                <a:ea typeface="+mn-ea"/>
                <a:cs typeface="+mn-cs"/>
              </a:rPr>
            </a:br>
            <a:r>
              <a:rPr lang="fr-FR" sz="1200" kern="1200" dirty="0">
                <a:solidFill>
                  <a:schemeClr val="tx1"/>
                </a:solidFill>
                <a:effectLst/>
                <a:latin typeface="+mn-lt"/>
                <a:ea typeface="+mn-ea"/>
                <a:cs typeface="+mn-cs"/>
              </a:rPr>
              <a:t>- de favoriser le service à la communauté ;</a:t>
            </a:r>
            <a:br>
              <a:rPr lang="fr-FR" sz="1200" kern="1200" dirty="0">
                <a:solidFill>
                  <a:schemeClr val="tx1"/>
                </a:solidFill>
                <a:effectLst/>
                <a:latin typeface="+mn-lt"/>
                <a:ea typeface="+mn-ea"/>
                <a:cs typeface="+mn-cs"/>
              </a:rPr>
            </a:br>
            <a:r>
              <a:rPr lang="fr-FR" sz="1200" kern="1200" dirty="0">
                <a:solidFill>
                  <a:schemeClr val="tx1"/>
                </a:solidFill>
                <a:effectLst/>
                <a:latin typeface="+mn-lt"/>
                <a:ea typeface="+mn-ea"/>
                <a:cs typeface="+mn-cs"/>
              </a:rPr>
              <a:t>- de développer les valeurs culturelles africaines ;</a:t>
            </a:r>
            <a:br>
              <a:rPr lang="fr-FR" sz="1200" kern="1200" dirty="0">
                <a:solidFill>
                  <a:schemeClr val="tx1"/>
                </a:solidFill>
                <a:effectLst/>
                <a:latin typeface="+mn-lt"/>
                <a:ea typeface="+mn-ea"/>
                <a:cs typeface="+mn-cs"/>
              </a:rPr>
            </a:br>
            <a:r>
              <a:rPr lang="fr-FR" sz="1200" kern="1200" dirty="0">
                <a:solidFill>
                  <a:schemeClr val="tx1"/>
                </a:solidFill>
                <a:effectLst/>
                <a:latin typeface="+mn-lt"/>
                <a:ea typeface="+mn-ea"/>
                <a:cs typeface="+mn-cs"/>
              </a:rPr>
              <a:t>- de promouvoir la coopération internationale avec les universités étrangères.</a:t>
            </a:r>
          </a:p>
          <a:p>
            <a:endParaRPr lang="fr-FR" dirty="0"/>
          </a:p>
        </p:txBody>
      </p:sp>
      <p:sp>
        <p:nvSpPr>
          <p:cNvPr id="4" name="Espace réservé du numéro de diapositive 3"/>
          <p:cNvSpPr>
            <a:spLocks noGrp="1"/>
          </p:cNvSpPr>
          <p:nvPr>
            <p:ph type="sldNum" sz="quarter" idx="10"/>
          </p:nvPr>
        </p:nvSpPr>
        <p:spPr/>
        <p:txBody>
          <a:bodyPr/>
          <a:lstStyle/>
          <a:p>
            <a:fld id="{48652414-D835-4983-A26D-E16EB0352ED8}" type="slidenum">
              <a:rPr lang="fr-FR" smtClean="0"/>
              <a:t>17</a:t>
            </a:fld>
            <a:endParaRPr lang="fr-FR"/>
          </a:p>
        </p:txBody>
      </p:sp>
    </p:spTree>
    <p:extLst>
      <p:ext uri="{BB962C8B-B14F-4D97-AF65-F5344CB8AC3E}">
        <p14:creationId xmlns:p14="http://schemas.microsoft.com/office/powerpoint/2010/main" val="3882004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de former les cadres supérieurs du Sénégal et des autres pays. A ce titre, elles sont chargées de la formation initiale et de la formation continue, ainsi que de la préparation des jeunes étudiants à l’insertion dans la vie active ;</a:t>
            </a:r>
            <a:br>
              <a:rPr lang="fr-FR" sz="1200" kern="1200" dirty="0">
                <a:solidFill>
                  <a:schemeClr val="tx1"/>
                </a:solidFill>
                <a:effectLst/>
                <a:latin typeface="+mn-lt"/>
                <a:ea typeface="+mn-ea"/>
                <a:cs typeface="+mn-cs"/>
              </a:rPr>
            </a:br>
            <a:r>
              <a:rPr lang="fr-FR" sz="1200" kern="1200" dirty="0">
                <a:solidFill>
                  <a:schemeClr val="tx1"/>
                </a:solidFill>
                <a:effectLst/>
                <a:latin typeface="+mn-lt"/>
                <a:ea typeface="+mn-ea"/>
                <a:cs typeface="+mn-cs"/>
              </a:rPr>
              <a:t>- de contribuer à la recherche scientifique au niveau national et international, pour le développement économique et social du pays ;</a:t>
            </a:r>
            <a:br>
              <a:rPr lang="fr-FR" sz="1200" kern="1200" dirty="0">
                <a:solidFill>
                  <a:schemeClr val="tx1"/>
                </a:solidFill>
                <a:effectLst/>
                <a:latin typeface="+mn-lt"/>
                <a:ea typeface="+mn-ea"/>
                <a:cs typeface="+mn-cs"/>
              </a:rPr>
            </a:br>
            <a:r>
              <a:rPr lang="fr-FR" sz="1200" kern="1200" dirty="0">
                <a:solidFill>
                  <a:schemeClr val="tx1"/>
                </a:solidFill>
                <a:effectLst/>
                <a:latin typeface="+mn-lt"/>
                <a:ea typeface="+mn-ea"/>
                <a:cs typeface="+mn-cs"/>
              </a:rPr>
              <a:t>- de promouvoir la recherche scientifique et technologique pour une maîtrise des sciences, des techniques et du savoir-faire ;</a:t>
            </a:r>
            <a:br>
              <a:rPr lang="fr-FR" sz="1200" kern="1200" dirty="0">
                <a:solidFill>
                  <a:schemeClr val="tx1"/>
                </a:solidFill>
                <a:effectLst/>
                <a:latin typeface="+mn-lt"/>
                <a:ea typeface="+mn-ea"/>
                <a:cs typeface="+mn-cs"/>
              </a:rPr>
            </a:br>
            <a:r>
              <a:rPr lang="fr-FR" sz="1200" kern="1200" dirty="0">
                <a:solidFill>
                  <a:schemeClr val="tx1"/>
                </a:solidFill>
                <a:effectLst/>
                <a:latin typeface="+mn-lt"/>
                <a:ea typeface="+mn-ea"/>
                <a:cs typeface="+mn-cs"/>
              </a:rPr>
              <a:t>- de favoriser le service à la communauté ;</a:t>
            </a:r>
            <a:br>
              <a:rPr lang="fr-FR" sz="1200" kern="1200" dirty="0">
                <a:solidFill>
                  <a:schemeClr val="tx1"/>
                </a:solidFill>
                <a:effectLst/>
                <a:latin typeface="+mn-lt"/>
                <a:ea typeface="+mn-ea"/>
                <a:cs typeface="+mn-cs"/>
              </a:rPr>
            </a:br>
            <a:r>
              <a:rPr lang="fr-FR" sz="1200" kern="1200" dirty="0">
                <a:solidFill>
                  <a:schemeClr val="tx1"/>
                </a:solidFill>
                <a:effectLst/>
                <a:latin typeface="+mn-lt"/>
                <a:ea typeface="+mn-ea"/>
                <a:cs typeface="+mn-cs"/>
              </a:rPr>
              <a:t>- de développer les valeurs culturelles africaines ;</a:t>
            </a:r>
            <a:br>
              <a:rPr lang="fr-FR" sz="1200" kern="1200" dirty="0">
                <a:solidFill>
                  <a:schemeClr val="tx1"/>
                </a:solidFill>
                <a:effectLst/>
                <a:latin typeface="+mn-lt"/>
                <a:ea typeface="+mn-ea"/>
                <a:cs typeface="+mn-cs"/>
              </a:rPr>
            </a:br>
            <a:r>
              <a:rPr lang="fr-FR" sz="1200" kern="1200" dirty="0">
                <a:solidFill>
                  <a:schemeClr val="tx1"/>
                </a:solidFill>
                <a:effectLst/>
                <a:latin typeface="+mn-lt"/>
                <a:ea typeface="+mn-ea"/>
                <a:cs typeface="+mn-cs"/>
              </a:rPr>
              <a:t>- de promouvoir la coopération internationale avec les universités étrangères.</a:t>
            </a:r>
          </a:p>
          <a:p>
            <a:endParaRPr lang="fr-FR" dirty="0"/>
          </a:p>
        </p:txBody>
      </p:sp>
      <p:sp>
        <p:nvSpPr>
          <p:cNvPr id="4" name="Espace réservé du numéro de diapositive 3"/>
          <p:cNvSpPr>
            <a:spLocks noGrp="1"/>
          </p:cNvSpPr>
          <p:nvPr>
            <p:ph type="sldNum" sz="quarter" idx="10"/>
          </p:nvPr>
        </p:nvSpPr>
        <p:spPr/>
        <p:txBody>
          <a:bodyPr/>
          <a:lstStyle/>
          <a:p>
            <a:fld id="{48652414-D835-4983-A26D-E16EB0352ED8}" type="slidenum">
              <a:rPr lang="fr-FR" smtClean="0"/>
              <a:t>18</a:t>
            </a:fld>
            <a:endParaRPr lang="fr-FR"/>
          </a:p>
        </p:txBody>
      </p:sp>
    </p:spTree>
    <p:extLst>
      <p:ext uri="{BB962C8B-B14F-4D97-AF65-F5344CB8AC3E}">
        <p14:creationId xmlns:p14="http://schemas.microsoft.com/office/powerpoint/2010/main" val="17318115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de former les cadres supérieurs du Sénégal et des autres pays. A ce titre, elles sont chargées de la formation initiale et de la formation continue, ainsi que de la préparation des jeunes étudiants à l’insertion dans la vie active ;</a:t>
            </a:r>
            <a:br>
              <a:rPr lang="fr-FR" sz="1200" kern="1200" dirty="0">
                <a:solidFill>
                  <a:schemeClr val="tx1"/>
                </a:solidFill>
                <a:effectLst/>
                <a:latin typeface="+mn-lt"/>
                <a:ea typeface="+mn-ea"/>
                <a:cs typeface="+mn-cs"/>
              </a:rPr>
            </a:br>
            <a:r>
              <a:rPr lang="fr-FR" sz="1200" kern="1200" dirty="0">
                <a:solidFill>
                  <a:schemeClr val="tx1"/>
                </a:solidFill>
                <a:effectLst/>
                <a:latin typeface="+mn-lt"/>
                <a:ea typeface="+mn-ea"/>
                <a:cs typeface="+mn-cs"/>
              </a:rPr>
              <a:t>- de contribuer à la recherche scientifique au niveau national et international, pour le développement économique et social du pays ;</a:t>
            </a:r>
            <a:br>
              <a:rPr lang="fr-FR" sz="1200" kern="1200" dirty="0">
                <a:solidFill>
                  <a:schemeClr val="tx1"/>
                </a:solidFill>
                <a:effectLst/>
                <a:latin typeface="+mn-lt"/>
                <a:ea typeface="+mn-ea"/>
                <a:cs typeface="+mn-cs"/>
              </a:rPr>
            </a:br>
            <a:r>
              <a:rPr lang="fr-FR" sz="1200" kern="1200" dirty="0">
                <a:solidFill>
                  <a:schemeClr val="tx1"/>
                </a:solidFill>
                <a:effectLst/>
                <a:latin typeface="+mn-lt"/>
                <a:ea typeface="+mn-ea"/>
                <a:cs typeface="+mn-cs"/>
              </a:rPr>
              <a:t>- de promouvoir la recherche scientifique et technologique pour une maîtrise des sciences, des techniques et du savoir-faire ;</a:t>
            </a:r>
            <a:br>
              <a:rPr lang="fr-FR" sz="1200" kern="1200" dirty="0">
                <a:solidFill>
                  <a:schemeClr val="tx1"/>
                </a:solidFill>
                <a:effectLst/>
                <a:latin typeface="+mn-lt"/>
                <a:ea typeface="+mn-ea"/>
                <a:cs typeface="+mn-cs"/>
              </a:rPr>
            </a:br>
            <a:r>
              <a:rPr lang="fr-FR" sz="1200" kern="1200" dirty="0">
                <a:solidFill>
                  <a:schemeClr val="tx1"/>
                </a:solidFill>
                <a:effectLst/>
                <a:latin typeface="+mn-lt"/>
                <a:ea typeface="+mn-ea"/>
                <a:cs typeface="+mn-cs"/>
              </a:rPr>
              <a:t>- de favoriser le service à la communauté ;</a:t>
            </a:r>
            <a:br>
              <a:rPr lang="fr-FR" sz="1200" kern="1200" dirty="0">
                <a:solidFill>
                  <a:schemeClr val="tx1"/>
                </a:solidFill>
                <a:effectLst/>
                <a:latin typeface="+mn-lt"/>
                <a:ea typeface="+mn-ea"/>
                <a:cs typeface="+mn-cs"/>
              </a:rPr>
            </a:br>
            <a:r>
              <a:rPr lang="fr-FR" sz="1200" kern="1200" dirty="0">
                <a:solidFill>
                  <a:schemeClr val="tx1"/>
                </a:solidFill>
                <a:effectLst/>
                <a:latin typeface="+mn-lt"/>
                <a:ea typeface="+mn-ea"/>
                <a:cs typeface="+mn-cs"/>
              </a:rPr>
              <a:t>- de développer les valeurs culturelles africaines ;</a:t>
            </a:r>
            <a:br>
              <a:rPr lang="fr-FR" sz="1200" kern="1200" dirty="0">
                <a:solidFill>
                  <a:schemeClr val="tx1"/>
                </a:solidFill>
                <a:effectLst/>
                <a:latin typeface="+mn-lt"/>
                <a:ea typeface="+mn-ea"/>
                <a:cs typeface="+mn-cs"/>
              </a:rPr>
            </a:br>
            <a:r>
              <a:rPr lang="fr-FR" sz="1200" kern="1200" dirty="0">
                <a:solidFill>
                  <a:schemeClr val="tx1"/>
                </a:solidFill>
                <a:effectLst/>
                <a:latin typeface="+mn-lt"/>
                <a:ea typeface="+mn-ea"/>
                <a:cs typeface="+mn-cs"/>
              </a:rPr>
              <a:t>- de promouvoir la coopération internationale avec les universités étrangères.</a:t>
            </a:r>
          </a:p>
          <a:p>
            <a:endParaRPr lang="fr-FR" dirty="0"/>
          </a:p>
        </p:txBody>
      </p:sp>
      <p:sp>
        <p:nvSpPr>
          <p:cNvPr id="4" name="Espace réservé du numéro de diapositive 3"/>
          <p:cNvSpPr>
            <a:spLocks noGrp="1"/>
          </p:cNvSpPr>
          <p:nvPr>
            <p:ph type="sldNum" sz="quarter" idx="10"/>
          </p:nvPr>
        </p:nvSpPr>
        <p:spPr/>
        <p:txBody>
          <a:bodyPr/>
          <a:lstStyle/>
          <a:p>
            <a:fld id="{48652414-D835-4983-A26D-E16EB0352ED8}" type="slidenum">
              <a:rPr lang="fr-FR" smtClean="0"/>
              <a:t>19</a:t>
            </a:fld>
            <a:endParaRPr lang="fr-FR"/>
          </a:p>
        </p:txBody>
      </p:sp>
    </p:spTree>
    <p:extLst>
      <p:ext uri="{BB962C8B-B14F-4D97-AF65-F5344CB8AC3E}">
        <p14:creationId xmlns:p14="http://schemas.microsoft.com/office/powerpoint/2010/main" val="1076688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8652414-D835-4983-A26D-E16EB0352ED8}" type="slidenum">
              <a:rPr lang="fr-FR" smtClean="0"/>
              <a:t>2</a:t>
            </a:fld>
            <a:endParaRPr lang="fr-FR"/>
          </a:p>
        </p:txBody>
      </p:sp>
    </p:spTree>
    <p:extLst>
      <p:ext uri="{BB962C8B-B14F-4D97-AF65-F5344CB8AC3E}">
        <p14:creationId xmlns:p14="http://schemas.microsoft.com/office/powerpoint/2010/main" val="33166590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de former les cadres supérieurs du Sénégal et des autres pays. A ce titre, elles sont chargées de la formation initiale et de la formation continue, ainsi que de la préparation des jeunes étudiants à l’insertion dans la vie active ;</a:t>
            </a:r>
            <a:br>
              <a:rPr lang="fr-FR" sz="1200" kern="1200" dirty="0">
                <a:solidFill>
                  <a:schemeClr val="tx1"/>
                </a:solidFill>
                <a:effectLst/>
                <a:latin typeface="+mn-lt"/>
                <a:ea typeface="+mn-ea"/>
                <a:cs typeface="+mn-cs"/>
              </a:rPr>
            </a:br>
            <a:r>
              <a:rPr lang="fr-FR" sz="1200" kern="1200" dirty="0">
                <a:solidFill>
                  <a:schemeClr val="tx1"/>
                </a:solidFill>
                <a:effectLst/>
                <a:latin typeface="+mn-lt"/>
                <a:ea typeface="+mn-ea"/>
                <a:cs typeface="+mn-cs"/>
              </a:rPr>
              <a:t>- de contribuer à la recherche scientifique au niveau national et international, pour le développement économique et social du pays ;</a:t>
            </a:r>
            <a:br>
              <a:rPr lang="fr-FR" sz="1200" kern="1200" dirty="0">
                <a:solidFill>
                  <a:schemeClr val="tx1"/>
                </a:solidFill>
                <a:effectLst/>
                <a:latin typeface="+mn-lt"/>
                <a:ea typeface="+mn-ea"/>
                <a:cs typeface="+mn-cs"/>
              </a:rPr>
            </a:br>
            <a:r>
              <a:rPr lang="fr-FR" sz="1200" kern="1200" dirty="0">
                <a:solidFill>
                  <a:schemeClr val="tx1"/>
                </a:solidFill>
                <a:effectLst/>
                <a:latin typeface="+mn-lt"/>
                <a:ea typeface="+mn-ea"/>
                <a:cs typeface="+mn-cs"/>
              </a:rPr>
              <a:t>- de promouvoir la recherche scientifique et technologique pour une maîtrise des sciences, des techniques et du savoir-faire ;</a:t>
            </a:r>
            <a:br>
              <a:rPr lang="fr-FR" sz="1200" kern="1200" dirty="0">
                <a:solidFill>
                  <a:schemeClr val="tx1"/>
                </a:solidFill>
                <a:effectLst/>
                <a:latin typeface="+mn-lt"/>
                <a:ea typeface="+mn-ea"/>
                <a:cs typeface="+mn-cs"/>
              </a:rPr>
            </a:br>
            <a:r>
              <a:rPr lang="fr-FR" sz="1200" kern="1200" dirty="0">
                <a:solidFill>
                  <a:schemeClr val="tx1"/>
                </a:solidFill>
                <a:effectLst/>
                <a:latin typeface="+mn-lt"/>
                <a:ea typeface="+mn-ea"/>
                <a:cs typeface="+mn-cs"/>
              </a:rPr>
              <a:t>- de favoriser le service à la communauté ;</a:t>
            </a:r>
            <a:br>
              <a:rPr lang="fr-FR" sz="1200" kern="1200" dirty="0">
                <a:solidFill>
                  <a:schemeClr val="tx1"/>
                </a:solidFill>
                <a:effectLst/>
                <a:latin typeface="+mn-lt"/>
                <a:ea typeface="+mn-ea"/>
                <a:cs typeface="+mn-cs"/>
              </a:rPr>
            </a:br>
            <a:r>
              <a:rPr lang="fr-FR" sz="1200" kern="1200" dirty="0">
                <a:solidFill>
                  <a:schemeClr val="tx1"/>
                </a:solidFill>
                <a:effectLst/>
                <a:latin typeface="+mn-lt"/>
                <a:ea typeface="+mn-ea"/>
                <a:cs typeface="+mn-cs"/>
              </a:rPr>
              <a:t>- de développer les valeurs culturelles africaines ;</a:t>
            </a:r>
            <a:br>
              <a:rPr lang="fr-FR" sz="1200" kern="1200" dirty="0">
                <a:solidFill>
                  <a:schemeClr val="tx1"/>
                </a:solidFill>
                <a:effectLst/>
                <a:latin typeface="+mn-lt"/>
                <a:ea typeface="+mn-ea"/>
                <a:cs typeface="+mn-cs"/>
              </a:rPr>
            </a:br>
            <a:r>
              <a:rPr lang="fr-FR" sz="1200" kern="1200" dirty="0">
                <a:solidFill>
                  <a:schemeClr val="tx1"/>
                </a:solidFill>
                <a:effectLst/>
                <a:latin typeface="+mn-lt"/>
                <a:ea typeface="+mn-ea"/>
                <a:cs typeface="+mn-cs"/>
              </a:rPr>
              <a:t>- de promouvoir la coopération internationale avec les universités étrangères.</a:t>
            </a:r>
          </a:p>
          <a:p>
            <a:endParaRPr lang="fr-FR" dirty="0"/>
          </a:p>
        </p:txBody>
      </p:sp>
      <p:sp>
        <p:nvSpPr>
          <p:cNvPr id="4" name="Espace réservé du numéro de diapositive 3"/>
          <p:cNvSpPr>
            <a:spLocks noGrp="1"/>
          </p:cNvSpPr>
          <p:nvPr>
            <p:ph type="sldNum" sz="quarter" idx="10"/>
          </p:nvPr>
        </p:nvSpPr>
        <p:spPr/>
        <p:txBody>
          <a:bodyPr/>
          <a:lstStyle/>
          <a:p>
            <a:fld id="{48652414-D835-4983-A26D-E16EB0352ED8}" type="slidenum">
              <a:rPr lang="fr-FR" smtClean="0"/>
              <a:t>3</a:t>
            </a:fld>
            <a:endParaRPr lang="fr-FR"/>
          </a:p>
        </p:txBody>
      </p:sp>
    </p:spTree>
    <p:extLst>
      <p:ext uri="{BB962C8B-B14F-4D97-AF65-F5344CB8AC3E}">
        <p14:creationId xmlns:p14="http://schemas.microsoft.com/office/powerpoint/2010/main" val="632581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de former les cadres supérieurs du Sénégal et des autres pays. A ce titre, elles sont chargées de la formation initiale et de la formation continue, ainsi que de la préparation des jeunes étudiants à l’insertion dans la vie active ;</a:t>
            </a:r>
            <a:br>
              <a:rPr lang="fr-FR" sz="1200" kern="1200" dirty="0">
                <a:solidFill>
                  <a:schemeClr val="tx1"/>
                </a:solidFill>
                <a:effectLst/>
                <a:latin typeface="+mn-lt"/>
                <a:ea typeface="+mn-ea"/>
                <a:cs typeface="+mn-cs"/>
              </a:rPr>
            </a:br>
            <a:r>
              <a:rPr lang="fr-FR" sz="1200" kern="1200" dirty="0">
                <a:solidFill>
                  <a:schemeClr val="tx1"/>
                </a:solidFill>
                <a:effectLst/>
                <a:latin typeface="+mn-lt"/>
                <a:ea typeface="+mn-ea"/>
                <a:cs typeface="+mn-cs"/>
              </a:rPr>
              <a:t>- de contribuer à la recherche scientifique au niveau national et international, pour le développement économique et social du pays ;</a:t>
            </a:r>
            <a:br>
              <a:rPr lang="fr-FR" sz="1200" kern="1200" dirty="0">
                <a:solidFill>
                  <a:schemeClr val="tx1"/>
                </a:solidFill>
                <a:effectLst/>
                <a:latin typeface="+mn-lt"/>
                <a:ea typeface="+mn-ea"/>
                <a:cs typeface="+mn-cs"/>
              </a:rPr>
            </a:br>
            <a:r>
              <a:rPr lang="fr-FR" sz="1200" kern="1200" dirty="0">
                <a:solidFill>
                  <a:schemeClr val="tx1"/>
                </a:solidFill>
                <a:effectLst/>
                <a:latin typeface="+mn-lt"/>
                <a:ea typeface="+mn-ea"/>
                <a:cs typeface="+mn-cs"/>
              </a:rPr>
              <a:t>- de promouvoir la recherche scientifique et technologique pour une maîtrise des sciences, des techniques et du savoir-faire ;</a:t>
            </a:r>
            <a:br>
              <a:rPr lang="fr-FR" sz="1200" kern="1200" dirty="0">
                <a:solidFill>
                  <a:schemeClr val="tx1"/>
                </a:solidFill>
                <a:effectLst/>
                <a:latin typeface="+mn-lt"/>
                <a:ea typeface="+mn-ea"/>
                <a:cs typeface="+mn-cs"/>
              </a:rPr>
            </a:br>
            <a:r>
              <a:rPr lang="fr-FR" sz="1200" kern="1200" dirty="0">
                <a:solidFill>
                  <a:schemeClr val="tx1"/>
                </a:solidFill>
                <a:effectLst/>
                <a:latin typeface="+mn-lt"/>
                <a:ea typeface="+mn-ea"/>
                <a:cs typeface="+mn-cs"/>
              </a:rPr>
              <a:t>- de favoriser le service à la communauté ;</a:t>
            </a:r>
            <a:br>
              <a:rPr lang="fr-FR" sz="1200" kern="1200" dirty="0">
                <a:solidFill>
                  <a:schemeClr val="tx1"/>
                </a:solidFill>
                <a:effectLst/>
                <a:latin typeface="+mn-lt"/>
                <a:ea typeface="+mn-ea"/>
                <a:cs typeface="+mn-cs"/>
              </a:rPr>
            </a:br>
            <a:r>
              <a:rPr lang="fr-FR" sz="1200" kern="1200" dirty="0">
                <a:solidFill>
                  <a:schemeClr val="tx1"/>
                </a:solidFill>
                <a:effectLst/>
                <a:latin typeface="+mn-lt"/>
                <a:ea typeface="+mn-ea"/>
                <a:cs typeface="+mn-cs"/>
              </a:rPr>
              <a:t>- de développer les valeurs culturelles africaines ;</a:t>
            </a:r>
            <a:br>
              <a:rPr lang="fr-FR" sz="1200" kern="1200" dirty="0">
                <a:solidFill>
                  <a:schemeClr val="tx1"/>
                </a:solidFill>
                <a:effectLst/>
                <a:latin typeface="+mn-lt"/>
                <a:ea typeface="+mn-ea"/>
                <a:cs typeface="+mn-cs"/>
              </a:rPr>
            </a:br>
            <a:r>
              <a:rPr lang="fr-FR" sz="1200" kern="1200" dirty="0">
                <a:solidFill>
                  <a:schemeClr val="tx1"/>
                </a:solidFill>
                <a:effectLst/>
                <a:latin typeface="+mn-lt"/>
                <a:ea typeface="+mn-ea"/>
                <a:cs typeface="+mn-cs"/>
              </a:rPr>
              <a:t>- de promouvoir la coopération internationale avec les universités étrangères.</a:t>
            </a:r>
          </a:p>
          <a:p>
            <a:endParaRPr lang="fr-FR" dirty="0"/>
          </a:p>
        </p:txBody>
      </p:sp>
      <p:sp>
        <p:nvSpPr>
          <p:cNvPr id="4" name="Espace réservé du numéro de diapositive 3"/>
          <p:cNvSpPr>
            <a:spLocks noGrp="1"/>
          </p:cNvSpPr>
          <p:nvPr>
            <p:ph type="sldNum" sz="quarter" idx="10"/>
          </p:nvPr>
        </p:nvSpPr>
        <p:spPr/>
        <p:txBody>
          <a:bodyPr/>
          <a:lstStyle/>
          <a:p>
            <a:fld id="{48652414-D835-4983-A26D-E16EB0352ED8}" type="slidenum">
              <a:rPr lang="fr-FR" smtClean="0"/>
              <a:t>4</a:t>
            </a:fld>
            <a:endParaRPr lang="fr-FR"/>
          </a:p>
        </p:txBody>
      </p:sp>
    </p:spTree>
    <p:extLst>
      <p:ext uri="{BB962C8B-B14F-4D97-AF65-F5344CB8AC3E}">
        <p14:creationId xmlns:p14="http://schemas.microsoft.com/office/powerpoint/2010/main" val="41105949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de former les cadres supérieurs du Sénégal et des autres pays. A ce titre, elles sont chargées de la formation initiale et de la formation continue, ainsi que de la préparation des jeunes étudiants à l’insertion dans la vie active ;</a:t>
            </a:r>
            <a:br>
              <a:rPr lang="fr-FR" sz="1200" kern="1200" dirty="0">
                <a:solidFill>
                  <a:schemeClr val="tx1"/>
                </a:solidFill>
                <a:effectLst/>
                <a:latin typeface="+mn-lt"/>
                <a:ea typeface="+mn-ea"/>
                <a:cs typeface="+mn-cs"/>
              </a:rPr>
            </a:br>
            <a:r>
              <a:rPr lang="fr-FR" sz="1200" kern="1200" dirty="0">
                <a:solidFill>
                  <a:schemeClr val="tx1"/>
                </a:solidFill>
                <a:effectLst/>
                <a:latin typeface="+mn-lt"/>
                <a:ea typeface="+mn-ea"/>
                <a:cs typeface="+mn-cs"/>
              </a:rPr>
              <a:t>- de contribuer à la recherche scientifique au niveau national et international, pour le développement économique et social du pays ;</a:t>
            </a:r>
            <a:br>
              <a:rPr lang="fr-FR" sz="1200" kern="1200" dirty="0">
                <a:solidFill>
                  <a:schemeClr val="tx1"/>
                </a:solidFill>
                <a:effectLst/>
                <a:latin typeface="+mn-lt"/>
                <a:ea typeface="+mn-ea"/>
                <a:cs typeface="+mn-cs"/>
              </a:rPr>
            </a:br>
            <a:r>
              <a:rPr lang="fr-FR" sz="1200" kern="1200" dirty="0">
                <a:solidFill>
                  <a:schemeClr val="tx1"/>
                </a:solidFill>
                <a:effectLst/>
                <a:latin typeface="+mn-lt"/>
                <a:ea typeface="+mn-ea"/>
                <a:cs typeface="+mn-cs"/>
              </a:rPr>
              <a:t>- de promouvoir la recherche scientifique et technologique pour une maîtrise des sciences, des techniques et du savoir-faire ;</a:t>
            </a:r>
            <a:br>
              <a:rPr lang="fr-FR" sz="1200" kern="1200" dirty="0">
                <a:solidFill>
                  <a:schemeClr val="tx1"/>
                </a:solidFill>
                <a:effectLst/>
                <a:latin typeface="+mn-lt"/>
                <a:ea typeface="+mn-ea"/>
                <a:cs typeface="+mn-cs"/>
              </a:rPr>
            </a:br>
            <a:r>
              <a:rPr lang="fr-FR" sz="1200" kern="1200" dirty="0">
                <a:solidFill>
                  <a:schemeClr val="tx1"/>
                </a:solidFill>
                <a:effectLst/>
                <a:latin typeface="+mn-lt"/>
                <a:ea typeface="+mn-ea"/>
                <a:cs typeface="+mn-cs"/>
              </a:rPr>
              <a:t>- de favoriser le service à la communauté ;</a:t>
            </a:r>
            <a:br>
              <a:rPr lang="fr-FR" sz="1200" kern="1200" dirty="0">
                <a:solidFill>
                  <a:schemeClr val="tx1"/>
                </a:solidFill>
                <a:effectLst/>
                <a:latin typeface="+mn-lt"/>
                <a:ea typeface="+mn-ea"/>
                <a:cs typeface="+mn-cs"/>
              </a:rPr>
            </a:br>
            <a:r>
              <a:rPr lang="fr-FR" sz="1200" kern="1200" dirty="0">
                <a:solidFill>
                  <a:schemeClr val="tx1"/>
                </a:solidFill>
                <a:effectLst/>
                <a:latin typeface="+mn-lt"/>
                <a:ea typeface="+mn-ea"/>
                <a:cs typeface="+mn-cs"/>
              </a:rPr>
              <a:t>- de développer les valeurs culturelles africaines ;</a:t>
            </a:r>
            <a:br>
              <a:rPr lang="fr-FR" sz="1200" kern="1200" dirty="0">
                <a:solidFill>
                  <a:schemeClr val="tx1"/>
                </a:solidFill>
                <a:effectLst/>
                <a:latin typeface="+mn-lt"/>
                <a:ea typeface="+mn-ea"/>
                <a:cs typeface="+mn-cs"/>
              </a:rPr>
            </a:br>
            <a:r>
              <a:rPr lang="fr-FR" sz="1200" kern="1200" dirty="0">
                <a:solidFill>
                  <a:schemeClr val="tx1"/>
                </a:solidFill>
                <a:effectLst/>
                <a:latin typeface="+mn-lt"/>
                <a:ea typeface="+mn-ea"/>
                <a:cs typeface="+mn-cs"/>
              </a:rPr>
              <a:t>- de promouvoir la coopération internationale avec les universités étrangères.</a:t>
            </a:r>
          </a:p>
          <a:p>
            <a:endParaRPr lang="fr-FR" dirty="0"/>
          </a:p>
        </p:txBody>
      </p:sp>
      <p:sp>
        <p:nvSpPr>
          <p:cNvPr id="4" name="Espace réservé du numéro de diapositive 3"/>
          <p:cNvSpPr>
            <a:spLocks noGrp="1"/>
          </p:cNvSpPr>
          <p:nvPr>
            <p:ph type="sldNum" sz="quarter" idx="10"/>
          </p:nvPr>
        </p:nvSpPr>
        <p:spPr/>
        <p:txBody>
          <a:bodyPr/>
          <a:lstStyle/>
          <a:p>
            <a:fld id="{48652414-D835-4983-A26D-E16EB0352ED8}" type="slidenum">
              <a:rPr lang="fr-FR" smtClean="0"/>
              <a:t>5</a:t>
            </a:fld>
            <a:endParaRPr lang="fr-FR"/>
          </a:p>
        </p:txBody>
      </p:sp>
    </p:spTree>
    <p:extLst>
      <p:ext uri="{BB962C8B-B14F-4D97-AF65-F5344CB8AC3E}">
        <p14:creationId xmlns:p14="http://schemas.microsoft.com/office/powerpoint/2010/main" val="39558945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de former les cadres supérieurs du Sénégal et des autres pays. A ce titre, elles sont chargées de la formation initiale et de la formation continue, ainsi que de la préparation des jeunes étudiants à l’insertion dans la vie active ;</a:t>
            </a:r>
            <a:br>
              <a:rPr lang="fr-FR" sz="1200" kern="1200" dirty="0">
                <a:solidFill>
                  <a:schemeClr val="tx1"/>
                </a:solidFill>
                <a:effectLst/>
                <a:latin typeface="+mn-lt"/>
                <a:ea typeface="+mn-ea"/>
                <a:cs typeface="+mn-cs"/>
              </a:rPr>
            </a:br>
            <a:r>
              <a:rPr lang="fr-FR" sz="1200" kern="1200" dirty="0">
                <a:solidFill>
                  <a:schemeClr val="tx1"/>
                </a:solidFill>
                <a:effectLst/>
                <a:latin typeface="+mn-lt"/>
                <a:ea typeface="+mn-ea"/>
                <a:cs typeface="+mn-cs"/>
              </a:rPr>
              <a:t>- de contribuer à la recherche scientifique au niveau national et international, pour le développement économique et social du pays ;</a:t>
            </a:r>
            <a:br>
              <a:rPr lang="fr-FR" sz="1200" kern="1200" dirty="0">
                <a:solidFill>
                  <a:schemeClr val="tx1"/>
                </a:solidFill>
                <a:effectLst/>
                <a:latin typeface="+mn-lt"/>
                <a:ea typeface="+mn-ea"/>
                <a:cs typeface="+mn-cs"/>
              </a:rPr>
            </a:br>
            <a:r>
              <a:rPr lang="fr-FR" sz="1200" kern="1200" dirty="0">
                <a:solidFill>
                  <a:schemeClr val="tx1"/>
                </a:solidFill>
                <a:effectLst/>
                <a:latin typeface="+mn-lt"/>
                <a:ea typeface="+mn-ea"/>
                <a:cs typeface="+mn-cs"/>
              </a:rPr>
              <a:t>- de promouvoir la recherche scientifique et technologique pour une maîtrise des sciences, des techniques et du savoir-faire ;</a:t>
            </a:r>
            <a:br>
              <a:rPr lang="fr-FR" sz="1200" kern="1200" dirty="0">
                <a:solidFill>
                  <a:schemeClr val="tx1"/>
                </a:solidFill>
                <a:effectLst/>
                <a:latin typeface="+mn-lt"/>
                <a:ea typeface="+mn-ea"/>
                <a:cs typeface="+mn-cs"/>
              </a:rPr>
            </a:br>
            <a:r>
              <a:rPr lang="fr-FR" sz="1200" kern="1200" dirty="0">
                <a:solidFill>
                  <a:schemeClr val="tx1"/>
                </a:solidFill>
                <a:effectLst/>
                <a:latin typeface="+mn-lt"/>
                <a:ea typeface="+mn-ea"/>
                <a:cs typeface="+mn-cs"/>
              </a:rPr>
              <a:t>- de favoriser le service à la communauté ;</a:t>
            </a:r>
            <a:br>
              <a:rPr lang="fr-FR" sz="1200" kern="1200" dirty="0">
                <a:solidFill>
                  <a:schemeClr val="tx1"/>
                </a:solidFill>
                <a:effectLst/>
                <a:latin typeface="+mn-lt"/>
                <a:ea typeface="+mn-ea"/>
                <a:cs typeface="+mn-cs"/>
              </a:rPr>
            </a:br>
            <a:r>
              <a:rPr lang="fr-FR" sz="1200" kern="1200" dirty="0">
                <a:solidFill>
                  <a:schemeClr val="tx1"/>
                </a:solidFill>
                <a:effectLst/>
                <a:latin typeface="+mn-lt"/>
                <a:ea typeface="+mn-ea"/>
                <a:cs typeface="+mn-cs"/>
              </a:rPr>
              <a:t>- de développer les valeurs culturelles africaines ;</a:t>
            </a:r>
            <a:br>
              <a:rPr lang="fr-FR" sz="1200" kern="1200" dirty="0">
                <a:solidFill>
                  <a:schemeClr val="tx1"/>
                </a:solidFill>
                <a:effectLst/>
                <a:latin typeface="+mn-lt"/>
                <a:ea typeface="+mn-ea"/>
                <a:cs typeface="+mn-cs"/>
              </a:rPr>
            </a:br>
            <a:r>
              <a:rPr lang="fr-FR" sz="1200" kern="1200" dirty="0">
                <a:solidFill>
                  <a:schemeClr val="tx1"/>
                </a:solidFill>
                <a:effectLst/>
                <a:latin typeface="+mn-lt"/>
                <a:ea typeface="+mn-ea"/>
                <a:cs typeface="+mn-cs"/>
              </a:rPr>
              <a:t>- de promouvoir la coopération internationale avec les universités étrangères.</a:t>
            </a:r>
          </a:p>
          <a:p>
            <a:endParaRPr lang="fr-FR" dirty="0"/>
          </a:p>
        </p:txBody>
      </p:sp>
      <p:sp>
        <p:nvSpPr>
          <p:cNvPr id="4" name="Espace réservé du numéro de diapositive 3"/>
          <p:cNvSpPr>
            <a:spLocks noGrp="1"/>
          </p:cNvSpPr>
          <p:nvPr>
            <p:ph type="sldNum" sz="quarter" idx="10"/>
          </p:nvPr>
        </p:nvSpPr>
        <p:spPr/>
        <p:txBody>
          <a:bodyPr/>
          <a:lstStyle/>
          <a:p>
            <a:fld id="{48652414-D835-4983-A26D-E16EB0352ED8}" type="slidenum">
              <a:rPr lang="fr-FR" smtClean="0"/>
              <a:t>6</a:t>
            </a:fld>
            <a:endParaRPr lang="fr-FR"/>
          </a:p>
        </p:txBody>
      </p:sp>
    </p:spTree>
    <p:extLst>
      <p:ext uri="{BB962C8B-B14F-4D97-AF65-F5344CB8AC3E}">
        <p14:creationId xmlns:p14="http://schemas.microsoft.com/office/powerpoint/2010/main" val="15754083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de former les cadres supérieurs du Sénégal et des autres pays. A ce titre, elles sont chargées de la formation initiale et de la formation continue, ainsi que de la préparation des jeunes étudiants à l’insertion dans la vie active ;</a:t>
            </a:r>
            <a:br>
              <a:rPr lang="fr-FR" sz="1200" kern="1200" dirty="0">
                <a:solidFill>
                  <a:schemeClr val="tx1"/>
                </a:solidFill>
                <a:effectLst/>
                <a:latin typeface="+mn-lt"/>
                <a:ea typeface="+mn-ea"/>
                <a:cs typeface="+mn-cs"/>
              </a:rPr>
            </a:br>
            <a:r>
              <a:rPr lang="fr-FR" sz="1200" kern="1200" dirty="0">
                <a:solidFill>
                  <a:schemeClr val="tx1"/>
                </a:solidFill>
                <a:effectLst/>
                <a:latin typeface="+mn-lt"/>
                <a:ea typeface="+mn-ea"/>
                <a:cs typeface="+mn-cs"/>
              </a:rPr>
              <a:t>- de contribuer à la recherche scientifique au niveau national et international, pour le développement économique et social du pays ;</a:t>
            </a:r>
            <a:br>
              <a:rPr lang="fr-FR" sz="1200" kern="1200" dirty="0">
                <a:solidFill>
                  <a:schemeClr val="tx1"/>
                </a:solidFill>
                <a:effectLst/>
                <a:latin typeface="+mn-lt"/>
                <a:ea typeface="+mn-ea"/>
                <a:cs typeface="+mn-cs"/>
              </a:rPr>
            </a:br>
            <a:r>
              <a:rPr lang="fr-FR" sz="1200" kern="1200" dirty="0">
                <a:solidFill>
                  <a:schemeClr val="tx1"/>
                </a:solidFill>
                <a:effectLst/>
                <a:latin typeface="+mn-lt"/>
                <a:ea typeface="+mn-ea"/>
                <a:cs typeface="+mn-cs"/>
              </a:rPr>
              <a:t>- de promouvoir la recherche scientifique et technologique pour une maîtrise des sciences, des techniques et du savoir-faire ;</a:t>
            </a:r>
            <a:br>
              <a:rPr lang="fr-FR" sz="1200" kern="1200" dirty="0">
                <a:solidFill>
                  <a:schemeClr val="tx1"/>
                </a:solidFill>
                <a:effectLst/>
                <a:latin typeface="+mn-lt"/>
                <a:ea typeface="+mn-ea"/>
                <a:cs typeface="+mn-cs"/>
              </a:rPr>
            </a:br>
            <a:r>
              <a:rPr lang="fr-FR" sz="1200" kern="1200" dirty="0">
                <a:solidFill>
                  <a:schemeClr val="tx1"/>
                </a:solidFill>
                <a:effectLst/>
                <a:latin typeface="+mn-lt"/>
                <a:ea typeface="+mn-ea"/>
                <a:cs typeface="+mn-cs"/>
              </a:rPr>
              <a:t>- de favoriser le service à la communauté ;</a:t>
            </a:r>
            <a:br>
              <a:rPr lang="fr-FR" sz="1200" kern="1200" dirty="0">
                <a:solidFill>
                  <a:schemeClr val="tx1"/>
                </a:solidFill>
                <a:effectLst/>
                <a:latin typeface="+mn-lt"/>
                <a:ea typeface="+mn-ea"/>
                <a:cs typeface="+mn-cs"/>
              </a:rPr>
            </a:br>
            <a:r>
              <a:rPr lang="fr-FR" sz="1200" kern="1200" dirty="0">
                <a:solidFill>
                  <a:schemeClr val="tx1"/>
                </a:solidFill>
                <a:effectLst/>
                <a:latin typeface="+mn-lt"/>
                <a:ea typeface="+mn-ea"/>
                <a:cs typeface="+mn-cs"/>
              </a:rPr>
              <a:t>- de développer les valeurs culturelles africaines ;</a:t>
            </a:r>
            <a:br>
              <a:rPr lang="fr-FR" sz="1200" kern="1200" dirty="0">
                <a:solidFill>
                  <a:schemeClr val="tx1"/>
                </a:solidFill>
                <a:effectLst/>
                <a:latin typeface="+mn-lt"/>
                <a:ea typeface="+mn-ea"/>
                <a:cs typeface="+mn-cs"/>
              </a:rPr>
            </a:br>
            <a:r>
              <a:rPr lang="fr-FR" sz="1200" kern="1200" dirty="0">
                <a:solidFill>
                  <a:schemeClr val="tx1"/>
                </a:solidFill>
                <a:effectLst/>
                <a:latin typeface="+mn-lt"/>
                <a:ea typeface="+mn-ea"/>
                <a:cs typeface="+mn-cs"/>
              </a:rPr>
              <a:t>- de promouvoir la coopération internationale avec les universités étrangères.</a:t>
            </a:r>
          </a:p>
          <a:p>
            <a:endParaRPr lang="fr-FR" dirty="0"/>
          </a:p>
        </p:txBody>
      </p:sp>
      <p:sp>
        <p:nvSpPr>
          <p:cNvPr id="4" name="Espace réservé du numéro de diapositive 3"/>
          <p:cNvSpPr>
            <a:spLocks noGrp="1"/>
          </p:cNvSpPr>
          <p:nvPr>
            <p:ph type="sldNum" sz="quarter" idx="10"/>
          </p:nvPr>
        </p:nvSpPr>
        <p:spPr/>
        <p:txBody>
          <a:bodyPr/>
          <a:lstStyle/>
          <a:p>
            <a:fld id="{48652414-D835-4983-A26D-E16EB0352ED8}" type="slidenum">
              <a:rPr lang="fr-FR" smtClean="0"/>
              <a:t>7</a:t>
            </a:fld>
            <a:endParaRPr lang="fr-FR"/>
          </a:p>
        </p:txBody>
      </p:sp>
    </p:spTree>
    <p:extLst>
      <p:ext uri="{BB962C8B-B14F-4D97-AF65-F5344CB8AC3E}">
        <p14:creationId xmlns:p14="http://schemas.microsoft.com/office/powerpoint/2010/main" val="32952195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de former les cadres supérieurs du Sénégal et des autres pays. A ce titre, elles sont chargées de la formation initiale et de la formation continue, ainsi que de la préparation des jeunes étudiants à l’insertion dans la vie active ;</a:t>
            </a:r>
            <a:br>
              <a:rPr lang="fr-FR" sz="1200" kern="1200" dirty="0">
                <a:solidFill>
                  <a:schemeClr val="tx1"/>
                </a:solidFill>
                <a:effectLst/>
                <a:latin typeface="+mn-lt"/>
                <a:ea typeface="+mn-ea"/>
                <a:cs typeface="+mn-cs"/>
              </a:rPr>
            </a:br>
            <a:r>
              <a:rPr lang="fr-FR" sz="1200" kern="1200" dirty="0">
                <a:solidFill>
                  <a:schemeClr val="tx1"/>
                </a:solidFill>
                <a:effectLst/>
                <a:latin typeface="+mn-lt"/>
                <a:ea typeface="+mn-ea"/>
                <a:cs typeface="+mn-cs"/>
              </a:rPr>
              <a:t>- de contribuer à la recherche scientifique au niveau national et international, pour le développement économique et social du pays ;</a:t>
            </a:r>
            <a:br>
              <a:rPr lang="fr-FR" sz="1200" kern="1200" dirty="0">
                <a:solidFill>
                  <a:schemeClr val="tx1"/>
                </a:solidFill>
                <a:effectLst/>
                <a:latin typeface="+mn-lt"/>
                <a:ea typeface="+mn-ea"/>
                <a:cs typeface="+mn-cs"/>
              </a:rPr>
            </a:br>
            <a:r>
              <a:rPr lang="fr-FR" sz="1200" kern="1200" dirty="0">
                <a:solidFill>
                  <a:schemeClr val="tx1"/>
                </a:solidFill>
                <a:effectLst/>
                <a:latin typeface="+mn-lt"/>
                <a:ea typeface="+mn-ea"/>
                <a:cs typeface="+mn-cs"/>
              </a:rPr>
              <a:t>- de promouvoir la recherche scientifique et technologique pour une maîtrise des sciences, des techniques et du savoir-faire ;</a:t>
            </a:r>
            <a:br>
              <a:rPr lang="fr-FR" sz="1200" kern="1200" dirty="0">
                <a:solidFill>
                  <a:schemeClr val="tx1"/>
                </a:solidFill>
                <a:effectLst/>
                <a:latin typeface="+mn-lt"/>
                <a:ea typeface="+mn-ea"/>
                <a:cs typeface="+mn-cs"/>
              </a:rPr>
            </a:br>
            <a:r>
              <a:rPr lang="fr-FR" sz="1200" kern="1200" dirty="0">
                <a:solidFill>
                  <a:schemeClr val="tx1"/>
                </a:solidFill>
                <a:effectLst/>
                <a:latin typeface="+mn-lt"/>
                <a:ea typeface="+mn-ea"/>
                <a:cs typeface="+mn-cs"/>
              </a:rPr>
              <a:t>- de favoriser le service à la communauté ;</a:t>
            </a:r>
            <a:br>
              <a:rPr lang="fr-FR" sz="1200" kern="1200" dirty="0">
                <a:solidFill>
                  <a:schemeClr val="tx1"/>
                </a:solidFill>
                <a:effectLst/>
                <a:latin typeface="+mn-lt"/>
                <a:ea typeface="+mn-ea"/>
                <a:cs typeface="+mn-cs"/>
              </a:rPr>
            </a:br>
            <a:r>
              <a:rPr lang="fr-FR" sz="1200" kern="1200" dirty="0">
                <a:solidFill>
                  <a:schemeClr val="tx1"/>
                </a:solidFill>
                <a:effectLst/>
                <a:latin typeface="+mn-lt"/>
                <a:ea typeface="+mn-ea"/>
                <a:cs typeface="+mn-cs"/>
              </a:rPr>
              <a:t>- de développer les valeurs culturelles africaines ;</a:t>
            </a:r>
            <a:br>
              <a:rPr lang="fr-FR" sz="1200" kern="1200" dirty="0">
                <a:solidFill>
                  <a:schemeClr val="tx1"/>
                </a:solidFill>
                <a:effectLst/>
                <a:latin typeface="+mn-lt"/>
                <a:ea typeface="+mn-ea"/>
                <a:cs typeface="+mn-cs"/>
              </a:rPr>
            </a:br>
            <a:r>
              <a:rPr lang="fr-FR" sz="1200" kern="1200" dirty="0">
                <a:solidFill>
                  <a:schemeClr val="tx1"/>
                </a:solidFill>
                <a:effectLst/>
                <a:latin typeface="+mn-lt"/>
                <a:ea typeface="+mn-ea"/>
                <a:cs typeface="+mn-cs"/>
              </a:rPr>
              <a:t>- de promouvoir la coopération internationale avec les universités étrangères.</a:t>
            </a:r>
          </a:p>
          <a:p>
            <a:endParaRPr lang="fr-FR" dirty="0"/>
          </a:p>
        </p:txBody>
      </p:sp>
      <p:sp>
        <p:nvSpPr>
          <p:cNvPr id="4" name="Espace réservé du numéro de diapositive 3"/>
          <p:cNvSpPr>
            <a:spLocks noGrp="1"/>
          </p:cNvSpPr>
          <p:nvPr>
            <p:ph type="sldNum" sz="quarter" idx="10"/>
          </p:nvPr>
        </p:nvSpPr>
        <p:spPr/>
        <p:txBody>
          <a:bodyPr/>
          <a:lstStyle/>
          <a:p>
            <a:fld id="{48652414-D835-4983-A26D-E16EB0352ED8}" type="slidenum">
              <a:rPr lang="fr-FR" smtClean="0"/>
              <a:t>8</a:t>
            </a:fld>
            <a:endParaRPr lang="fr-FR"/>
          </a:p>
        </p:txBody>
      </p:sp>
    </p:spTree>
    <p:extLst>
      <p:ext uri="{BB962C8B-B14F-4D97-AF65-F5344CB8AC3E}">
        <p14:creationId xmlns:p14="http://schemas.microsoft.com/office/powerpoint/2010/main" val="37828050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de former les cadres supérieurs du Sénégal et des autres pays. A ce titre, elles sont chargées de la formation initiale et de la formation continue, ainsi que de la préparation des jeunes étudiants à l’insertion dans la vie active ;</a:t>
            </a:r>
            <a:br>
              <a:rPr lang="fr-FR" sz="1200" kern="1200" dirty="0">
                <a:solidFill>
                  <a:schemeClr val="tx1"/>
                </a:solidFill>
                <a:effectLst/>
                <a:latin typeface="+mn-lt"/>
                <a:ea typeface="+mn-ea"/>
                <a:cs typeface="+mn-cs"/>
              </a:rPr>
            </a:br>
            <a:r>
              <a:rPr lang="fr-FR" sz="1200" kern="1200" dirty="0">
                <a:solidFill>
                  <a:schemeClr val="tx1"/>
                </a:solidFill>
                <a:effectLst/>
                <a:latin typeface="+mn-lt"/>
                <a:ea typeface="+mn-ea"/>
                <a:cs typeface="+mn-cs"/>
              </a:rPr>
              <a:t>- de contribuer à la recherche scientifique au niveau national et international, pour le développement économique et social du pays ;</a:t>
            </a:r>
            <a:br>
              <a:rPr lang="fr-FR" sz="1200" kern="1200" dirty="0">
                <a:solidFill>
                  <a:schemeClr val="tx1"/>
                </a:solidFill>
                <a:effectLst/>
                <a:latin typeface="+mn-lt"/>
                <a:ea typeface="+mn-ea"/>
                <a:cs typeface="+mn-cs"/>
              </a:rPr>
            </a:br>
            <a:r>
              <a:rPr lang="fr-FR" sz="1200" kern="1200" dirty="0">
                <a:solidFill>
                  <a:schemeClr val="tx1"/>
                </a:solidFill>
                <a:effectLst/>
                <a:latin typeface="+mn-lt"/>
                <a:ea typeface="+mn-ea"/>
                <a:cs typeface="+mn-cs"/>
              </a:rPr>
              <a:t>- de promouvoir la recherche scientifique et technologique pour une maîtrise des sciences, des techniques et du savoir-faire ;</a:t>
            </a:r>
            <a:br>
              <a:rPr lang="fr-FR" sz="1200" kern="1200" dirty="0">
                <a:solidFill>
                  <a:schemeClr val="tx1"/>
                </a:solidFill>
                <a:effectLst/>
                <a:latin typeface="+mn-lt"/>
                <a:ea typeface="+mn-ea"/>
                <a:cs typeface="+mn-cs"/>
              </a:rPr>
            </a:br>
            <a:r>
              <a:rPr lang="fr-FR" sz="1200" kern="1200" dirty="0">
                <a:solidFill>
                  <a:schemeClr val="tx1"/>
                </a:solidFill>
                <a:effectLst/>
                <a:latin typeface="+mn-lt"/>
                <a:ea typeface="+mn-ea"/>
                <a:cs typeface="+mn-cs"/>
              </a:rPr>
              <a:t>- de favoriser le service à la communauté ;</a:t>
            </a:r>
            <a:br>
              <a:rPr lang="fr-FR" sz="1200" kern="1200" dirty="0">
                <a:solidFill>
                  <a:schemeClr val="tx1"/>
                </a:solidFill>
                <a:effectLst/>
                <a:latin typeface="+mn-lt"/>
                <a:ea typeface="+mn-ea"/>
                <a:cs typeface="+mn-cs"/>
              </a:rPr>
            </a:br>
            <a:r>
              <a:rPr lang="fr-FR" sz="1200" kern="1200" dirty="0">
                <a:solidFill>
                  <a:schemeClr val="tx1"/>
                </a:solidFill>
                <a:effectLst/>
                <a:latin typeface="+mn-lt"/>
                <a:ea typeface="+mn-ea"/>
                <a:cs typeface="+mn-cs"/>
              </a:rPr>
              <a:t>- de développer les valeurs culturelles africaines ;</a:t>
            </a:r>
            <a:br>
              <a:rPr lang="fr-FR" sz="1200" kern="1200" dirty="0">
                <a:solidFill>
                  <a:schemeClr val="tx1"/>
                </a:solidFill>
                <a:effectLst/>
                <a:latin typeface="+mn-lt"/>
                <a:ea typeface="+mn-ea"/>
                <a:cs typeface="+mn-cs"/>
              </a:rPr>
            </a:br>
            <a:r>
              <a:rPr lang="fr-FR" sz="1200" kern="1200" dirty="0">
                <a:solidFill>
                  <a:schemeClr val="tx1"/>
                </a:solidFill>
                <a:effectLst/>
                <a:latin typeface="+mn-lt"/>
                <a:ea typeface="+mn-ea"/>
                <a:cs typeface="+mn-cs"/>
              </a:rPr>
              <a:t>- de promouvoir la coopération internationale avec les universités étrangères.</a:t>
            </a:r>
          </a:p>
          <a:p>
            <a:endParaRPr lang="fr-FR" dirty="0"/>
          </a:p>
        </p:txBody>
      </p:sp>
      <p:sp>
        <p:nvSpPr>
          <p:cNvPr id="4" name="Espace réservé du numéro de diapositive 3"/>
          <p:cNvSpPr>
            <a:spLocks noGrp="1"/>
          </p:cNvSpPr>
          <p:nvPr>
            <p:ph type="sldNum" sz="quarter" idx="10"/>
          </p:nvPr>
        </p:nvSpPr>
        <p:spPr/>
        <p:txBody>
          <a:bodyPr/>
          <a:lstStyle/>
          <a:p>
            <a:fld id="{48652414-D835-4983-A26D-E16EB0352ED8}" type="slidenum">
              <a:rPr lang="fr-FR" smtClean="0"/>
              <a:t>9</a:t>
            </a:fld>
            <a:endParaRPr lang="fr-FR"/>
          </a:p>
        </p:txBody>
      </p:sp>
    </p:spTree>
    <p:extLst>
      <p:ext uri="{BB962C8B-B14F-4D97-AF65-F5344CB8AC3E}">
        <p14:creationId xmlns:p14="http://schemas.microsoft.com/office/powerpoint/2010/main" val="14857877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p>
        </p:txBody>
      </p:sp>
      <p:sp>
        <p:nvSpPr>
          <p:cNvPr id="4" name="Espace réservé de la date 3"/>
          <p:cNvSpPr>
            <a:spLocks noGrp="1"/>
          </p:cNvSpPr>
          <p:nvPr>
            <p:ph type="dt" sz="half" idx="10"/>
          </p:nvPr>
        </p:nvSpPr>
        <p:spPr/>
        <p:txBody>
          <a:bodyPr/>
          <a:lstStyle/>
          <a:p>
            <a:fld id="{6330AE33-C596-4CDB-83F7-C81964BBC55C}" type="datetime1">
              <a:rPr lang="fr-FR" smtClean="0"/>
              <a:t>20/11/2023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A48FF75-6203-446F-849F-A992E9689806}" type="slidenum">
              <a:rPr lang="fr-FR" smtClean="0"/>
              <a:t>‹N°›</a:t>
            </a:fld>
            <a:endParaRPr lang="fr-FR"/>
          </a:p>
        </p:txBody>
      </p:sp>
    </p:spTree>
    <p:extLst>
      <p:ext uri="{BB962C8B-B14F-4D97-AF65-F5344CB8AC3E}">
        <p14:creationId xmlns:p14="http://schemas.microsoft.com/office/powerpoint/2010/main" val="4094717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0744D0D2-C418-4488-94BB-92C9C08A0202}" type="datetime1">
              <a:rPr lang="fr-FR" smtClean="0"/>
              <a:t>20/11/2023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A48FF75-6203-446F-849F-A992E9689806}" type="slidenum">
              <a:rPr lang="fr-FR" smtClean="0"/>
              <a:t>‹N°›</a:t>
            </a:fld>
            <a:endParaRPr lang="fr-FR"/>
          </a:p>
        </p:txBody>
      </p:sp>
    </p:spTree>
    <p:extLst>
      <p:ext uri="{BB962C8B-B14F-4D97-AF65-F5344CB8AC3E}">
        <p14:creationId xmlns:p14="http://schemas.microsoft.com/office/powerpoint/2010/main" val="1784345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C3452171-F8D8-4446-BB90-AB23EADE5DD6}" type="datetime1">
              <a:rPr lang="fr-FR" smtClean="0"/>
              <a:t>20/11/2023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A48FF75-6203-446F-849F-A992E9689806}" type="slidenum">
              <a:rPr lang="fr-FR" smtClean="0"/>
              <a:t>‹N°›</a:t>
            </a:fld>
            <a:endParaRPr lang="fr-FR"/>
          </a:p>
        </p:txBody>
      </p:sp>
    </p:spTree>
    <p:extLst>
      <p:ext uri="{BB962C8B-B14F-4D97-AF65-F5344CB8AC3E}">
        <p14:creationId xmlns:p14="http://schemas.microsoft.com/office/powerpoint/2010/main" val="1559688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1510C895-9808-4F19-AB51-2B752C6E89F4}" type="datetime1">
              <a:rPr lang="fr-FR" smtClean="0"/>
              <a:t>20/11/2023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A48FF75-6203-446F-849F-A992E9689806}" type="slidenum">
              <a:rPr lang="fr-FR" smtClean="0"/>
              <a:t>‹N°›</a:t>
            </a:fld>
            <a:endParaRPr lang="fr-FR"/>
          </a:p>
        </p:txBody>
      </p:sp>
    </p:spTree>
    <p:extLst>
      <p:ext uri="{BB962C8B-B14F-4D97-AF65-F5344CB8AC3E}">
        <p14:creationId xmlns:p14="http://schemas.microsoft.com/office/powerpoint/2010/main" val="738917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p:cNvSpPr>
            <a:spLocks noGrp="1"/>
          </p:cNvSpPr>
          <p:nvPr>
            <p:ph type="dt" sz="half" idx="10"/>
          </p:nvPr>
        </p:nvSpPr>
        <p:spPr/>
        <p:txBody>
          <a:bodyPr/>
          <a:lstStyle/>
          <a:p>
            <a:fld id="{0C4AA4AB-FCE0-4FA2-A5EB-F433B0F2A479}" type="datetime1">
              <a:rPr lang="fr-FR" smtClean="0"/>
              <a:t>20/11/2023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A48FF75-6203-446F-849F-A992E9689806}" type="slidenum">
              <a:rPr lang="fr-FR" smtClean="0"/>
              <a:t>‹N°›</a:t>
            </a:fld>
            <a:endParaRPr lang="fr-FR"/>
          </a:p>
        </p:txBody>
      </p:sp>
    </p:spTree>
    <p:extLst>
      <p:ext uri="{BB962C8B-B14F-4D97-AF65-F5344CB8AC3E}">
        <p14:creationId xmlns:p14="http://schemas.microsoft.com/office/powerpoint/2010/main" val="1724271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37431A24-B719-4525-8F00-9E1C4D523D86}" type="datetime1">
              <a:rPr lang="fr-FR" smtClean="0"/>
              <a:t>20/11/2023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A48FF75-6203-446F-849F-A992E9689806}" type="slidenum">
              <a:rPr lang="fr-FR" smtClean="0"/>
              <a:t>‹N°›</a:t>
            </a:fld>
            <a:endParaRPr lang="fr-FR"/>
          </a:p>
        </p:txBody>
      </p:sp>
    </p:spTree>
    <p:extLst>
      <p:ext uri="{BB962C8B-B14F-4D97-AF65-F5344CB8AC3E}">
        <p14:creationId xmlns:p14="http://schemas.microsoft.com/office/powerpoint/2010/main" val="2766070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75AE66C1-2AB3-4324-A5CF-37B59F69EC15}" type="datetime1">
              <a:rPr lang="fr-FR" smtClean="0"/>
              <a:t>20/11/2023</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5A48FF75-6203-446F-849F-A992E9689806}" type="slidenum">
              <a:rPr lang="fr-FR" smtClean="0"/>
              <a:t>‹N°›</a:t>
            </a:fld>
            <a:endParaRPr lang="fr-FR"/>
          </a:p>
        </p:txBody>
      </p:sp>
    </p:spTree>
    <p:extLst>
      <p:ext uri="{BB962C8B-B14F-4D97-AF65-F5344CB8AC3E}">
        <p14:creationId xmlns:p14="http://schemas.microsoft.com/office/powerpoint/2010/main" val="4203993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D2E9B18C-D1EB-4902-B627-88331B96D8A2}" type="datetime1">
              <a:rPr lang="fr-FR" smtClean="0"/>
              <a:t>20/11/2023</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5A48FF75-6203-446F-849F-A992E9689806}" type="slidenum">
              <a:rPr lang="fr-FR" smtClean="0"/>
              <a:t>‹N°›</a:t>
            </a:fld>
            <a:endParaRPr lang="fr-FR"/>
          </a:p>
        </p:txBody>
      </p:sp>
    </p:spTree>
    <p:extLst>
      <p:ext uri="{BB962C8B-B14F-4D97-AF65-F5344CB8AC3E}">
        <p14:creationId xmlns:p14="http://schemas.microsoft.com/office/powerpoint/2010/main" val="515213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097C101-95EC-42FA-BA6C-A3F9BEA033FA}" type="datetime1">
              <a:rPr lang="fr-FR" smtClean="0"/>
              <a:t>20/11/2023</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5A48FF75-6203-446F-849F-A992E9689806}" type="slidenum">
              <a:rPr lang="fr-FR" smtClean="0"/>
              <a:t>‹N°›</a:t>
            </a:fld>
            <a:endParaRPr lang="fr-FR"/>
          </a:p>
        </p:txBody>
      </p:sp>
    </p:spTree>
    <p:extLst>
      <p:ext uri="{BB962C8B-B14F-4D97-AF65-F5344CB8AC3E}">
        <p14:creationId xmlns:p14="http://schemas.microsoft.com/office/powerpoint/2010/main" val="1292959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98CC9DB5-7127-46F5-A974-0C36476B87F8}" type="datetime1">
              <a:rPr lang="fr-FR" smtClean="0"/>
              <a:t>20/11/2023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A48FF75-6203-446F-849F-A992E9689806}" type="slidenum">
              <a:rPr lang="fr-FR" smtClean="0"/>
              <a:t>‹N°›</a:t>
            </a:fld>
            <a:endParaRPr lang="fr-FR"/>
          </a:p>
        </p:txBody>
      </p:sp>
    </p:spTree>
    <p:extLst>
      <p:ext uri="{BB962C8B-B14F-4D97-AF65-F5344CB8AC3E}">
        <p14:creationId xmlns:p14="http://schemas.microsoft.com/office/powerpoint/2010/main" val="712869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6E969E94-E3BB-4C2C-88F1-A5EC089D75C7}" type="datetime1">
              <a:rPr lang="fr-FR" smtClean="0"/>
              <a:t>20/11/2023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A48FF75-6203-446F-849F-A992E9689806}" type="slidenum">
              <a:rPr lang="fr-FR" smtClean="0"/>
              <a:t>‹N°›</a:t>
            </a:fld>
            <a:endParaRPr lang="fr-FR"/>
          </a:p>
        </p:txBody>
      </p:sp>
    </p:spTree>
    <p:extLst>
      <p:ext uri="{BB962C8B-B14F-4D97-AF65-F5344CB8AC3E}">
        <p14:creationId xmlns:p14="http://schemas.microsoft.com/office/powerpoint/2010/main" val="1119103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3A5B99-861E-4A5C-A4A5-506745B81632}" type="datetime1">
              <a:rPr lang="fr-FR" smtClean="0"/>
              <a:t>20/11/2023</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48FF75-6203-446F-849F-A992E9689806}" type="slidenum">
              <a:rPr lang="fr-FR" smtClean="0"/>
              <a:t>‹N°›</a:t>
            </a:fld>
            <a:endParaRPr lang="fr-FR"/>
          </a:p>
        </p:txBody>
      </p:sp>
    </p:spTree>
    <p:extLst>
      <p:ext uri="{BB962C8B-B14F-4D97-AF65-F5344CB8AC3E}">
        <p14:creationId xmlns:p14="http://schemas.microsoft.com/office/powerpoint/2010/main" val="11920915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E6C58DA5-89F8-470B-BF12-50240EF840F7}"/>
              </a:ext>
            </a:extLst>
          </p:cNvPr>
          <p:cNvSpPr txBox="1"/>
          <p:nvPr/>
        </p:nvSpPr>
        <p:spPr>
          <a:xfrm>
            <a:off x="2813605" y="104044"/>
            <a:ext cx="6465637" cy="1415772"/>
          </a:xfrm>
          <a:prstGeom prst="rect">
            <a:avLst/>
          </a:prstGeom>
          <a:noFill/>
        </p:spPr>
        <p:txBody>
          <a:bodyPr wrap="square" rtlCol="0">
            <a:spAutoFit/>
          </a:bodyPr>
          <a:lstStyle/>
          <a:p>
            <a:pPr algn="ctr"/>
            <a:r>
              <a:rPr lang="fr-FR" sz="2800" b="1" dirty="0">
                <a:latin typeface="Bell MT" panose="02020503060305020303" pitchFamily="18" charset="0"/>
                <a:cs typeface="Times New Roman" panose="02020603050405020304" pitchFamily="18" charset="0"/>
              </a:rPr>
              <a:t>UNIVERSITÉ CHEIKH ANTA DIOP</a:t>
            </a:r>
            <a:r>
              <a:rPr lang="fr-FR" sz="3600" b="1" dirty="0">
                <a:latin typeface="Bell MT" panose="02020503060305020303" pitchFamily="18" charset="0"/>
                <a:cs typeface="Times New Roman" panose="02020603050405020304" pitchFamily="18" charset="0"/>
              </a:rPr>
              <a:t> </a:t>
            </a:r>
          </a:p>
          <a:p>
            <a:pPr algn="ctr"/>
            <a:r>
              <a:rPr lang="fr-FR" sz="2800" b="1" dirty="0">
                <a:latin typeface="Bell MT" panose="02020503060305020303" pitchFamily="18" charset="0"/>
                <a:cs typeface="Times New Roman" panose="02020603050405020304" pitchFamily="18" charset="0"/>
              </a:rPr>
              <a:t>Ecole Supérieure Polytechniqu</a:t>
            </a:r>
            <a:r>
              <a:rPr lang="fr-FR" sz="3200" b="1" dirty="0">
                <a:latin typeface="Bell MT" panose="02020503060305020303" pitchFamily="18" charset="0"/>
                <a:cs typeface="Times New Roman" panose="02020603050405020304" pitchFamily="18" charset="0"/>
              </a:rPr>
              <a:t>e</a:t>
            </a:r>
            <a:endParaRPr lang="fr-FR" sz="2800" b="1" dirty="0">
              <a:latin typeface="Bell MT" panose="02020503060305020303" pitchFamily="18" charset="0"/>
              <a:cs typeface="Times New Roman" panose="02020603050405020304" pitchFamily="18" charset="0"/>
            </a:endParaRPr>
          </a:p>
          <a:p>
            <a:pPr algn="ctr"/>
            <a:r>
              <a:rPr lang="fr-FR" b="1" dirty="0">
                <a:latin typeface="Bell MT" panose="02020503060305020303" pitchFamily="18" charset="0"/>
                <a:cs typeface="Times New Roman" panose="02020603050405020304" pitchFamily="18" charset="0"/>
              </a:rPr>
              <a:t>Dpt. Génie chimique et biologie appliquée</a:t>
            </a:r>
          </a:p>
        </p:txBody>
      </p:sp>
      <p:sp>
        <p:nvSpPr>
          <p:cNvPr id="7" name="Rectangle 6">
            <a:extLst>
              <a:ext uri="{FF2B5EF4-FFF2-40B4-BE49-F238E27FC236}">
                <a16:creationId xmlns:a16="http://schemas.microsoft.com/office/drawing/2014/main" id="{3CB4CC03-A3F9-431F-AC4F-0955B36E20B7}"/>
              </a:ext>
            </a:extLst>
          </p:cNvPr>
          <p:cNvSpPr/>
          <p:nvPr/>
        </p:nvSpPr>
        <p:spPr>
          <a:xfrm flipV="1">
            <a:off x="3256694" y="1560145"/>
            <a:ext cx="5678611" cy="45719"/>
          </a:xfrm>
          <a:prstGeom prst="rect">
            <a:avLst/>
          </a:prstGeom>
          <a:solidFill>
            <a:schemeClr val="accent1">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accent1">
                  <a:lumMod val="60000"/>
                  <a:lumOff val="40000"/>
                </a:schemeClr>
              </a:solidFill>
            </a:endParaRPr>
          </a:p>
        </p:txBody>
      </p:sp>
      <p:sp>
        <p:nvSpPr>
          <p:cNvPr id="10" name="Rectangle : coins arrondis 9">
            <a:extLst>
              <a:ext uri="{FF2B5EF4-FFF2-40B4-BE49-F238E27FC236}">
                <a16:creationId xmlns:a16="http://schemas.microsoft.com/office/drawing/2014/main" id="{6A301EF4-D141-4A2E-840B-9A0F5135C4BD}"/>
              </a:ext>
            </a:extLst>
          </p:cNvPr>
          <p:cNvSpPr/>
          <p:nvPr/>
        </p:nvSpPr>
        <p:spPr>
          <a:xfrm>
            <a:off x="785869" y="2823604"/>
            <a:ext cx="10583538" cy="2160318"/>
          </a:xfrm>
          <a:prstGeom prst="roundRect">
            <a:avLst/>
          </a:prstGeom>
          <a:solidFill>
            <a:schemeClr val="accent1">
              <a:lumMod val="60000"/>
              <a:lumOff val="40000"/>
              <a:alpha val="4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ln w="0"/>
                <a:solidFill>
                  <a:schemeClr val="tx1"/>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EPIDÉMIOLOGIE MOLÉCULAIRE DU VIRUS DE L’HÉPATITE E AU SÉNÉGAL: </a:t>
            </a:r>
          </a:p>
          <a:p>
            <a:pPr algn="ctr"/>
            <a:r>
              <a:rPr lang="fr-FR" sz="2800" b="1" dirty="0">
                <a:ln w="0"/>
                <a:solidFill>
                  <a:schemeClr val="tx1"/>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CURATION ET ANALYSE DE DONNÉES GÉNOMIQUES ET MÉTADONNÉES ASSOCIÉES</a:t>
            </a:r>
          </a:p>
        </p:txBody>
      </p:sp>
      <p:sp>
        <p:nvSpPr>
          <p:cNvPr id="18" name="Rectangle : coins arrondis 17">
            <a:extLst>
              <a:ext uri="{FF2B5EF4-FFF2-40B4-BE49-F238E27FC236}">
                <a16:creationId xmlns:a16="http://schemas.microsoft.com/office/drawing/2014/main" id="{B33B754F-CDA5-4009-AFF8-A75D191789CA}"/>
              </a:ext>
            </a:extLst>
          </p:cNvPr>
          <p:cNvSpPr/>
          <p:nvPr/>
        </p:nvSpPr>
        <p:spPr>
          <a:xfrm>
            <a:off x="6247030" y="5904166"/>
            <a:ext cx="5408745" cy="594992"/>
          </a:xfrm>
          <a:prstGeom prst="round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u="sng" dirty="0">
                <a:ln w="0"/>
                <a:solidFill>
                  <a:schemeClr val="tx1"/>
                </a:solidFill>
                <a:effectLst>
                  <a:outerShdw blurRad="38100" dist="19050" dir="2700000" algn="tl" rotWithShape="0">
                    <a:schemeClr val="dk1">
                      <a:alpha val="40000"/>
                    </a:schemeClr>
                  </a:outerShdw>
                </a:effectLst>
              </a:rPr>
              <a:t>Sous la supervision de</a:t>
            </a:r>
            <a:r>
              <a:rPr lang="fr-FR" b="1" dirty="0">
                <a:ln w="0"/>
                <a:solidFill>
                  <a:schemeClr val="tx1"/>
                </a:solidFill>
                <a:effectLst>
                  <a:outerShdw blurRad="38100" dist="19050" dir="2700000" algn="tl" rotWithShape="0">
                    <a:schemeClr val="dk1">
                      <a:alpha val="40000"/>
                    </a:schemeClr>
                  </a:outerShdw>
                </a:effectLst>
              </a:rPr>
              <a:t>: </a:t>
            </a:r>
            <a:r>
              <a:rPr lang="fr-FR" b="1" i="1" dirty="0">
                <a:ln w="0"/>
                <a:solidFill>
                  <a:schemeClr val="tx1"/>
                </a:solidFill>
                <a:effectLst>
                  <a:outerShdw blurRad="38100" dist="19050" dir="2700000" algn="tl" rotWithShape="0">
                    <a:schemeClr val="dk1">
                      <a:alpha val="40000"/>
                    </a:schemeClr>
                  </a:outerShdw>
                </a:effectLst>
              </a:rPr>
              <a:t>Dr. DIOUARA &amp; </a:t>
            </a:r>
            <a:r>
              <a:rPr lang="fr-FR" b="1" dirty="0">
                <a:ln w="0"/>
                <a:solidFill>
                  <a:schemeClr val="tx1"/>
                </a:solidFill>
                <a:effectLst>
                  <a:outerShdw blurRad="38100" dist="19050" dir="2700000" algn="tl" rotWithShape="0">
                    <a:schemeClr val="dk1">
                      <a:alpha val="40000"/>
                    </a:schemeClr>
                  </a:outerShdw>
                </a:effectLst>
              </a:rPr>
              <a:t>Sophie D. TENE</a:t>
            </a:r>
            <a:endParaRPr lang="fr-FR" b="1" i="1" dirty="0">
              <a:ln w="0"/>
              <a:solidFill>
                <a:schemeClr val="tx1"/>
              </a:solidFill>
              <a:effectLst>
                <a:outerShdw blurRad="38100" dist="19050" dir="2700000" algn="tl" rotWithShape="0">
                  <a:schemeClr val="dk1">
                    <a:alpha val="40000"/>
                  </a:schemeClr>
                </a:outerShdw>
              </a:effectLst>
            </a:endParaRPr>
          </a:p>
        </p:txBody>
      </p:sp>
      <p:sp>
        <p:nvSpPr>
          <p:cNvPr id="19" name="Rectangle : coins arrondis 18">
            <a:extLst>
              <a:ext uri="{FF2B5EF4-FFF2-40B4-BE49-F238E27FC236}">
                <a16:creationId xmlns:a16="http://schemas.microsoft.com/office/drawing/2014/main" id="{40B9A198-B256-4B2F-ACAB-FFA7F7F45DCA}"/>
              </a:ext>
            </a:extLst>
          </p:cNvPr>
          <p:cNvSpPr/>
          <p:nvPr/>
        </p:nvSpPr>
        <p:spPr>
          <a:xfrm>
            <a:off x="-26405" y="5904166"/>
            <a:ext cx="5291958" cy="594992"/>
          </a:xfrm>
          <a:prstGeom prst="round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u="sng" dirty="0">
                <a:ln w="0"/>
                <a:solidFill>
                  <a:schemeClr val="tx1"/>
                </a:solidFill>
                <a:effectLst>
                  <a:outerShdw blurRad="38100" dist="19050" dir="2700000" algn="tl" rotWithShape="0">
                    <a:schemeClr val="dk1">
                      <a:alpha val="40000"/>
                    </a:schemeClr>
                  </a:outerShdw>
                </a:effectLst>
              </a:rPr>
              <a:t>Présenté par:</a:t>
            </a:r>
            <a:r>
              <a:rPr lang="fr-FR" dirty="0">
                <a:ln w="0"/>
                <a:solidFill>
                  <a:schemeClr val="tx1"/>
                </a:solidFill>
                <a:effectLst>
                  <a:outerShdw blurRad="38100" dist="19050" dir="2700000" algn="tl" rotWithShape="0">
                    <a:schemeClr val="dk1">
                      <a:alpha val="40000"/>
                    </a:schemeClr>
                  </a:outerShdw>
                </a:effectLst>
              </a:rPr>
              <a:t>  </a:t>
            </a:r>
            <a:r>
              <a:rPr lang="fr-FR" b="1" dirty="0">
                <a:ln w="0"/>
                <a:solidFill>
                  <a:schemeClr val="tx1"/>
                </a:solidFill>
                <a:effectLst>
                  <a:outerShdw blurRad="38100" dist="19050" dir="2700000" algn="tl" rotWithShape="0">
                    <a:schemeClr val="dk1">
                      <a:alpha val="40000"/>
                    </a:schemeClr>
                  </a:outerShdw>
                </a:effectLst>
              </a:rPr>
              <a:t>SERIGNE FALLOU MBACKE NGOM</a:t>
            </a:r>
            <a:endParaRPr lang="fr-FR" dirty="0">
              <a:ln w="0"/>
              <a:solidFill>
                <a:schemeClr val="tx1"/>
              </a:solidFill>
              <a:effectLst>
                <a:outerShdw blurRad="38100" dist="19050" dir="2700000" algn="tl" rotWithShape="0">
                  <a:schemeClr val="dk1">
                    <a:alpha val="40000"/>
                  </a:schemeClr>
                </a:outerShdw>
              </a:effectLst>
            </a:endParaRPr>
          </a:p>
        </p:txBody>
      </p:sp>
      <p:sp>
        <p:nvSpPr>
          <p:cNvPr id="2" name="ZoneTexte 1"/>
          <p:cNvSpPr txBox="1"/>
          <p:nvPr/>
        </p:nvSpPr>
        <p:spPr>
          <a:xfrm>
            <a:off x="5265553" y="6472603"/>
            <a:ext cx="3078287" cy="276999"/>
          </a:xfrm>
          <a:prstGeom prst="rect">
            <a:avLst/>
          </a:prstGeom>
          <a:noFill/>
        </p:spPr>
        <p:txBody>
          <a:bodyPr wrap="square" rtlCol="0">
            <a:spAutoFit/>
          </a:bodyPr>
          <a:lstStyle/>
          <a:p>
            <a:r>
              <a:rPr lang="fr-FR" sz="1200" b="1" dirty="0">
                <a:latin typeface="Times New Roman" panose="02020603050405020304" pitchFamily="18" charset="0"/>
                <a:cs typeface="Times New Roman" panose="02020603050405020304" pitchFamily="18" charset="0"/>
              </a:rPr>
              <a:t>Année académique : 2022/2023</a:t>
            </a:r>
          </a:p>
        </p:txBody>
      </p:sp>
      <p:sp>
        <p:nvSpPr>
          <p:cNvPr id="3" name="Ellipse 2"/>
          <p:cNvSpPr/>
          <p:nvPr/>
        </p:nvSpPr>
        <p:spPr>
          <a:xfrm>
            <a:off x="4753432" y="5047876"/>
            <a:ext cx="2987197" cy="403728"/>
          </a:xfrm>
          <a:prstGeom prst="ellips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latin typeface="Times New Roman" panose="02020603050405020304" pitchFamily="18" charset="0"/>
                <a:cs typeface="Times New Roman" panose="02020603050405020304" pitchFamily="18" charset="0"/>
              </a:rPr>
              <a:t>DIC2 G2B</a:t>
            </a:r>
          </a:p>
        </p:txBody>
      </p:sp>
      <p:sp>
        <p:nvSpPr>
          <p:cNvPr id="8" name="Ellipse 7"/>
          <p:cNvSpPr/>
          <p:nvPr/>
        </p:nvSpPr>
        <p:spPr>
          <a:xfrm>
            <a:off x="3514381" y="2141098"/>
            <a:ext cx="4924539" cy="6185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a:solidFill>
                  <a:schemeClr val="tx1"/>
                </a:solidFill>
                <a:latin typeface="Times New Roman" panose="02020603050405020304" pitchFamily="18" charset="0"/>
                <a:cs typeface="Times New Roman" panose="02020603050405020304" pitchFamily="18" charset="0"/>
              </a:rPr>
              <a:t>STAGE </a:t>
            </a:r>
            <a:r>
              <a:rPr lang="fr-FR" sz="1600" b="1">
                <a:solidFill>
                  <a:schemeClr val="tx1"/>
                </a:solidFill>
                <a:latin typeface="Times New Roman" panose="02020603050405020304" pitchFamily="18" charset="0"/>
                <a:cs typeface="Times New Roman" panose="02020603050405020304" pitchFamily="18" charset="0"/>
              </a:rPr>
              <a:t>EN BIOINFORMATIQUE </a:t>
            </a:r>
            <a:r>
              <a:rPr lang="fr-FR" sz="1600" b="1" dirty="0">
                <a:solidFill>
                  <a:schemeClr val="tx1"/>
                </a:solidFill>
                <a:latin typeface="Times New Roman" panose="02020603050405020304" pitchFamily="18" charset="0"/>
                <a:cs typeface="Times New Roman" panose="02020603050405020304" pitchFamily="18" charset="0"/>
              </a:rPr>
              <a:t>GRBA-BE ESP/UCAD</a:t>
            </a:r>
          </a:p>
        </p:txBody>
      </p:sp>
      <p:pic>
        <p:nvPicPr>
          <p:cNvPr id="12" name="Image 11">
            <a:extLst>
              <a:ext uri="{FF2B5EF4-FFF2-40B4-BE49-F238E27FC236}">
                <a16:creationId xmlns:a16="http://schemas.microsoft.com/office/drawing/2014/main" id="{9517BB50-6424-43FD-A13D-6060DAFA32B3}"/>
              </a:ext>
            </a:extLst>
          </p:cNvPr>
          <p:cNvPicPr>
            <a:picLocks noChangeAspect="1"/>
          </p:cNvPicPr>
          <p:nvPr/>
        </p:nvPicPr>
        <p:blipFill rotWithShape="1">
          <a:blip r:embed="rId3">
            <a:extLst>
              <a:ext uri="{28A0092B-C50C-407E-A947-70E740481C1C}">
                <a14:useLocalDpi xmlns:a14="http://schemas.microsoft.com/office/drawing/2010/main" val="0"/>
              </a:ext>
            </a:extLst>
          </a:blip>
          <a:srcRect l="14735" t="15877" r="13085" b="33306"/>
          <a:stretch/>
        </p:blipFill>
        <p:spPr>
          <a:xfrm>
            <a:off x="10240517" y="273304"/>
            <a:ext cx="1583834" cy="1332560"/>
          </a:xfrm>
          <a:prstGeom prst="rect">
            <a:avLst/>
          </a:prstGeom>
        </p:spPr>
      </p:pic>
      <p:pic>
        <p:nvPicPr>
          <p:cNvPr id="11" name="Image 10">
            <a:extLst>
              <a:ext uri="{FF2B5EF4-FFF2-40B4-BE49-F238E27FC236}">
                <a16:creationId xmlns:a16="http://schemas.microsoft.com/office/drawing/2014/main" id="{2B0A4F15-E5EE-4C01-A0D3-BD790A67451C}"/>
              </a:ext>
            </a:extLst>
          </p:cNvPr>
          <p:cNvPicPr>
            <a:picLocks noChangeAspect="1"/>
          </p:cNvPicPr>
          <p:nvPr/>
        </p:nvPicPr>
        <p:blipFill rotWithShape="1">
          <a:blip r:embed="rId3">
            <a:extLst>
              <a:ext uri="{28A0092B-C50C-407E-A947-70E740481C1C}">
                <a14:useLocalDpi xmlns:a14="http://schemas.microsoft.com/office/drawing/2010/main" val="0"/>
              </a:ext>
            </a:extLst>
          </a:blip>
          <a:srcRect l="14735" t="15877" r="13085" b="14249"/>
          <a:stretch/>
        </p:blipFill>
        <p:spPr>
          <a:xfrm>
            <a:off x="513932" y="218860"/>
            <a:ext cx="1395271" cy="1614137"/>
          </a:xfrm>
          <a:prstGeom prst="rect">
            <a:avLst/>
          </a:prstGeom>
        </p:spPr>
      </p:pic>
    </p:spTree>
    <p:extLst>
      <p:ext uri="{BB962C8B-B14F-4D97-AF65-F5344CB8AC3E}">
        <p14:creationId xmlns:p14="http://schemas.microsoft.com/office/powerpoint/2010/main" val="996292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13509" y="1463040"/>
            <a:ext cx="11264772" cy="4990011"/>
          </a:xfrm>
        </p:spPr>
        <p:txBody>
          <a:bodyPr>
            <a:normAutofit fontScale="85000" lnSpcReduction="10000"/>
          </a:bodyPr>
          <a:lstStyle/>
          <a:p>
            <a:pPr marL="0" indent="0" algn="just">
              <a:lnSpc>
                <a:spcPct val="150000"/>
              </a:lnSpc>
              <a:buNone/>
            </a:pPr>
            <a:r>
              <a:rPr lang="fr-FR" sz="2400" b="1" u="sng" dirty="0">
                <a:latin typeface="Times New Roman" panose="02020603050405020304" pitchFamily="18" charset="0"/>
                <a:cs typeface="Times New Roman" panose="02020603050405020304" pitchFamily="18" charset="0"/>
              </a:rPr>
              <a:t>Date Curation:</a:t>
            </a:r>
            <a:r>
              <a:rPr lang="fr-FR" sz="2400" dirty="0">
                <a:latin typeface="Times New Roman" panose="02020603050405020304" pitchFamily="18" charset="0"/>
                <a:cs typeface="Times New Roman" panose="02020603050405020304" pitchFamily="18" charset="0"/>
              </a:rPr>
              <a:t> Vendredi ‎29 ‎septembre ‎2023, ‏‎‏‎14:00:25</a:t>
            </a:r>
          </a:p>
          <a:p>
            <a:pPr algn="just">
              <a:lnSpc>
                <a:spcPct val="150000"/>
              </a:lnSpc>
              <a:buFont typeface="Wingdings" panose="05000000000000000000" pitchFamily="2" charset="2"/>
              <a:buChar char="ü"/>
            </a:pPr>
            <a:r>
              <a:rPr lang="fr-FR" sz="2400" dirty="0">
                <a:latin typeface="Times New Roman" panose="02020603050405020304" pitchFamily="18" charset="0"/>
                <a:cs typeface="Times New Roman" panose="02020603050405020304" pitchFamily="18" charset="0"/>
              </a:rPr>
              <a:t>1114 Séquences génomiques complètes (</a:t>
            </a:r>
            <a:r>
              <a:rPr lang="fr-FR" sz="2400" dirty="0" err="1">
                <a:latin typeface="Times New Roman" panose="02020603050405020304" pitchFamily="18" charset="0"/>
                <a:cs typeface="Times New Roman" panose="02020603050405020304" pitchFamily="18" charset="0"/>
              </a:rPr>
              <a:t>HEV_Genomes.fasta</a:t>
            </a:r>
            <a:r>
              <a:rPr lang="fr-FR" sz="2400" dirty="0">
                <a:latin typeface="Times New Roman" panose="02020603050405020304" pitchFamily="18" charset="0"/>
                <a:cs typeface="Times New Roman" panose="02020603050405020304" pitchFamily="18" charset="0"/>
              </a:rPr>
              <a:t>);</a:t>
            </a:r>
          </a:p>
          <a:p>
            <a:pPr algn="just">
              <a:lnSpc>
                <a:spcPct val="150000"/>
              </a:lnSpc>
              <a:buFont typeface="Wingdings" panose="05000000000000000000" pitchFamily="2" charset="2"/>
              <a:buChar char="ü"/>
            </a:pPr>
            <a:r>
              <a:rPr lang="fr-FR" sz="2400" dirty="0">
                <a:latin typeface="Times New Roman" panose="02020603050405020304" pitchFamily="18" charset="0"/>
                <a:cs typeface="Times New Roman" panose="02020603050405020304" pitchFamily="18" charset="0"/>
              </a:rPr>
              <a:t> 17 Métadonnées associées aux séquences 17x1114 (HEV_Metadonnees.csv);</a:t>
            </a:r>
          </a:p>
          <a:p>
            <a:pPr marL="0" indent="0" algn="just">
              <a:lnSpc>
                <a:spcPct val="150000"/>
              </a:lnSpc>
              <a:buNone/>
            </a:pPr>
            <a:endParaRPr lang="fr-FR" sz="2400" dirty="0">
              <a:latin typeface="Times New Roman" panose="02020603050405020304" pitchFamily="18" charset="0"/>
              <a:cs typeface="Times New Roman" panose="02020603050405020304" pitchFamily="18" charset="0"/>
            </a:endParaRPr>
          </a:p>
          <a:p>
            <a:pPr marL="0" indent="0" algn="just">
              <a:lnSpc>
                <a:spcPct val="150000"/>
              </a:lnSpc>
              <a:buNone/>
            </a:pPr>
            <a:endParaRPr lang="fr-FR" sz="2400" dirty="0">
              <a:latin typeface="Times New Roman" panose="02020603050405020304" pitchFamily="18" charset="0"/>
              <a:cs typeface="Times New Roman" panose="02020603050405020304" pitchFamily="18" charset="0"/>
            </a:endParaRPr>
          </a:p>
          <a:p>
            <a:pPr marL="0" indent="0" algn="just">
              <a:lnSpc>
                <a:spcPct val="150000"/>
              </a:lnSpc>
              <a:buNone/>
            </a:pPr>
            <a:r>
              <a:rPr lang="fr-FR" sz="2400" dirty="0">
                <a:latin typeface="Times New Roman" panose="02020603050405020304" pitchFamily="18" charset="0"/>
                <a:cs typeface="Times New Roman" panose="02020603050405020304" pitchFamily="18" charset="0"/>
              </a:rPr>
              <a:t>	 Séquences sans nom de pays : 31 </a:t>
            </a:r>
          </a:p>
          <a:p>
            <a:pPr marL="0" indent="0" algn="just">
              <a:lnSpc>
                <a:spcPct val="150000"/>
              </a:lnSpc>
              <a:buNone/>
            </a:pPr>
            <a:r>
              <a:rPr lang="fr-FR" sz="2400" dirty="0">
                <a:latin typeface="Times New Roman" panose="02020603050405020304" pitchFamily="18" charset="0"/>
                <a:cs typeface="Times New Roman" panose="02020603050405020304" pitchFamily="18" charset="0"/>
              </a:rPr>
              <a:t>	 Séquences sans date de publication : 7</a:t>
            </a:r>
          </a:p>
          <a:p>
            <a:pPr marL="0" indent="0" algn="just">
              <a:lnSpc>
                <a:spcPct val="150000"/>
              </a:lnSpc>
              <a:buNone/>
            </a:pPr>
            <a:r>
              <a:rPr lang="fr-FR" sz="2400" dirty="0">
                <a:latin typeface="Times New Roman" panose="02020603050405020304" pitchFamily="18" charset="0"/>
                <a:cs typeface="Times New Roman" panose="02020603050405020304" pitchFamily="18" charset="0"/>
              </a:rPr>
              <a:t>	 HEV_metadonneesFiltrees.csv (1076 lignes | 17 colonnes)</a:t>
            </a:r>
          </a:p>
          <a:p>
            <a:pPr marL="0" indent="0" algn="just">
              <a:lnSpc>
                <a:spcPct val="150000"/>
              </a:lnSpc>
              <a:buNone/>
            </a:pPr>
            <a:r>
              <a:rPr lang="fr-FR" sz="2400" dirty="0">
                <a:latin typeface="Times New Roman" panose="02020603050405020304" pitchFamily="18" charset="0"/>
                <a:cs typeface="Times New Roman" panose="02020603050405020304" pitchFamily="18" charset="0"/>
              </a:rPr>
              <a:t>	 </a:t>
            </a:r>
            <a:r>
              <a:rPr lang="fr-FR" sz="2400" dirty="0" err="1">
                <a:latin typeface="Times New Roman" panose="02020603050405020304" pitchFamily="18" charset="0"/>
                <a:cs typeface="Times New Roman" panose="02020603050405020304" pitchFamily="18" charset="0"/>
              </a:rPr>
              <a:t>HEV_Genomes_Filtres.fasta</a:t>
            </a:r>
            <a:r>
              <a:rPr lang="fr-FR" sz="2400" dirty="0">
                <a:latin typeface="Times New Roman" panose="02020603050405020304" pitchFamily="18" charset="0"/>
                <a:cs typeface="Times New Roman" panose="02020603050405020304" pitchFamily="18" charset="0"/>
              </a:rPr>
              <a:t> (1076 Séquences génomiques)</a:t>
            </a:r>
          </a:p>
          <a:p>
            <a:pPr algn="just">
              <a:lnSpc>
                <a:spcPct val="150000"/>
              </a:lnSpc>
              <a:buFont typeface="Wingdings" panose="05000000000000000000" pitchFamily="2" charset="2"/>
              <a:buChar char="ü"/>
            </a:pPr>
            <a:endParaRPr lang="fr-FR" sz="24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ü"/>
            </a:pPr>
            <a:endParaRPr lang="fr-FR" sz="2400" dirty="0">
              <a:latin typeface="Times New Roman" panose="02020603050405020304" pitchFamily="18" charset="0"/>
              <a:cs typeface="Times New Roman" panose="02020603050405020304" pitchFamily="18" charset="0"/>
            </a:endParaRPr>
          </a:p>
        </p:txBody>
      </p:sp>
      <p:sp>
        <p:nvSpPr>
          <p:cNvPr id="4" name="Titre 3"/>
          <p:cNvSpPr>
            <a:spLocks noGrp="1"/>
          </p:cNvSpPr>
          <p:nvPr>
            <p:ph type="title"/>
          </p:nvPr>
        </p:nvSpPr>
        <p:spPr>
          <a:xfrm>
            <a:off x="483326" y="130629"/>
            <a:ext cx="10972800" cy="1031965"/>
          </a:xfrm>
          <a:prstGeom prst="ellipse">
            <a:avLst/>
          </a:prstGeom>
          <a:solidFill>
            <a:schemeClr val="accent5">
              <a:lumMod val="20000"/>
              <a:lumOff val="80000"/>
            </a:schemeClr>
          </a:solidFill>
          <a:ln>
            <a:noFill/>
          </a:ln>
        </p:spPr>
        <p:style>
          <a:lnRef idx="1">
            <a:schemeClr val="accent5"/>
          </a:lnRef>
          <a:fillRef idx="2">
            <a:schemeClr val="accent5"/>
          </a:fillRef>
          <a:effectRef idx="1">
            <a:schemeClr val="accent5"/>
          </a:effectRef>
          <a:fontRef idx="minor">
            <a:schemeClr val="dk1"/>
          </a:fontRef>
        </p:style>
        <p:txBody>
          <a:bodyPr rtlCol="0" anchor="ctr">
            <a:noAutofit/>
          </a:bodyPr>
          <a:lstStyle/>
          <a:p>
            <a:pPr algn="ctr"/>
            <a:r>
              <a:rPr lang="fr-FR" sz="4000" b="1" dirty="0">
                <a:latin typeface="Times New Roman" panose="02020603050405020304" pitchFamily="18" charset="0"/>
                <a:cs typeface="Times New Roman" panose="02020603050405020304" pitchFamily="18" charset="0"/>
              </a:rPr>
              <a:t>Résultats et Discussion (1/6)</a:t>
            </a:r>
          </a:p>
        </p:txBody>
      </p:sp>
      <p:sp>
        <p:nvSpPr>
          <p:cNvPr id="6" name="Espace réservé du numéro de diapositive 5"/>
          <p:cNvSpPr>
            <a:spLocks noGrp="1"/>
          </p:cNvSpPr>
          <p:nvPr>
            <p:ph type="sldNum" sz="quarter" idx="12"/>
          </p:nvPr>
        </p:nvSpPr>
        <p:spPr/>
        <p:txBody>
          <a:bodyPr/>
          <a:lstStyle/>
          <a:p>
            <a:fld id="{5A48FF75-6203-446F-849F-A992E9689806}" type="slidenum">
              <a:rPr lang="fr-FR" smtClean="0"/>
              <a:t>10</a:t>
            </a:fld>
            <a:endParaRPr lang="fr-FR"/>
          </a:p>
        </p:txBody>
      </p:sp>
      <p:sp>
        <p:nvSpPr>
          <p:cNvPr id="5" name="Espace réservé du pied de page 4">
            <a:extLst>
              <a:ext uri="{FF2B5EF4-FFF2-40B4-BE49-F238E27FC236}">
                <a16:creationId xmlns:a16="http://schemas.microsoft.com/office/drawing/2014/main" id="{5B75B2FF-9642-D0AA-5D64-80357C602615}"/>
              </a:ext>
            </a:extLst>
          </p:cNvPr>
          <p:cNvSpPr>
            <a:spLocks noGrp="1"/>
          </p:cNvSpPr>
          <p:nvPr>
            <p:ph type="ftr" sz="quarter" idx="11"/>
          </p:nvPr>
        </p:nvSpPr>
        <p:spPr>
          <a:xfrm>
            <a:off x="3124659" y="6344951"/>
            <a:ext cx="5942682" cy="365125"/>
          </a:xfrm>
        </p:spPr>
        <p:txBody>
          <a:bodyPr/>
          <a:lstStyle/>
          <a:p>
            <a:r>
              <a:rPr lang="fr-FR" sz="1000" b="1" dirty="0">
                <a:ln w="0"/>
                <a:solidFill>
                  <a:schemeClr val="tx1"/>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EPIDÉMIOLOGIE MOLÉCULAIRE DU VIRUS DE L’HÉPATITE E AU SÉNÉGAL </a:t>
            </a:r>
          </a:p>
        </p:txBody>
      </p:sp>
      <p:pic>
        <p:nvPicPr>
          <p:cNvPr id="10" name="Image 9">
            <a:extLst>
              <a:ext uri="{FF2B5EF4-FFF2-40B4-BE49-F238E27FC236}">
                <a16:creationId xmlns:a16="http://schemas.microsoft.com/office/drawing/2014/main" id="{16B5CE49-829B-2E44-BB49-03DB2A0A4526}"/>
              </a:ext>
            </a:extLst>
          </p:cNvPr>
          <p:cNvPicPr>
            <a:picLocks noChangeAspect="1"/>
          </p:cNvPicPr>
          <p:nvPr/>
        </p:nvPicPr>
        <p:blipFill>
          <a:blip r:embed="rId3"/>
          <a:stretch>
            <a:fillRect/>
          </a:stretch>
        </p:blipFill>
        <p:spPr>
          <a:xfrm>
            <a:off x="721951" y="3106756"/>
            <a:ext cx="10118646" cy="985237"/>
          </a:xfrm>
          <a:prstGeom prst="rect">
            <a:avLst/>
          </a:prstGeom>
        </p:spPr>
      </p:pic>
    </p:spTree>
    <p:extLst>
      <p:ext uri="{BB962C8B-B14F-4D97-AF65-F5344CB8AC3E}">
        <p14:creationId xmlns:p14="http://schemas.microsoft.com/office/powerpoint/2010/main" val="973150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13509" y="1463040"/>
            <a:ext cx="11264772" cy="4990011"/>
          </a:xfrm>
        </p:spPr>
        <p:txBody>
          <a:bodyPr>
            <a:normAutofit/>
          </a:bodyPr>
          <a:lstStyle/>
          <a:p>
            <a:pPr algn="just">
              <a:lnSpc>
                <a:spcPct val="150000"/>
              </a:lnSpc>
              <a:buFont typeface="Courier New" panose="02070309020205020404" pitchFamily="49" charset="0"/>
              <a:buChar char="o"/>
            </a:pPr>
            <a:r>
              <a:rPr lang="fr-FR" sz="2400" b="1" dirty="0">
                <a:latin typeface="Times New Roman" panose="02020603050405020304" pitchFamily="18" charset="0"/>
                <a:cs typeface="Times New Roman" panose="02020603050405020304" pitchFamily="18" charset="0"/>
              </a:rPr>
              <a:t>Visualisation des métadonnées:</a:t>
            </a:r>
          </a:p>
        </p:txBody>
      </p:sp>
      <p:sp>
        <p:nvSpPr>
          <p:cNvPr id="6" name="Espace réservé du numéro de diapositive 5"/>
          <p:cNvSpPr>
            <a:spLocks noGrp="1"/>
          </p:cNvSpPr>
          <p:nvPr>
            <p:ph type="sldNum" sz="quarter" idx="12"/>
          </p:nvPr>
        </p:nvSpPr>
        <p:spPr/>
        <p:txBody>
          <a:bodyPr/>
          <a:lstStyle/>
          <a:p>
            <a:fld id="{5A48FF75-6203-446F-849F-A992E9689806}" type="slidenum">
              <a:rPr lang="fr-FR" smtClean="0"/>
              <a:t>11</a:t>
            </a:fld>
            <a:endParaRPr lang="fr-FR"/>
          </a:p>
        </p:txBody>
      </p:sp>
      <p:sp>
        <p:nvSpPr>
          <p:cNvPr id="9" name="Titre 3">
            <a:extLst>
              <a:ext uri="{FF2B5EF4-FFF2-40B4-BE49-F238E27FC236}">
                <a16:creationId xmlns:a16="http://schemas.microsoft.com/office/drawing/2014/main" id="{C92AC56B-940A-4EFC-BCAF-F4EAED6A4F07}"/>
              </a:ext>
            </a:extLst>
          </p:cNvPr>
          <p:cNvSpPr txBox="1">
            <a:spLocks/>
          </p:cNvSpPr>
          <p:nvPr/>
        </p:nvSpPr>
        <p:spPr>
          <a:xfrm>
            <a:off x="708751" y="301425"/>
            <a:ext cx="10972800" cy="1031965"/>
          </a:xfrm>
          <a:prstGeom prst="ellipse">
            <a:avLst/>
          </a:prstGeom>
          <a:solidFill>
            <a:schemeClr val="accent5">
              <a:lumMod val="20000"/>
              <a:lumOff val="80000"/>
            </a:schemeClr>
          </a:solidFill>
          <a:ln w="6350" cap="flat" cmpd="sng" algn="ctr">
            <a:noFill/>
            <a:prstDash val="solid"/>
            <a:miter lim="800000"/>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fr-FR" sz="4000" b="1" dirty="0">
                <a:latin typeface="Times New Roman" panose="02020603050405020304" pitchFamily="18" charset="0"/>
                <a:cs typeface="Times New Roman" panose="02020603050405020304" pitchFamily="18" charset="0"/>
              </a:rPr>
              <a:t>Résultats et Discussion (2/6)</a:t>
            </a:r>
          </a:p>
        </p:txBody>
      </p:sp>
      <p:sp>
        <p:nvSpPr>
          <p:cNvPr id="5" name="Espace réservé du pied de page 4">
            <a:extLst>
              <a:ext uri="{FF2B5EF4-FFF2-40B4-BE49-F238E27FC236}">
                <a16:creationId xmlns:a16="http://schemas.microsoft.com/office/drawing/2014/main" id="{DB813302-973B-BF17-4B91-31BD43B28A29}"/>
              </a:ext>
            </a:extLst>
          </p:cNvPr>
          <p:cNvSpPr>
            <a:spLocks noGrp="1"/>
          </p:cNvSpPr>
          <p:nvPr>
            <p:ph type="ftr" sz="quarter" idx="11"/>
          </p:nvPr>
        </p:nvSpPr>
        <p:spPr>
          <a:xfrm>
            <a:off x="3124659" y="6344951"/>
            <a:ext cx="5942682" cy="365125"/>
          </a:xfrm>
        </p:spPr>
        <p:txBody>
          <a:bodyPr/>
          <a:lstStyle/>
          <a:p>
            <a:r>
              <a:rPr lang="fr-FR" sz="1000" b="1" dirty="0">
                <a:ln w="0"/>
                <a:solidFill>
                  <a:schemeClr val="tx1"/>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EPIDÉMIOLOGIE MOLÉCULAIRE DU VIRUS DE L’HÉPATITE E AU SÉNÉGAL </a:t>
            </a:r>
          </a:p>
        </p:txBody>
      </p:sp>
      <p:pic>
        <p:nvPicPr>
          <p:cNvPr id="10" name="Image 9">
            <a:extLst>
              <a:ext uri="{FF2B5EF4-FFF2-40B4-BE49-F238E27FC236}">
                <a16:creationId xmlns:a16="http://schemas.microsoft.com/office/drawing/2014/main" id="{3990DA26-CCFD-8D66-ABC8-BD33499DE7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5582" y="2203373"/>
            <a:ext cx="8031296" cy="3943427"/>
          </a:xfrm>
          <a:prstGeom prst="rect">
            <a:avLst/>
          </a:prstGeom>
        </p:spPr>
      </p:pic>
    </p:spTree>
    <p:extLst>
      <p:ext uri="{BB962C8B-B14F-4D97-AF65-F5344CB8AC3E}">
        <p14:creationId xmlns:p14="http://schemas.microsoft.com/office/powerpoint/2010/main" val="964559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13509" y="1463040"/>
            <a:ext cx="11264772" cy="4990011"/>
          </a:xfrm>
        </p:spPr>
        <p:txBody>
          <a:bodyPr>
            <a:normAutofit/>
          </a:bodyPr>
          <a:lstStyle/>
          <a:p>
            <a:pPr algn="just">
              <a:lnSpc>
                <a:spcPct val="150000"/>
              </a:lnSpc>
              <a:buFont typeface="Courier New" panose="02070309020205020404" pitchFamily="49" charset="0"/>
              <a:buChar char="o"/>
            </a:pPr>
            <a:r>
              <a:rPr lang="fr-FR" sz="2400" b="1" dirty="0">
                <a:latin typeface="Times New Roman" panose="02020603050405020304" pitchFamily="18" charset="0"/>
                <a:cs typeface="Times New Roman" panose="02020603050405020304" pitchFamily="18" charset="0"/>
              </a:rPr>
              <a:t>Visualisation des métadonnées:</a:t>
            </a:r>
          </a:p>
        </p:txBody>
      </p:sp>
      <p:sp>
        <p:nvSpPr>
          <p:cNvPr id="6" name="Espace réservé du numéro de diapositive 5"/>
          <p:cNvSpPr>
            <a:spLocks noGrp="1"/>
          </p:cNvSpPr>
          <p:nvPr>
            <p:ph type="sldNum" sz="quarter" idx="12"/>
          </p:nvPr>
        </p:nvSpPr>
        <p:spPr/>
        <p:txBody>
          <a:bodyPr/>
          <a:lstStyle/>
          <a:p>
            <a:fld id="{5A48FF75-6203-446F-849F-A992E9689806}" type="slidenum">
              <a:rPr lang="fr-FR" smtClean="0"/>
              <a:t>12</a:t>
            </a:fld>
            <a:endParaRPr lang="fr-FR"/>
          </a:p>
        </p:txBody>
      </p:sp>
      <p:sp>
        <p:nvSpPr>
          <p:cNvPr id="9" name="Titre 3">
            <a:extLst>
              <a:ext uri="{FF2B5EF4-FFF2-40B4-BE49-F238E27FC236}">
                <a16:creationId xmlns:a16="http://schemas.microsoft.com/office/drawing/2014/main" id="{C92AC56B-940A-4EFC-BCAF-F4EAED6A4F07}"/>
              </a:ext>
            </a:extLst>
          </p:cNvPr>
          <p:cNvSpPr txBox="1">
            <a:spLocks/>
          </p:cNvSpPr>
          <p:nvPr/>
        </p:nvSpPr>
        <p:spPr>
          <a:xfrm>
            <a:off x="708751" y="301425"/>
            <a:ext cx="10972800" cy="1031965"/>
          </a:xfrm>
          <a:prstGeom prst="ellipse">
            <a:avLst/>
          </a:prstGeom>
          <a:solidFill>
            <a:schemeClr val="accent5">
              <a:lumMod val="20000"/>
              <a:lumOff val="80000"/>
            </a:schemeClr>
          </a:solidFill>
          <a:ln w="6350" cap="flat" cmpd="sng" algn="ctr">
            <a:noFill/>
            <a:prstDash val="solid"/>
            <a:miter lim="800000"/>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fr-FR" sz="4000" b="1" dirty="0">
                <a:latin typeface="Times New Roman" panose="02020603050405020304" pitchFamily="18" charset="0"/>
                <a:cs typeface="Times New Roman" panose="02020603050405020304" pitchFamily="18" charset="0"/>
              </a:rPr>
              <a:t>Résultats et Discussion (3/6)</a:t>
            </a:r>
          </a:p>
        </p:txBody>
      </p:sp>
      <p:pic>
        <p:nvPicPr>
          <p:cNvPr id="4" name="Image 3">
            <a:extLst>
              <a:ext uri="{FF2B5EF4-FFF2-40B4-BE49-F238E27FC236}">
                <a16:creationId xmlns:a16="http://schemas.microsoft.com/office/drawing/2014/main" id="{98232851-97EB-6232-0F6E-C738E0F8300D}"/>
              </a:ext>
            </a:extLst>
          </p:cNvPr>
          <p:cNvPicPr>
            <a:picLocks noChangeAspect="1"/>
          </p:cNvPicPr>
          <p:nvPr/>
        </p:nvPicPr>
        <p:blipFill rotWithShape="1">
          <a:blip r:embed="rId3">
            <a:extLst>
              <a:ext uri="{28A0092B-C50C-407E-A947-70E740481C1C}">
                <a14:useLocalDpi xmlns:a14="http://schemas.microsoft.com/office/drawing/2010/main" val="0"/>
              </a:ext>
            </a:extLst>
          </a:blip>
          <a:srcRect b="8152"/>
          <a:stretch/>
        </p:blipFill>
        <p:spPr>
          <a:xfrm>
            <a:off x="1873406" y="2058230"/>
            <a:ext cx="8140389" cy="4394821"/>
          </a:xfrm>
          <a:prstGeom prst="rect">
            <a:avLst/>
          </a:prstGeom>
        </p:spPr>
      </p:pic>
      <p:sp>
        <p:nvSpPr>
          <p:cNvPr id="5" name="Espace réservé du pied de page 4">
            <a:extLst>
              <a:ext uri="{FF2B5EF4-FFF2-40B4-BE49-F238E27FC236}">
                <a16:creationId xmlns:a16="http://schemas.microsoft.com/office/drawing/2014/main" id="{96A726CA-4CB2-CAFE-5183-D4877181F4F9}"/>
              </a:ext>
            </a:extLst>
          </p:cNvPr>
          <p:cNvSpPr>
            <a:spLocks noGrp="1"/>
          </p:cNvSpPr>
          <p:nvPr>
            <p:ph type="ftr" sz="quarter" idx="11"/>
          </p:nvPr>
        </p:nvSpPr>
        <p:spPr>
          <a:xfrm>
            <a:off x="3124659" y="6344951"/>
            <a:ext cx="5942682" cy="365125"/>
          </a:xfrm>
        </p:spPr>
        <p:txBody>
          <a:bodyPr/>
          <a:lstStyle/>
          <a:p>
            <a:r>
              <a:rPr lang="fr-FR" sz="1000" b="1" dirty="0">
                <a:ln w="0"/>
                <a:solidFill>
                  <a:schemeClr val="tx1"/>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EPIDÉMIOLOGIE MOLÉCULAIRE DU VIRUS DE L’HÉPATITE E AU SÉNÉGAL </a:t>
            </a:r>
          </a:p>
        </p:txBody>
      </p:sp>
    </p:spTree>
    <p:extLst>
      <p:ext uri="{BB962C8B-B14F-4D97-AF65-F5344CB8AC3E}">
        <p14:creationId xmlns:p14="http://schemas.microsoft.com/office/powerpoint/2010/main" val="13809601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13509" y="1463040"/>
            <a:ext cx="11264772" cy="4990011"/>
          </a:xfrm>
        </p:spPr>
        <p:txBody>
          <a:bodyPr>
            <a:normAutofit/>
          </a:bodyPr>
          <a:lstStyle/>
          <a:p>
            <a:pPr algn="just">
              <a:lnSpc>
                <a:spcPct val="150000"/>
              </a:lnSpc>
              <a:buFont typeface="Courier New" panose="02070309020205020404" pitchFamily="49" charset="0"/>
              <a:buChar char="o"/>
            </a:pPr>
            <a:r>
              <a:rPr lang="fr-FR" sz="2400" b="1" dirty="0">
                <a:latin typeface="Times New Roman" panose="02020603050405020304" pitchFamily="18" charset="0"/>
                <a:cs typeface="Times New Roman" panose="02020603050405020304" pitchFamily="18" charset="0"/>
              </a:rPr>
              <a:t>Visualisation des métadonnées:</a:t>
            </a:r>
          </a:p>
        </p:txBody>
      </p:sp>
      <p:sp>
        <p:nvSpPr>
          <p:cNvPr id="6" name="Espace réservé du numéro de diapositive 5"/>
          <p:cNvSpPr>
            <a:spLocks noGrp="1"/>
          </p:cNvSpPr>
          <p:nvPr>
            <p:ph type="sldNum" sz="quarter" idx="12"/>
          </p:nvPr>
        </p:nvSpPr>
        <p:spPr/>
        <p:txBody>
          <a:bodyPr/>
          <a:lstStyle/>
          <a:p>
            <a:fld id="{5A48FF75-6203-446F-849F-A992E9689806}" type="slidenum">
              <a:rPr lang="fr-FR" smtClean="0"/>
              <a:t>13</a:t>
            </a:fld>
            <a:endParaRPr lang="fr-FR"/>
          </a:p>
        </p:txBody>
      </p:sp>
      <p:sp>
        <p:nvSpPr>
          <p:cNvPr id="9" name="Titre 3">
            <a:extLst>
              <a:ext uri="{FF2B5EF4-FFF2-40B4-BE49-F238E27FC236}">
                <a16:creationId xmlns:a16="http://schemas.microsoft.com/office/drawing/2014/main" id="{C92AC56B-940A-4EFC-BCAF-F4EAED6A4F07}"/>
              </a:ext>
            </a:extLst>
          </p:cNvPr>
          <p:cNvSpPr txBox="1">
            <a:spLocks/>
          </p:cNvSpPr>
          <p:nvPr/>
        </p:nvSpPr>
        <p:spPr>
          <a:xfrm>
            <a:off x="708751" y="301425"/>
            <a:ext cx="10972800" cy="1031965"/>
          </a:xfrm>
          <a:prstGeom prst="ellipse">
            <a:avLst/>
          </a:prstGeom>
          <a:solidFill>
            <a:schemeClr val="accent5">
              <a:lumMod val="20000"/>
              <a:lumOff val="80000"/>
            </a:schemeClr>
          </a:solidFill>
          <a:ln w="6350" cap="flat" cmpd="sng" algn="ctr">
            <a:noFill/>
            <a:prstDash val="solid"/>
            <a:miter lim="800000"/>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fr-FR" sz="4000" b="1" dirty="0">
                <a:latin typeface="Times New Roman" panose="02020603050405020304" pitchFamily="18" charset="0"/>
                <a:cs typeface="Times New Roman" panose="02020603050405020304" pitchFamily="18" charset="0"/>
              </a:rPr>
              <a:t>Résultats et Discussion (4/6)</a:t>
            </a:r>
          </a:p>
        </p:txBody>
      </p:sp>
      <p:sp>
        <p:nvSpPr>
          <p:cNvPr id="11" name="Espace réservé du pied de page 4">
            <a:extLst>
              <a:ext uri="{FF2B5EF4-FFF2-40B4-BE49-F238E27FC236}">
                <a16:creationId xmlns:a16="http://schemas.microsoft.com/office/drawing/2014/main" id="{6F42B5F2-2B9D-06F2-D52C-6CDEBBEC0AD6}"/>
              </a:ext>
            </a:extLst>
          </p:cNvPr>
          <p:cNvSpPr>
            <a:spLocks noGrp="1"/>
          </p:cNvSpPr>
          <p:nvPr>
            <p:ph type="ftr" sz="quarter" idx="11"/>
          </p:nvPr>
        </p:nvSpPr>
        <p:spPr>
          <a:xfrm>
            <a:off x="3124659" y="6344951"/>
            <a:ext cx="5942682" cy="365125"/>
          </a:xfrm>
        </p:spPr>
        <p:txBody>
          <a:bodyPr/>
          <a:lstStyle/>
          <a:p>
            <a:r>
              <a:rPr lang="fr-FR" sz="1000" b="1" dirty="0">
                <a:ln w="0"/>
                <a:solidFill>
                  <a:schemeClr val="tx1"/>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EPIDÉMIOLOGIE MOLÉCULAIRE DU VIRUS DE L’HÉPATITE E AU SÉNÉGAL </a:t>
            </a:r>
          </a:p>
        </p:txBody>
      </p:sp>
      <p:pic>
        <p:nvPicPr>
          <p:cNvPr id="13" name="Image 12">
            <a:extLst>
              <a:ext uri="{FF2B5EF4-FFF2-40B4-BE49-F238E27FC236}">
                <a16:creationId xmlns:a16="http://schemas.microsoft.com/office/drawing/2014/main" id="{A9A1469E-BD06-B02A-CE95-FDDDB3ED8DC6}"/>
              </a:ext>
            </a:extLst>
          </p:cNvPr>
          <p:cNvPicPr>
            <a:picLocks noChangeAspect="1"/>
          </p:cNvPicPr>
          <p:nvPr/>
        </p:nvPicPr>
        <p:blipFill rotWithShape="1">
          <a:blip r:embed="rId3">
            <a:extLst>
              <a:ext uri="{28A0092B-C50C-407E-A947-70E740481C1C}">
                <a14:useLocalDpi xmlns:a14="http://schemas.microsoft.com/office/drawing/2010/main" val="0"/>
              </a:ext>
            </a:extLst>
          </a:blip>
          <a:srcRect t="3891" b="10941"/>
          <a:stretch/>
        </p:blipFill>
        <p:spPr>
          <a:xfrm>
            <a:off x="1658982" y="2302525"/>
            <a:ext cx="8934995" cy="4053826"/>
          </a:xfrm>
          <a:prstGeom prst="rect">
            <a:avLst/>
          </a:prstGeom>
        </p:spPr>
      </p:pic>
    </p:spTree>
    <p:extLst>
      <p:ext uri="{BB962C8B-B14F-4D97-AF65-F5344CB8AC3E}">
        <p14:creationId xmlns:p14="http://schemas.microsoft.com/office/powerpoint/2010/main" val="13476635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13509" y="1463040"/>
            <a:ext cx="11264772" cy="4990011"/>
          </a:xfrm>
        </p:spPr>
        <p:txBody>
          <a:bodyPr>
            <a:normAutofit/>
          </a:bodyPr>
          <a:lstStyle/>
          <a:p>
            <a:pPr algn="just">
              <a:lnSpc>
                <a:spcPct val="150000"/>
              </a:lnSpc>
              <a:buFont typeface="Courier New" panose="02070309020205020404" pitchFamily="49" charset="0"/>
              <a:buChar char="o"/>
            </a:pPr>
            <a:r>
              <a:rPr lang="fr-FR" sz="2400" b="1" dirty="0">
                <a:latin typeface="Times New Roman" panose="02020603050405020304" pitchFamily="18" charset="0"/>
                <a:cs typeface="Times New Roman" panose="02020603050405020304" pitchFamily="18" charset="0"/>
              </a:rPr>
              <a:t>Visualisation des métadonnées:</a:t>
            </a:r>
          </a:p>
        </p:txBody>
      </p:sp>
      <p:sp>
        <p:nvSpPr>
          <p:cNvPr id="6" name="Espace réservé du numéro de diapositive 5"/>
          <p:cNvSpPr>
            <a:spLocks noGrp="1"/>
          </p:cNvSpPr>
          <p:nvPr>
            <p:ph type="sldNum" sz="quarter" idx="12"/>
          </p:nvPr>
        </p:nvSpPr>
        <p:spPr/>
        <p:txBody>
          <a:bodyPr/>
          <a:lstStyle/>
          <a:p>
            <a:fld id="{5A48FF75-6203-446F-849F-A992E9689806}" type="slidenum">
              <a:rPr lang="fr-FR" smtClean="0"/>
              <a:t>14</a:t>
            </a:fld>
            <a:endParaRPr lang="fr-FR"/>
          </a:p>
        </p:txBody>
      </p:sp>
      <p:sp>
        <p:nvSpPr>
          <p:cNvPr id="9" name="Titre 3">
            <a:extLst>
              <a:ext uri="{FF2B5EF4-FFF2-40B4-BE49-F238E27FC236}">
                <a16:creationId xmlns:a16="http://schemas.microsoft.com/office/drawing/2014/main" id="{C92AC56B-940A-4EFC-BCAF-F4EAED6A4F07}"/>
              </a:ext>
            </a:extLst>
          </p:cNvPr>
          <p:cNvSpPr txBox="1">
            <a:spLocks/>
          </p:cNvSpPr>
          <p:nvPr/>
        </p:nvSpPr>
        <p:spPr>
          <a:xfrm>
            <a:off x="708751" y="301425"/>
            <a:ext cx="10972800" cy="1031965"/>
          </a:xfrm>
          <a:prstGeom prst="ellipse">
            <a:avLst/>
          </a:prstGeom>
          <a:solidFill>
            <a:schemeClr val="accent5">
              <a:lumMod val="20000"/>
              <a:lumOff val="80000"/>
            </a:schemeClr>
          </a:solidFill>
          <a:ln w="6350" cap="flat" cmpd="sng" algn="ctr">
            <a:noFill/>
            <a:prstDash val="solid"/>
            <a:miter lim="800000"/>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fr-FR" sz="4000" b="1" dirty="0">
                <a:latin typeface="Times New Roman" panose="02020603050405020304" pitchFamily="18" charset="0"/>
                <a:cs typeface="Times New Roman" panose="02020603050405020304" pitchFamily="18" charset="0"/>
              </a:rPr>
              <a:t>Résultats et Discussion (5/6)</a:t>
            </a:r>
          </a:p>
        </p:txBody>
      </p:sp>
      <p:pic>
        <p:nvPicPr>
          <p:cNvPr id="4" name="Image 3">
            <a:extLst>
              <a:ext uri="{FF2B5EF4-FFF2-40B4-BE49-F238E27FC236}">
                <a16:creationId xmlns:a16="http://schemas.microsoft.com/office/drawing/2014/main" id="{81F554DD-EADE-1F56-9495-6631BC1769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5495" y="2114252"/>
            <a:ext cx="6643832" cy="4242098"/>
          </a:xfrm>
          <a:prstGeom prst="rect">
            <a:avLst/>
          </a:prstGeom>
        </p:spPr>
      </p:pic>
      <p:sp>
        <p:nvSpPr>
          <p:cNvPr id="5" name="Espace réservé du pied de page 4">
            <a:extLst>
              <a:ext uri="{FF2B5EF4-FFF2-40B4-BE49-F238E27FC236}">
                <a16:creationId xmlns:a16="http://schemas.microsoft.com/office/drawing/2014/main" id="{8ED49B5C-FA53-6C5F-EE94-B6B5E3E444A9}"/>
              </a:ext>
            </a:extLst>
          </p:cNvPr>
          <p:cNvSpPr>
            <a:spLocks noGrp="1"/>
          </p:cNvSpPr>
          <p:nvPr>
            <p:ph type="ftr" sz="quarter" idx="11"/>
          </p:nvPr>
        </p:nvSpPr>
        <p:spPr>
          <a:xfrm>
            <a:off x="3124659" y="6344951"/>
            <a:ext cx="5942682" cy="365125"/>
          </a:xfrm>
        </p:spPr>
        <p:txBody>
          <a:bodyPr/>
          <a:lstStyle/>
          <a:p>
            <a:r>
              <a:rPr lang="fr-FR" sz="1000" b="1" dirty="0">
                <a:ln w="0"/>
                <a:solidFill>
                  <a:schemeClr val="tx1"/>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EPIDÉMIOLOGIE MOLÉCULAIRE DU VIRUS DE L’HÉPATITE E AU SÉNÉGAL </a:t>
            </a:r>
          </a:p>
        </p:txBody>
      </p:sp>
    </p:spTree>
    <p:extLst>
      <p:ext uri="{BB962C8B-B14F-4D97-AF65-F5344CB8AC3E}">
        <p14:creationId xmlns:p14="http://schemas.microsoft.com/office/powerpoint/2010/main" val="20854281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13509" y="1463040"/>
            <a:ext cx="11264772" cy="4990011"/>
          </a:xfrm>
        </p:spPr>
        <p:txBody>
          <a:bodyPr>
            <a:normAutofit/>
          </a:bodyPr>
          <a:lstStyle/>
          <a:p>
            <a:pPr algn="just">
              <a:lnSpc>
                <a:spcPct val="150000"/>
              </a:lnSpc>
              <a:buFont typeface="Courier New" panose="02070309020205020404" pitchFamily="49" charset="0"/>
              <a:buChar char="o"/>
            </a:pPr>
            <a:r>
              <a:rPr lang="fr-FR" sz="2400" b="1" dirty="0">
                <a:latin typeface="Times New Roman" panose="02020603050405020304" pitchFamily="18" charset="0"/>
                <a:cs typeface="Times New Roman" panose="02020603050405020304" pitchFamily="18" charset="0"/>
              </a:rPr>
              <a:t>Visualisation des métadonnées:</a:t>
            </a:r>
          </a:p>
        </p:txBody>
      </p:sp>
      <p:sp>
        <p:nvSpPr>
          <p:cNvPr id="6" name="Espace réservé du numéro de diapositive 5"/>
          <p:cNvSpPr>
            <a:spLocks noGrp="1"/>
          </p:cNvSpPr>
          <p:nvPr>
            <p:ph type="sldNum" sz="quarter" idx="12"/>
          </p:nvPr>
        </p:nvSpPr>
        <p:spPr/>
        <p:txBody>
          <a:bodyPr/>
          <a:lstStyle/>
          <a:p>
            <a:fld id="{5A48FF75-6203-446F-849F-A992E9689806}" type="slidenum">
              <a:rPr lang="fr-FR" smtClean="0"/>
              <a:t>15</a:t>
            </a:fld>
            <a:endParaRPr lang="fr-FR"/>
          </a:p>
        </p:txBody>
      </p:sp>
      <p:sp>
        <p:nvSpPr>
          <p:cNvPr id="9" name="Titre 3">
            <a:extLst>
              <a:ext uri="{FF2B5EF4-FFF2-40B4-BE49-F238E27FC236}">
                <a16:creationId xmlns:a16="http://schemas.microsoft.com/office/drawing/2014/main" id="{C92AC56B-940A-4EFC-BCAF-F4EAED6A4F07}"/>
              </a:ext>
            </a:extLst>
          </p:cNvPr>
          <p:cNvSpPr txBox="1">
            <a:spLocks/>
          </p:cNvSpPr>
          <p:nvPr/>
        </p:nvSpPr>
        <p:spPr>
          <a:xfrm>
            <a:off x="708751" y="301425"/>
            <a:ext cx="10972800" cy="1031965"/>
          </a:xfrm>
          <a:prstGeom prst="ellipse">
            <a:avLst/>
          </a:prstGeom>
          <a:solidFill>
            <a:schemeClr val="accent5">
              <a:lumMod val="20000"/>
              <a:lumOff val="80000"/>
            </a:schemeClr>
          </a:solidFill>
          <a:ln w="6350" cap="flat" cmpd="sng" algn="ctr">
            <a:noFill/>
            <a:prstDash val="solid"/>
            <a:miter lim="800000"/>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fr-FR" sz="4000" b="1" dirty="0">
                <a:latin typeface="Times New Roman" panose="02020603050405020304" pitchFamily="18" charset="0"/>
                <a:cs typeface="Times New Roman" panose="02020603050405020304" pitchFamily="18" charset="0"/>
              </a:rPr>
              <a:t>Résultats et Discussion (6/6)</a:t>
            </a:r>
          </a:p>
        </p:txBody>
      </p:sp>
      <p:sp>
        <p:nvSpPr>
          <p:cNvPr id="10" name="Espace réservé du pied de page 4">
            <a:extLst>
              <a:ext uri="{FF2B5EF4-FFF2-40B4-BE49-F238E27FC236}">
                <a16:creationId xmlns:a16="http://schemas.microsoft.com/office/drawing/2014/main" id="{922D69B3-8590-F324-1E18-24432374F515}"/>
              </a:ext>
            </a:extLst>
          </p:cNvPr>
          <p:cNvSpPr>
            <a:spLocks noGrp="1"/>
          </p:cNvSpPr>
          <p:nvPr>
            <p:ph type="ftr" sz="quarter" idx="11"/>
          </p:nvPr>
        </p:nvSpPr>
        <p:spPr>
          <a:xfrm>
            <a:off x="3124659" y="6344951"/>
            <a:ext cx="5942682" cy="365125"/>
          </a:xfrm>
        </p:spPr>
        <p:txBody>
          <a:bodyPr/>
          <a:lstStyle/>
          <a:p>
            <a:r>
              <a:rPr lang="fr-FR" sz="1000" b="1" dirty="0">
                <a:ln w="0"/>
                <a:solidFill>
                  <a:schemeClr val="tx1"/>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EPIDÉMIOLOGIE MOLÉCULAIRE DU VIRUS DE L’HÉPATITE E AU SÉNÉGAL </a:t>
            </a:r>
          </a:p>
        </p:txBody>
      </p:sp>
      <p:pic>
        <p:nvPicPr>
          <p:cNvPr id="5" name="Image 4">
            <a:extLst>
              <a:ext uri="{FF2B5EF4-FFF2-40B4-BE49-F238E27FC236}">
                <a16:creationId xmlns:a16="http://schemas.microsoft.com/office/drawing/2014/main" id="{EDC3D5C1-0AB8-20B1-7FB5-1E6914CB37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726" y="2209790"/>
            <a:ext cx="5487305" cy="3388411"/>
          </a:xfrm>
          <a:prstGeom prst="rect">
            <a:avLst/>
          </a:prstGeom>
        </p:spPr>
      </p:pic>
      <p:pic>
        <p:nvPicPr>
          <p:cNvPr id="4" name="Image 3">
            <a:extLst>
              <a:ext uri="{FF2B5EF4-FFF2-40B4-BE49-F238E27FC236}">
                <a16:creationId xmlns:a16="http://schemas.microsoft.com/office/drawing/2014/main" id="{4935FEF2-B14E-6F3D-68D5-3A0BE947A0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9557" y="3309576"/>
            <a:ext cx="3810000" cy="2352675"/>
          </a:xfrm>
          <a:prstGeom prst="rect">
            <a:avLst/>
          </a:prstGeom>
        </p:spPr>
      </p:pic>
    </p:spTree>
    <p:extLst>
      <p:ext uri="{BB962C8B-B14F-4D97-AF65-F5344CB8AC3E}">
        <p14:creationId xmlns:p14="http://schemas.microsoft.com/office/powerpoint/2010/main" val="12546897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13509" y="1463040"/>
            <a:ext cx="11264772" cy="4990011"/>
          </a:xfrm>
        </p:spPr>
        <p:txBody>
          <a:bodyPr>
            <a:normAutofit/>
          </a:bodyPr>
          <a:lstStyle/>
          <a:p>
            <a:pPr algn="just">
              <a:lnSpc>
                <a:spcPct val="150000"/>
              </a:lnSpc>
              <a:buFont typeface="Courier New" panose="02070309020205020404" pitchFamily="49" charset="0"/>
              <a:buChar char="o"/>
            </a:pPr>
            <a:r>
              <a:rPr lang="fr-FR" sz="2400" b="1" dirty="0">
                <a:latin typeface="Times New Roman" panose="02020603050405020304" pitchFamily="18" charset="0"/>
                <a:cs typeface="Times New Roman" panose="02020603050405020304" pitchFamily="18" charset="0"/>
              </a:rPr>
              <a:t>Visualisation des métadonnées:</a:t>
            </a:r>
          </a:p>
        </p:txBody>
      </p:sp>
      <p:sp>
        <p:nvSpPr>
          <p:cNvPr id="6" name="Espace réservé du numéro de diapositive 5"/>
          <p:cNvSpPr>
            <a:spLocks noGrp="1"/>
          </p:cNvSpPr>
          <p:nvPr>
            <p:ph type="sldNum" sz="quarter" idx="12"/>
          </p:nvPr>
        </p:nvSpPr>
        <p:spPr/>
        <p:txBody>
          <a:bodyPr/>
          <a:lstStyle/>
          <a:p>
            <a:fld id="{5A48FF75-6203-446F-849F-A992E9689806}" type="slidenum">
              <a:rPr lang="fr-FR" smtClean="0"/>
              <a:t>16</a:t>
            </a:fld>
            <a:endParaRPr lang="fr-FR"/>
          </a:p>
        </p:txBody>
      </p:sp>
      <p:sp>
        <p:nvSpPr>
          <p:cNvPr id="9" name="Titre 3">
            <a:extLst>
              <a:ext uri="{FF2B5EF4-FFF2-40B4-BE49-F238E27FC236}">
                <a16:creationId xmlns:a16="http://schemas.microsoft.com/office/drawing/2014/main" id="{C92AC56B-940A-4EFC-BCAF-F4EAED6A4F07}"/>
              </a:ext>
            </a:extLst>
          </p:cNvPr>
          <p:cNvSpPr txBox="1">
            <a:spLocks/>
          </p:cNvSpPr>
          <p:nvPr/>
        </p:nvSpPr>
        <p:spPr>
          <a:xfrm>
            <a:off x="708751" y="301425"/>
            <a:ext cx="10972800" cy="1031965"/>
          </a:xfrm>
          <a:prstGeom prst="ellipse">
            <a:avLst/>
          </a:prstGeom>
          <a:solidFill>
            <a:schemeClr val="accent5">
              <a:lumMod val="20000"/>
              <a:lumOff val="80000"/>
            </a:schemeClr>
          </a:solidFill>
          <a:ln w="6350" cap="flat" cmpd="sng" algn="ctr">
            <a:noFill/>
            <a:prstDash val="solid"/>
            <a:miter lim="800000"/>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fr-FR" sz="4000" b="1" dirty="0">
                <a:latin typeface="Times New Roman" panose="02020603050405020304" pitchFamily="18" charset="0"/>
                <a:cs typeface="Times New Roman" panose="02020603050405020304" pitchFamily="18" charset="0"/>
              </a:rPr>
              <a:t>Résultats et Discussion (6/6)</a:t>
            </a:r>
          </a:p>
        </p:txBody>
      </p:sp>
      <p:sp>
        <p:nvSpPr>
          <p:cNvPr id="10" name="Espace réservé du pied de page 4">
            <a:extLst>
              <a:ext uri="{FF2B5EF4-FFF2-40B4-BE49-F238E27FC236}">
                <a16:creationId xmlns:a16="http://schemas.microsoft.com/office/drawing/2014/main" id="{922D69B3-8590-F324-1E18-24432374F515}"/>
              </a:ext>
            </a:extLst>
          </p:cNvPr>
          <p:cNvSpPr>
            <a:spLocks noGrp="1"/>
          </p:cNvSpPr>
          <p:nvPr>
            <p:ph type="ftr" sz="quarter" idx="11"/>
          </p:nvPr>
        </p:nvSpPr>
        <p:spPr>
          <a:xfrm>
            <a:off x="3124659" y="6344951"/>
            <a:ext cx="5942682" cy="365125"/>
          </a:xfrm>
        </p:spPr>
        <p:txBody>
          <a:bodyPr/>
          <a:lstStyle/>
          <a:p>
            <a:r>
              <a:rPr lang="fr-FR" sz="1000" b="1" dirty="0">
                <a:ln w="0"/>
                <a:solidFill>
                  <a:schemeClr val="tx1"/>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EPIDÉMIOLOGIE MOLÉCULAIRE DU VIRUS DE L’HÉPATITE E AU SÉNÉGAL </a:t>
            </a:r>
          </a:p>
        </p:txBody>
      </p:sp>
      <p:pic>
        <p:nvPicPr>
          <p:cNvPr id="4" name="Image 3">
            <a:extLst>
              <a:ext uri="{FF2B5EF4-FFF2-40B4-BE49-F238E27FC236}">
                <a16:creationId xmlns:a16="http://schemas.microsoft.com/office/drawing/2014/main" id="{626B1B68-E861-2A35-AB3E-D7889F37FF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8575" y="2085279"/>
            <a:ext cx="9010186" cy="4141422"/>
          </a:xfrm>
          <a:prstGeom prst="rect">
            <a:avLst/>
          </a:prstGeom>
        </p:spPr>
      </p:pic>
    </p:spTree>
    <p:extLst>
      <p:ext uri="{BB962C8B-B14F-4D97-AF65-F5344CB8AC3E}">
        <p14:creationId xmlns:p14="http://schemas.microsoft.com/office/powerpoint/2010/main" val="724435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145406" y="1548901"/>
            <a:ext cx="9901188" cy="4990011"/>
          </a:xfrm>
        </p:spPr>
        <p:txBody>
          <a:bodyPr>
            <a:normAutofit/>
          </a:bodyPr>
          <a:lstStyle/>
          <a:p>
            <a:pPr marL="0" lvl="0" indent="0" algn="just">
              <a:lnSpc>
                <a:spcPct val="107000"/>
              </a:lnSpc>
              <a:buNone/>
            </a:pPr>
            <a:r>
              <a:rPr lang="fr-FR" sz="2400" dirty="0">
                <a:latin typeface="Times New Roman" panose="02020603050405020304" pitchFamily="18" charset="0"/>
                <a:cs typeface="Times New Roman" panose="02020603050405020304" pitchFamily="18" charset="0"/>
              </a:rPr>
              <a:t>Notre travail a jeté les bases de notre analyse des données génomiques du virus de l'hépatite E (HEV). </a:t>
            </a:r>
          </a:p>
        </p:txBody>
      </p:sp>
      <p:sp>
        <p:nvSpPr>
          <p:cNvPr id="4" name="Titre 3"/>
          <p:cNvSpPr>
            <a:spLocks noGrp="1"/>
          </p:cNvSpPr>
          <p:nvPr>
            <p:ph type="title"/>
          </p:nvPr>
        </p:nvSpPr>
        <p:spPr>
          <a:xfrm>
            <a:off x="483326" y="130629"/>
            <a:ext cx="10972800" cy="1031965"/>
          </a:xfrm>
          <a:prstGeom prst="ellipse">
            <a:avLst/>
          </a:prstGeom>
          <a:solidFill>
            <a:schemeClr val="accent5">
              <a:lumMod val="20000"/>
              <a:lumOff val="80000"/>
            </a:schemeClr>
          </a:solidFill>
          <a:ln>
            <a:noFill/>
          </a:ln>
        </p:spPr>
        <p:style>
          <a:lnRef idx="1">
            <a:schemeClr val="accent5"/>
          </a:lnRef>
          <a:fillRef idx="2">
            <a:schemeClr val="accent5"/>
          </a:fillRef>
          <a:effectRef idx="1">
            <a:schemeClr val="accent5"/>
          </a:effectRef>
          <a:fontRef idx="minor">
            <a:schemeClr val="dk1"/>
          </a:fontRef>
        </p:style>
        <p:txBody>
          <a:bodyPr rtlCol="0" anchor="ctr">
            <a:normAutofit/>
          </a:bodyPr>
          <a:lstStyle/>
          <a:p>
            <a:pPr algn="ctr"/>
            <a:r>
              <a:rPr lang="fr-FR" sz="4000" b="1" dirty="0">
                <a:latin typeface="Times New Roman" panose="02020603050405020304" pitchFamily="18" charset="0"/>
                <a:cs typeface="Times New Roman" panose="02020603050405020304" pitchFamily="18" charset="0"/>
              </a:rPr>
              <a:t>Conclusion</a:t>
            </a:r>
          </a:p>
        </p:txBody>
      </p:sp>
      <p:sp>
        <p:nvSpPr>
          <p:cNvPr id="6" name="Espace réservé du numéro de diapositive 5"/>
          <p:cNvSpPr>
            <a:spLocks noGrp="1"/>
          </p:cNvSpPr>
          <p:nvPr>
            <p:ph type="sldNum" sz="quarter" idx="12"/>
          </p:nvPr>
        </p:nvSpPr>
        <p:spPr/>
        <p:txBody>
          <a:bodyPr/>
          <a:lstStyle/>
          <a:p>
            <a:fld id="{5A48FF75-6203-446F-849F-A992E9689806}" type="slidenum">
              <a:rPr lang="fr-FR" smtClean="0"/>
              <a:t>17</a:t>
            </a:fld>
            <a:endParaRPr lang="fr-FR"/>
          </a:p>
        </p:txBody>
      </p:sp>
      <p:sp>
        <p:nvSpPr>
          <p:cNvPr id="2" name="Espace réservé du pied de page 4">
            <a:extLst>
              <a:ext uri="{FF2B5EF4-FFF2-40B4-BE49-F238E27FC236}">
                <a16:creationId xmlns:a16="http://schemas.microsoft.com/office/drawing/2014/main" id="{14E7756E-FEE4-6202-81C5-7D5B602F14CE}"/>
              </a:ext>
            </a:extLst>
          </p:cNvPr>
          <p:cNvSpPr>
            <a:spLocks noGrp="1"/>
          </p:cNvSpPr>
          <p:nvPr>
            <p:ph type="ftr" sz="quarter" idx="11"/>
          </p:nvPr>
        </p:nvSpPr>
        <p:spPr>
          <a:xfrm>
            <a:off x="3124659" y="6344951"/>
            <a:ext cx="5942682" cy="365125"/>
          </a:xfrm>
        </p:spPr>
        <p:txBody>
          <a:bodyPr/>
          <a:lstStyle/>
          <a:p>
            <a:r>
              <a:rPr lang="fr-FR" sz="1000" b="1" dirty="0">
                <a:ln w="0"/>
                <a:solidFill>
                  <a:schemeClr val="tx1"/>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EPIDÉMIOLOGIE MOLÉCULAIRE DU VIRUS DE L’HÉPATITE E AU SÉNÉGAL </a:t>
            </a:r>
          </a:p>
        </p:txBody>
      </p:sp>
    </p:spTree>
    <p:extLst>
      <p:ext uri="{BB962C8B-B14F-4D97-AF65-F5344CB8AC3E}">
        <p14:creationId xmlns:p14="http://schemas.microsoft.com/office/powerpoint/2010/main" val="16516948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145406" y="1548901"/>
            <a:ext cx="9901188" cy="4990011"/>
          </a:xfrm>
        </p:spPr>
        <p:txBody>
          <a:bodyPr>
            <a:normAutofit/>
          </a:bodyPr>
          <a:lstStyle/>
          <a:p>
            <a:pPr marL="0" lvl="0" indent="0" algn="just">
              <a:lnSpc>
                <a:spcPct val="107000"/>
              </a:lnSpc>
              <a:buNone/>
            </a:pPr>
            <a:r>
              <a:rPr lang="fr-FR" sz="2400" dirty="0">
                <a:latin typeface="Times New Roman" panose="02020603050405020304" pitchFamily="18" charset="0"/>
                <a:cs typeface="Times New Roman" panose="02020603050405020304" pitchFamily="18" charset="0"/>
              </a:rPr>
              <a:t>Nous avons téléchargé des données génomique HEV, effectué un nettoyage initial avec des filtres appropriés, et visualisé les métadonnées associées. Ces étapes préparatoires nous ont placés dans une position solide pour entreprendre des analyses phylogénétiques approfondies.</a:t>
            </a:r>
          </a:p>
          <a:p>
            <a:pPr marL="0" lvl="0" indent="0" algn="just">
              <a:lnSpc>
                <a:spcPct val="107000"/>
              </a:lnSpc>
              <a:buNone/>
            </a:pPr>
            <a:endParaRPr lang="fr-FR" sz="2400" dirty="0">
              <a:latin typeface="Times New Roman" panose="02020603050405020304" pitchFamily="18" charset="0"/>
              <a:cs typeface="Times New Roman" panose="02020603050405020304" pitchFamily="18" charset="0"/>
            </a:endParaRPr>
          </a:p>
          <a:p>
            <a:pPr marL="0" lvl="0" indent="0" algn="just">
              <a:lnSpc>
                <a:spcPct val="107000"/>
              </a:lnSpc>
              <a:buNone/>
            </a:pPr>
            <a:r>
              <a:rPr lang="fr-FR" sz="2400" dirty="0">
                <a:latin typeface="Times New Roman" panose="02020603050405020304" pitchFamily="18" charset="0"/>
                <a:cs typeface="Times New Roman" panose="02020603050405020304" pitchFamily="18" charset="0"/>
              </a:rPr>
              <a:t>L’analyse phylogénétique nous permettra de mieux comprendre les relations évolutives entre les souches de HEV, d'explorer la diversité génétique du virus, et d'apporter des contributions significatives à la recherche en virologie.</a:t>
            </a:r>
          </a:p>
        </p:txBody>
      </p:sp>
      <p:sp>
        <p:nvSpPr>
          <p:cNvPr id="4" name="Titre 3"/>
          <p:cNvSpPr>
            <a:spLocks noGrp="1"/>
          </p:cNvSpPr>
          <p:nvPr>
            <p:ph type="title"/>
          </p:nvPr>
        </p:nvSpPr>
        <p:spPr>
          <a:xfrm>
            <a:off x="483326" y="130629"/>
            <a:ext cx="10972800" cy="1031965"/>
          </a:xfrm>
          <a:prstGeom prst="ellipse">
            <a:avLst/>
          </a:prstGeom>
          <a:solidFill>
            <a:schemeClr val="accent5">
              <a:lumMod val="20000"/>
              <a:lumOff val="80000"/>
            </a:schemeClr>
          </a:solidFill>
          <a:ln>
            <a:noFill/>
          </a:ln>
        </p:spPr>
        <p:style>
          <a:lnRef idx="1">
            <a:schemeClr val="accent5"/>
          </a:lnRef>
          <a:fillRef idx="2">
            <a:schemeClr val="accent5"/>
          </a:fillRef>
          <a:effectRef idx="1">
            <a:schemeClr val="accent5"/>
          </a:effectRef>
          <a:fontRef idx="minor">
            <a:schemeClr val="dk1"/>
          </a:fontRef>
        </p:style>
        <p:txBody>
          <a:bodyPr rtlCol="0" anchor="ctr">
            <a:normAutofit/>
          </a:bodyPr>
          <a:lstStyle/>
          <a:p>
            <a:pPr algn="ctr"/>
            <a:r>
              <a:rPr lang="fr-FR" sz="4000" b="1" dirty="0">
                <a:latin typeface="Times New Roman" panose="02020603050405020304" pitchFamily="18" charset="0"/>
                <a:cs typeface="Times New Roman" panose="02020603050405020304" pitchFamily="18" charset="0"/>
              </a:rPr>
              <a:t>Conclusion</a:t>
            </a:r>
          </a:p>
        </p:txBody>
      </p:sp>
      <p:sp>
        <p:nvSpPr>
          <p:cNvPr id="6" name="Espace réservé du numéro de diapositive 5"/>
          <p:cNvSpPr>
            <a:spLocks noGrp="1"/>
          </p:cNvSpPr>
          <p:nvPr>
            <p:ph type="sldNum" sz="quarter" idx="12"/>
          </p:nvPr>
        </p:nvSpPr>
        <p:spPr/>
        <p:txBody>
          <a:bodyPr/>
          <a:lstStyle/>
          <a:p>
            <a:fld id="{5A48FF75-6203-446F-849F-A992E9689806}" type="slidenum">
              <a:rPr lang="fr-FR" smtClean="0"/>
              <a:t>18</a:t>
            </a:fld>
            <a:endParaRPr lang="fr-FR"/>
          </a:p>
        </p:txBody>
      </p:sp>
      <p:sp>
        <p:nvSpPr>
          <p:cNvPr id="2" name="Espace réservé du pied de page 4">
            <a:extLst>
              <a:ext uri="{FF2B5EF4-FFF2-40B4-BE49-F238E27FC236}">
                <a16:creationId xmlns:a16="http://schemas.microsoft.com/office/drawing/2014/main" id="{14E7756E-FEE4-6202-81C5-7D5B602F14CE}"/>
              </a:ext>
            </a:extLst>
          </p:cNvPr>
          <p:cNvSpPr>
            <a:spLocks noGrp="1"/>
          </p:cNvSpPr>
          <p:nvPr>
            <p:ph type="ftr" sz="quarter" idx="11"/>
          </p:nvPr>
        </p:nvSpPr>
        <p:spPr>
          <a:xfrm>
            <a:off x="3124659" y="6344951"/>
            <a:ext cx="5942682" cy="365125"/>
          </a:xfrm>
        </p:spPr>
        <p:txBody>
          <a:bodyPr/>
          <a:lstStyle/>
          <a:p>
            <a:r>
              <a:rPr lang="fr-FR" sz="1000" b="1" dirty="0">
                <a:ln w="0"/>
                <a:solidFill>
                  <a:schemeClr val="tx1"/>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EPIDÉMIOLOGIE MOLÉCULAIRE DU VIRUS DE L’HÉPATITE E AU SÉNÉGAL </a:t>
            </a:r>
          </a:p>
        </p:txBody>
      </p:sp>
    </p:spTree>
    <p:extLst>
      <p:ext uri="{BB962C8B-B14F-4D97-AF65-F5344CB8AC3E}">
        <p14:creationId xmlns:p14="http://schemas.microsoft.com/office/powerpoint/2010/main" val="42789401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483326" y="130629"/>
            <a:ext cx="10972800" cy="1031965"/>
          </a:xfrm>
          <a:prstGeom prst="ellipse">
            <a:avLst/>
          </a:prstGeom>
          <a:solidFill>
            <a:schemeClr val="accent5">
              <a:lumMod val="20000"/>
              <a:lumOff val="80000"/>
            </a:schemeClr>
          </a:solidFill>
          <a:ln>
            <a:noFill/>
          </a:ln>
        </p:spPr>
        <p:style>
          <a:lnRef idx="1">
            <a:schemeClr val="accent5"/>
          </a:lnRef>
          <a:fillRef idx="2">
            <a:schemeClr val="accent5"/>
          </a:fillRef>
          <a:effectRef idx="1">
            <a:schemeClr val="accent5"/>
          </a:effectRef>
          <a:fontRef idx="minor">
            <a:schemeClr val="dk1"/>
          </a:fontRef>
        </p:style>
        <p:txBody>
          <a:bodyPr rtlCol="0" anchor="ctr">
            <a:normAutofit/>
          </a:bodyPr>
          <a:lstStyle/>
          <a:p>
            <a:pPr algn="ctr"/>
            <a:r>
              <a:rPr lang="fr-FR" sz="4000" b="1" dirty="0">
                <a:latin typeface="Times New Roman" panose="02020603050405020304" pitchFamily="18" charset="0"/>
                <a:cs typeface="Times New Roman" panose="02020603050405020304" pitchFamily="18" charset="0"/>
              </a:rPr>
              <a:t>Références bibliographiques</a:t>
            </a:r>
          </a:p>
        </p:txBody>
      </p:sp>
      <p:sp>
        <p:nvSpPr>
          <p:cNvPr id="6" name="Espace réservé du numéro de diapositive 5"/>
          <p:cNvSpPr>
            <a:spLocks noGrp="1"/>
          </p:cNvSpPr>
          <p:nvPr>
            <p:ph type="sldNum" sz="quarter" idx="12"/>
          </p:nvPr>
        </p:nvSpPr>
        <p:spPr/>
        <p:txBody>
          <a:bodyPr/>
          <a:lstStyle/>
          <a:p>
            <a:fld id="{5A48FF75-6203-446F-849F-A992E9689806}" type="slidenum">
              <a:rPr lang="fr-FR" smtClean="0"/>
              <a:t>19</a:t>
            </a:fld>
            <a:endParaRPr lang="fr-FR"/>
          </a:p>
        </p:txBody>
      </p:sp>
      <p:sp>
        <p:nvSpPr>
          <p:cNvPr id="3" name="Espace réservé du pied de page 4">
            <a:extLst>
              <a:ext uri="{FF2B5EF4-FFF2-40B4-BE49-F238E27FC236}">
                <a16:creationId xmlns:a16="http://schemas.microsoft.com/office/drawing/2014/main" id="{E72392D9-8A3E-36D7-9F7E-5EE053ABD625}"/>
              </a:ext>
            </a:extLst>
          </p:cNvPr>
          <p:cNvSpPr>
            <a:spLocks noGrp="1"/>
          </p:cNvSpPr>
          <p:nvPr>
            <p:ph type="ftr" sz="quarter" idx="11"/>
          </p:nvPr>
        </p:nvSpPr>
        <p:spPr>
          <a:xfrm>
            <a:off x="3124659" y="6344951"/>
            <a:ext cx="5942682" cy="365125"/>
          </a:xfrm>
        </p:spPr>
        <p:txBody>
          <a:bodyPr/>
          <a:lstStyle/>
          <a:p>
            <a:r>
              <a:rPr lang="fr-FR" sz="1000" b="1" dirty="0">
                <a:ln w="0"/>
                <a:solidFill>
                  <a:schemeClr val="tx1"/>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EPIDÉMIOLOGIE MOLÉCULAIRE DU VIRUS DE L’HÉPATITE E AU SÉNÉGAL </a:t>
            </a:r>
          </a:p>
        </p:txBody>
      </p:sp>
      <p:sp>
        <p:nvSpPr>
          <p:cNvPr id="7" name="ZoneTexte 6">
            <a:extLst>
              <a:ext uri="{FF2B5EF4-FFF2-40B4-BE49-F238E27FC236}">
                <a16:creationId xmlns:a16="http://schemas.microsoft.com/office/drawing/2014/main" id="{4C2CC1C5-DC75-563B-53D7-37372D9D68D5}"/>
              </a:ext>
            </a:extLst>
          </p:cNvPr>
          <p:cNvSpPr txBox="1"/>
          <p:nvPr/>
        </p:nvSpPr>
        <p:spPr>
          <a:xfrm>
            <a:off x="746392" y="1652785"/>
            <a:ext cx="10607407" cy="3693319"/>
          </a:xfrm>
          <a:prstGeom prst="rect">
            <a:avLst/>
          </a:prstGeom>
          <a:noFill/>
        </p:spPr>
        <p:txBody>
          <a:bodyPr wrap="square">
            <a:spAutoFit/>
          </a:bodyPr>
          <a:lstStyle/>
          <a:p>
            <a:pPr marL="342900" indent="-342900">
              <a:buFont typeface="+mj-lt"/>
              <a:buAutoNum type="arabicPeriod"/>
            </a:pPr>
            <a:r>
              <a:rPr lang="en-US" dirty="0"/>
              <a:t>Smith DB, Simmonds P, </a:t>
            </a:r>
            <a:r>
              <a:rPr lang="en-US" dirty="0" err="1"/>
              <a:t>Izopet</a:t>
            </a:r>
            <a:r>
              <a:rPr lang="en-US" dirty="0"/>
              <a:t> J, Oliveira-Filho EF, Ulrich RG, </a:t>
            </a:r>
            <a:r>
              <a:rPr lang="en-US" dirty="0" err="1"/>
              <a:t>Johne</a:t>
            </a:r>
            <a:r>
              <a:rPr lang="en-US" dirty="0"/>
              <a:t> R, Koenig M, Jameel S, Harrison TJ, Meng XJ, et al. 2016. Proposed reference sequences for hepatitis E virus subtypes. J Gen </a:t>
            </a:r>
            <a:r>
              <a:rPr lang="en-US" dirty="0" err="1"/>
              <a:t>Virol</a:t>
            </a:r>
            <a:r>
              <a:rPr lang="en-US" dirty="0"/>
              <a:t> 97: 537–542.</a:t>
            </a:r>
          </a:p>
          <a:p>
            <a:pPr marL="342900" indent="-342900">
              <a:buFont typeface="+mj-lt"/>
              <a:buAutoNum type="arabicPeriod"/>
            </a:pPr>
            <a:endParaRPr lang="en-US" dirty="0"/>
          </a:p>
          <a:p>
            <a:pPr marL="342900" indent="-342900">
              <a:buFont typeface="+mj-lt"/>
              <a:buAutoNum type="arabicPeriod"/>
            </a:pPr>
            <a:r>
              <a:rPr lang="fr-FR" dirty="0"/>
              <a:t>Smith DB, </a:t>
            </a:r>
            <a:r>
              <a:rPr lang="fr-FR" dirty="0" err="1"/>
              <a:t>Simmonds</a:t>
            </a:r>
            <a:r>
              <a:rPr lang="fr-FR" dirty="0"/>
              <a:t> P; International </a:t>
            </a:r>
            <a:r>
              <a:rPr lang="fr-FR" dirty="0" err="1"/>
              <a:t>Committee</a:t>
            </a:r>
            <a:r>
              <a:rPr lang="fr-FR" dirty="0"/>
              <a:t> on </a:t>
            </a:r>
            <a:r>
              <a:rPr lang="fr-FR" dirty="0" err="1"/>
              <a:t>Taxonomy</a:t>
            </a:r>
            <a:r>
              <a:rPr lang="fr-FR" dirty="0"/>
              <a:t> of </a:t>
            </a:r>
            <a:r>
              <a:rPr lang="fr-FR" dirty="0" err="1"/>
              <a:t>Viruses</a:t>
            </a:r>
            <a:r>
              <a:rPr lang="fr-FR" dirty="0"/>
              <a:t> Hepeviridae </a:t>
            </a:r>
            <a:r>
              <a:rPr lang="fr-FR" dirty="0" err="1"/>
              <a:t>Study</a:t>
            </a:r>
            <a:r>
              <a:rPr lang="fr-FR" dirty="0"/>
              <a:t> Group; Jameel </a:t>
            </a:r>
            <a:r>
              <a:rPr lang="fr-FR" dirty="0" err="1"/>
              <a:t>S,Emerson</a:t>
            </a:r>
            <a:r>
              <a:rPr lang="fr-FR" dirty="0"/>
              <a:t> SU, Harrison TJ, Meng XJ, Okamoto H, Vander </a:t>
            </a:r>
            <a:r>
              <a:rPr lang="fr-FR" dirty="0" err="1"/>
              <a:t>Poel</a:t>
            </a:r>
            <a:r>
              <a:rPr lang="fr-FR" dirty="0"/>
              <a:t> WH, </a:t>
            </a:r>
            <a:r>
              <a:rPr lang="fr-FR" dirty="0" err="1"/>
              <a:t>Purdy</a:t>
            </a:r>
            <a:r>
              <a:rPr lang="fr-FR" dirty="0"/>
              <a:t> MA. 2014. Consensus </a:t>
            </a:r>
            <a:r>
              <a:rPr lang="fr-FR" dirty="0" err="1"/>
              <a:t>proposals</a:t>
            </a:r>
            <a:r>
              <a:rPr lang="fr-FR" dirty="0"/>
              <a:t> for classification of the </a:t>
            </a:r>
            <a:r>
              <a:rPr lang="fr-FR" dirty="0" err="1"/>
              <a:t>family</a:t>
            </a:r>
            <a:r>
              <a:rPr lang="fr-FR" dirty="0"/>
              <a:t> Hepeviridae. </a:t>
            </a:r>
          </a:p>
          <a:p>
            <a:pPr marL="342900" indent="-342900">
              <a:buFont typeface="+mj-lt"/>
              <a:buAutoNum type="arabicPeriod"/>
            </a:pPr>
            <a:endParaRPr lang="fr-FR" dirty="0"/>
          </a:p>
          <a:p>
            <a:pPr marL="342900" indent="-342900">
              <a:buFont typeface="+mj-lt"/>
              <a:buAutoNum type="arabicPeriod"/>
            </a:pPr>
            <a:r>
              <a:rPr lang="fr-FR" dirty="0"/>
              <a:t>Smith DB, </a:t>
            </a:r>
            <a:r>
              <a:rPr lang="fr-FR" dirty="0" err="1"/>
              <a:t>Simmonds</a:t>
            </a:r>
            <a:r>
              <a:rPr lang="fr-FR" dirty="0"/>
              <a:t> P; </a:t>
            </a:r>
            <a:r>
              <a:rPr lang="fr-FR" dirty="0" err="1"/>
              <a:t>Members</a:t>
            </a:r>
            <a:r>
              <a:rPr lang="fr-FR" dirty="0"/>
              <a:t> of the International </a:t>
            </a:r>
            <a:r>
              <a:rPr lang="fr-FR" dirty="0" err="1"/>
              <a:t>Committee</a:t>
            </a:r>
            <a:r>
              <a:rPr lang="fr-FR" dirty="0"/>
              <a:t> on the </a:t>
            </a:r>
            <a:r>
              <a:rPr lang="fr-FR" dirty="0" err="1"/>
              <a:t>Taxonomy</a:t>
            </a:r>
            <a:r>
              <a:rPr lang="fr-FR" dirty="0"/>
              <a:t> of </a:t>
            </a:r>
            <a:r>
              <a:rPr lang="fr-FR" dirty="0" err="1"/>
              <a:t>Viruses</a:t>
            </a:r>
            <a:r>
              <a:rPr lang="fr-FR" dirty="0"/>
              <a:t> Hepeviridae </a:t>
            </a:r>
            <a:r>
              <a:rPr lang="fr-FR" dirty="0" err="1"/>
              <a:t>Study</a:t>
            </a:r>
            <a:r>
              <a:rPr lang="fr-FR" dirty="0"/>
              <a:t> Group; Jameel S, Emerson SU, Harrison TJ, Meng XJ, Okamoto H, Van der </a:t>
            </a:r>
            <a:r>
              <a:rPr lang="fr-FR" dirty="0" err="1"/>
              <a:t>Poel</a:t>
            </a:r>
            <a:r>
              <a:rPr lang="fr-FR" dirty="0"/>
              <a:t> WH, </a:t>
            </a:r>
            <a:r>
              <a:rPr lang="fr-FR" dirty="0" err="1"/>
              <a:t>Purdy</a:t>
            </a:r>
            <a:r>
              <a:rPr lang="fr-FR" dirty="0"/>
              <a:t> MA. 2015. Consensus </a:t>
            </a:r>
            <a:r>
              <a:rPr lang="fr-FR" dirty="0" err="1"/>
              <a:t>proposals</a:t>
            </a:r>
            <a:r>
              <a:rPr lang="fr-FR" dirty="0"/>
              <a:t> for classification of the </a:t>
            </a:r>
            <a:r>
              <a:rPr lang="fr-FR" dirty="0" err="1"/>
              <a:t>family</a:t>
            </a:r>
            <a:r>
              <a:rPr lang="fr-FR" dirty="0"/>
              <a:t> Hepeviridae. J </a:t>
            </a:r>
            <a:r>
              <a:rPr lang="fr-FR" dirty="0" err="1"/>
              <a:t>Gen</a:t>
            </a:r>
            <a:r>
              <a:rPr lang="fr-FR" dirty="0"/>
              <a:t> </a:t>
            </a:r>
            <a:r>
              <a:rPr lang="fr-FR" dirty="0" err="1"/>
              <a:t>Virol</a:t>
            </a:r>
            <a:r>
              <a:rPr lang="fr-FR" dirty="0"/>
              <a:t> 96: 1191–1192</a:t>
            </a:r>
          </a:p>
          <a:p>
            <a:pPr marL="342900" indent="-342900">
              <a:buFont typeface="+mj-lt"/>
              <a:buAutoNum type="arabicPeriod"/>
            </a:pPr>
            <a:endParaRPr lang="fr-FR" dirty="0"/>
          </a:p>
          <a:p>
            <a:pPr marL="342900" indent="-342900">
              <a:buFont typeface="+mj-lt"/>
              <a:buAutoNum type="arabicPeriod"/>
            </a:pPr>
            <a:r>
              <a:rPr lang="fr-FR" dirty="0"/>
              <a:t>Zhang W, Hua X, Shen Q, Yang S, Yin H, Cui L. 2011. Identification of </a:t>
            </a:r>
            <a:r>
              <a:rPr lang="fr-FR" dirty="0" err="1"/>
              <a:t>genotype</a:t>
            </a:r>
            <a:r>
              <a:rPr lang="fr-FR" dirty="0"/>
              <a:t> 4 </a:t>
            </a:r>
            <a:r>
              <a:rPr lang="fr-FR" dirty="0" err="1"/>
              <a:t>hepatitis</a:t>
            </a:r>
            <a:r>
              <a:rPr lang="fr-FR" dirty="0"/>
              <a:t> E virus binding </a:t>
            </a:r>
            <a:r>
              <a:rPr lang="fr-FR" dirty="0" err="1"/>
              <a:t>proteins</a:t>
            </a:r>
            <a:r>
              <a:rPr lang="fr-FR" dirty="0"/>
              <a:t> on </a:t>
            </a:r>
            <a:r>
              <a:rPr lang="fr-FR" dirty="0" err="1"/>
              <a:t>swine</a:t>
            </a:r>
            <a:r>
              <a:rPr lang="fr-FR" dirty="0"/>
              <a:t> </a:t>
            </a:r>
            <a:r>
              <a:rPr lang="fr-FR" dirty="0" err="1"/>
              <a:t>liver</a:t>
            </a:r>
            <a:r>
              <a:rPr lang="fr-FR" dirty="0"/>
              <a:t> </a:t>
            </a:r>
            <a:r>
              <a:rPr lang="fr-FR" dirty="0" err="1"/>
              <a:t>cells</a:t>
            </a:r>
            <a:r>
              <a:rPr lang="fr-FR" dirty="0"/>
              <a:t>. </a:t>
            </a:r>
            <a:r>
              <a:rPr lang="fr-FR" dirty="0" err="1"/>
              <a:t>Virol</a:t>
            </a:r>
            <a:r>
              <a:rPr lang="fr-FR" dirty="0"/>
              <a:t> J 8: 48</a:t>
            </a:r>
          </a:p>
        </p:txBody>
      </p:sp>
    </p:spTree>
    <p:extLst>
      <p:ext uri="{BB962C8B-B14F-4D97-AF65-F5344CB8AC3E}">
        <p14:creationId xmlns:p14="http://schemas.microsoft.com/office/powerpoint/2010/main" val="2935240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lstStyle/>
          <a:p>
            <a:fld id="{5A48FF75-6203-446F-849F-A992E9689806}" type="slidenum">
              <a:rPr lang="fr-FR" smtClean="0"/>
              <a:t>2</a:t>
            </a:fld>
            <a:endParaRPr lang="fr-FR" dirty="0"/>
          </a:p>
        </p:txBody>
      </p:sp>
      <p:sp>
        <p:nvSpPr>
          <p:cNvPr id="7" name="ZoneTexte 6"/>
          <p:cNvSpPr txBox="1"/>
          <p:nvPr/>
        </p:nvSpPr>
        <p:spPr>
          <a:xfrm>
            <a:off x="881349" y="456351"/>
            <a:ext cx="9738911" cy="646331"/>
          </a:xfrm>
          <a:prstGeom prst="rect">
            <a:avLst/>
          </a:prstGeom>
          <a:solidFill>
            <a:schemeClr val="accent5">
              <a:lumMod val="20000"/>
              <a:lumOff val="80000"/>
            </a:schemeClr>
          </a:solidFill>
        </p:spPr>
        <p:txBody>
          <a:bodyPr wrap="square" rtlCol="0">
            <a:spAutoFit/>
          </a:bodyPr>
          <a:lstStyle/>
          <a:p>
            <a:pPr algn="ctr"/>
            <a:r>
              <a:rPr lang="fr-FR" sz="3600" b="1" dirty="0">
                <a:latin typeface="Times New Roman" panose="02020603050405020304" pitchFamily="18" charset="0"/>
                <a:cs typeface="Times New Roman" panose="02020603050405020304" pitchFamily="18" charset="0"/>
              </a:rPr>
              <a:t>PLAN</a:t>
            </a:r>
          </a:p>
        </p:txBody>
      </p:sp>
      <p:graphicFrame>
        <p:nvGraphicFramePr>
          <p:cNvPr id="2" name="Diagramme 1"/>
          <p:cNvGraphicFramePr/>
          <p:nvPr>
            <p:extLst>
              <p:ext uri="{D42A27DB-BD31-4B8C-83A1-F6EECF244321}">
                <p14:modId xmlns:p14="http://schemas.microsoft.com/office/powerpoint/2010/main" val="2521668655"/>
              </p:ext>
            </p:extLst>
          </p:nvPr>
        </p:nvGraphicFramePr>
        <p:xfrm>
          <a:off x="-1" y="1333041"/>
          <a:ext cx="11953301" cy="52878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Espace réservé du pied de page 4">
            <a:extLst>
              <a:ext uri="{FF2B5EF4-FFF2-40B4-BE49-F238E27FC236}">
                <a16:creationId xmlns:a16="http://schemas.microsoft.com/office/drawing/2014/main" id="{2A9E9B79-4201-4121-9588-7F6817E0F179}"/>
              </a:ext>
            </a:extLst>
          </p:cNvPr>
          <p:cNvSpPr>
            <a:spLocks noGrp="1"/>
          </p:cNvSpPr>
          <p:nvPr>
            <p:ph type="ftr" sz="quarter" idx="11"/>
          </p:nvPr>
        </p:nvSpPr>
        <p:spPr>
          <a:xfrm>
            <a:off x="3675044" y="6356350"/>
            <a:ext cx="5942682" cy="365125"/>
          </a:xfrm>
        </p:spPr>
        <p:txBody>
          <a:bodyPr/>
          <a:lstStyle/>
          <a:p>
            <a:r>
              <a:rPr lang="fr-FR" sz="1000" b="1" dirty="0">
                <a:ln w="0"/>
                <a:solidFill>
                  <a:schemeClr val="tx1"/>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EPIDÉMIOLOGIE MOLÉCULAIRE DU VIRUS DE L’HÉPATITE E AU SÉNÉGAL </a:t>
            </a:r>
          </a:p>
        </p:txBody>
      </p:sp>
    </p:spTree>
    <p:extLst>
      <p:ext uri="{BB962C8B-B14F-4D97-AF65-F5344CB8AC3E}">
        <p14:creationId xmlns:p14="http://schemas.microsoft.com/office/powerpoint/2010/main" val="34985437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3500" y="1047750"/>
            <a:ext cx="9525000" cy="4762500"/>
          </a:xfrm>
          <a:prstGeom prst="rect">
            <a:avLst/>
          </a:prstGeom>
        </p:spPr>
      </p:pic>
      <p:sp>
        <p:nvSpPr>
          <p:cNvPr id="7" name="Espace réservé du numéro de diapositive 6"/>
          <p:cNvSpPr>
            <a:spLocks noGrp="1"/>
          </p:cNvSpPr>
          <p:nvPr>
            <p:ph type="sldNum" sz="quarter" idx="12"/>
          </p:nvPr>
        </p:nvSpPr>
        <p:spPr/>
        <p:txBody>
          <a:bodyPr/>
          <a:lstStyle/>
          <a:p>
            <a:fld id="{5A48FF75-6203-446F-849F-A992E9689806}" type="slidenum">
              <a:rPr lang="fr-FR" smtClean="0"/>
              <a:t>20</a:t>
            </a:fld>
            <a:endParaRPr lang="fr-FR"/>
          </a:p>
        </p:txBody>
      </p:sp>
      <p:sp>
        <p:nvSpPr>
          <p:cNvPr id="6" name="Espace réservé du pied de page 4">
            <a:extLst>
              <a:ext uri="{FF2B5EF4-FFF2-40B4-BE49-F238E27FC236}">
                <a16:creationId xmlns:a16="http://schemas.microsoft.com/office/drawing/2014/main" id="{A3B1F8BB-3253-400C-AB2F-A1C8E47FBC8E}"/>
              </a:ext>
            </a:extLst>
          </p:cNvPr>
          <p:cNvSpPr>
            <a:spLocks noGrp="1"/>
          </p:cNvSpPr>
          <p:nvPr>
            <p:ph type="ftr" sz="quarter" idx="11"/>
          </p:nvPr>
        </p:nvSpPr>
        <p:spPr>
          <a:xfrm>
            <a:off x="4038600" y="6356350"/>
            <a:ext cx="4114800" cy="365125"/>
          </a:xfrm>
        </p:spPr>
        <p:txBody>
          <a:bodyPr/>
          <a:lstStyle/>
          <a:p>
            <a:r>
              <a:rPr lang="fr-FR" b="1" i="1" dirty="0">
                <a:solidFill>
                  <a:schemeClr val="tx1"/>
                </a:solidFill>
                <a:latin typeface="Times New Roman" panose="02020603050405020304" pitchFamily="18" charset="0"/>
                <a:cs typeface="Times New Roman" panose="02020603050405020304" pitchFamily="18" charset="0"/>
              </a:rPr>
              <a:t>ISEMOAS</a:t>
            </a:r>
          </a:p>
        </p:txBody>
      </p:sp>
    </p:spTree>
    <p:extLst>
      <p:ext uri="{BB962C8B-B14F-4D97-AF65-F5344CB8AC3E}">
        <p14:creationId xmlns:p14="http://schemas.microsoft.com/office/powerpoint/2010/main" val="3570351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37340" y="1243144"/>
            <a:ext cx="11264772" cy="4990011"/>
          </a:xfrm>
        </p:spPr>
        <p:txBody>
          <a:bodyPr>
            <a:normAutofit/>
          </a:bodyPr>
          <a:lstStyle/>
          <a:p>
            <a:pPr marL="0" indent="0" algn="just">
              <a:lnSpc>
                <a:spcPct val="150000"/>
              </a:lnSpc>
              <a:buNone/>
            </a:pPr>
            <a:r>
              <a:rPr lang="fr-FR" sz="2400" dirty="0">
                <a:latin typeface="Times New Roman" panose="02020603050405020304" pitchFamily="18" charset="0"/>
                <a:cs typeface="Times New Roman" panose="02020603050405020304" pitchFamily="18" charset="0"/>
              </a:rPr>
              <a:t>Alors que les hépatites virales A, B et C sont connues du grand public, l’hépatite E est généralement méconnue. Cette infection, dont l’agent responsable est le virus de l’hépatite E (HEV) est pourtant la première cause d’hépatite aiguë et de jaunisse dans le monde.</a:t>
            </a:r>
          </a:p>
          <a:p>
            <a:pPr marL="0" indent="0" algn="just">
              <a:lnSpc>
                <a:spcPct val="150000"/>
              </a:lnSpc>
              <a:buNone/>
            </a:pPr>
            <a:r>
              <a:rPr lang="fr-FR" sz="2400" dirty="0">
                <a:latin typeface="Times New Roman" panose="02020603050405020304" pitchFamily="18" charset="0"/>
                <a:cs typeface="Times New Roman" panose="02020603050405020304" pitchFamily="18" charset="0"/>
              </a:rPr>
              <a:t>Cette infection virale a longtemps été considérée comme un problème touchant les pays en développement. Cependant, depuis l’identification de formes zoonotiques à la fin du siècle dernier,  il est apparu que cette infection touche également les pays industrialisés.</a:t>
            </a:r>
          </a:p>
        </p:txBody>
      </p:sp>
      <p:sp>
        <p:nvSpPr>
          <p:cNvPr id="4" name="Titre 3"/>
          <p:cNvSpPr>
            <a:spLocks noGrp="1"/>
          </p:cNvSpPr>
          <p:nvPr>
            <p:ph type="title"/>
          </p:nvPr>
        </p:nvSpPr>
        <p:spPr>
          <a:xfrm>
            <a:off x="483326" y="130629"/>
            <a:ext cx="10972800" cy="1031965"/>
          </a:xfrm>
          <a:prstGeom prst="ellipse">
            <a:avLst/>
          </a:prstGeom>
          <a:solidFill>
            <a:schemeClr val="accent5">
              <a:lumMod val="20000"/>
              <a:lumOff val="80000"/>
            </a:schemeClr>
          </a:solidFill>
          <a:ln>
            <a:noFill/>
          </a:ln>
        </p:spPr>
        <p:style>
          <a:lnRef idx="1">
            <a:schemeClr val="accent5"/>
          </a:lnRef>
          <a:fillRef idx="2">
            <a:schemeClr val="accent5"/>
          </a:fillRef>
          <a:effectRef idx="1">
            <a:schemeClr val="accent5"/>
          </a:effectRef>
          <a:fontRef idx="minor">
            <a:schemeClr val="dk1"/>
          </a:fontRef>
        </p:style>
        <p:txBody>
          <a:bodyPr rtlCol="0" anchor="ctr">
            <a:normAutofit/>
          </a:bodyPr>
          <a:lstStyle/>
          <a:p>
            <a:pPr algn="ctr"/>
            <a:r>
              <a:rPr lang="fr-FR" sz="4000" b="1" dirty="0">
                <a:latin typeface="Times New Roman" panose="02020603050405020304" pitchFamily="18" charset="0"/>
                <a:cs typeface="Times New Roman" panose="02020603050405020304" pitchFamily="18" charset="0"/>
              </a:rPr>
              <a:t>Généralités (1/ 5)</a:t>
            </a:r>
          </a:p>
        </p:txBody>
      </p:sp>
      <p:sp>
        <p:nvSpPr>
          <p:cNvPr id="6" name="Espace réservé du numéro de diapositive 5"/>
          <p:cNvSpPr>
            <a:spLocks noGrp="1"/>
          </p:cNvSpPr>
          <p:nvPr>
            <p:ph type="sldNum" sz="quarter" idx="12"/>
          </p:nvPr>
        </p:nvSpPr>
        <p:spPr/>
        <p:txBody>
          <a:bodyPr/>
          <a:lstStyle/>
          <a:p>
            <a:fld id="{5A48FF75-6203-446F-849F-A992E9689806}" type="slidenum">
              <a:rPr lang="fr-FR" smtClean="0"/>
              <a:t>3</a:t>
            </a:fld>
            <a:endParaRPr lang="fr-FR"/>
          </a:p>
        </p:txBody>
      </p:sp>
      <p:sp>
        <p:nvSpPr>
          <p:cNvPr id="2" name="Espace réservé du pied de page 4">
            <a:extLst>
              <a:ext uri="{FF2B5EF4-FFF2-40B4-BE49-F238E27FC236}">
                <a16:creationId xmlns:a16="http://schemas.microsoft.com/office/drawing/2014/main" id="{F3F17BF7-AE8E-A7BD-3D26-881DD2C66358}"/>
              </a:ext>
            </a:extLst>
          </p:cNvPr>
          <p:cNvSpPr>
            <a:spLocks noGrp="1"/>
          </p:cNvSpPr>
          <p:nvPr>
            <p:ph type="ftr" sz="quarter" idx="11"/>
          </p:nvPr>
        </p:nvSpPr>
        <p:spPr>
          <a:xfrm>
            <a:off x="3124659" y="6344951"/>
            <a:ext cx="5942682" cy="365125"/>
          </a:xfrm>
        </p:spPr>
        <p:txBody>
          <a:bodyPr/>
          <a:lstStyle/>
          <a:p>
            <a:r>
              <a:rPr lang="fr-FR" sz="1000" b="1" dirty="0">
                <a:ln w="0"/>
                <a:solidFill>
                  <a:schemeClr val="tx1"/>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EPIDÉMIOLOGIE MOLÉCULAIRE DU VIRUS DE L’HÉPATITE E AU SÉNÉGAL </a:t>
            </a:r>
          </a:p>
        </p:txBody>
      </p:sp>
    </p:spTree>
    <p:extLst>
      <p:ext uri="{BB962C8B-B14F-4D97-AF65-F5344CB8AC3E}">
        <p14:creationId xmlns:p14="http://schemas.microsoft.com/office/powerpoint/2010/main" val="3462686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75854" y="1548901"/>
            <a:ext cx="11040291" cy="4990011"/>
          </a:xfrm>
        </p:spPr>
        <p:txBody>
          <a:bodyPr>
            <a:normAutofit/>
          </a:bodyPr>
          <a:lstStyle/>
          <a:p>
            <a:pPr marL="0" indent="0" algn="just">
              <a:lnSpc>
                <a:spcPct val="150000"/>
              </a:lnSpc>
              <a:buNone/>
            </a:pPr>
            <a:r>
              <a:rPr lang="fr-FR" sz="2400" dirty="0">
                <a:latin typeface="Times New Roman" panose="02020603050405020304" pitchFamily="18" charset="0"/>
                <a:cs typeface="Times New Roman" panose="02020603050405020304" pitchFamily="18" charset="0"/>
              </a:rPr>
              <a:t>Le virus de l’hépatite E (HEV) est un virus a ARN monocaténaire de polarité positive (~7200 nucléotides), non enveloppé de 30 à 34 nm de diamètre qui possède une capside de symétrie icosaédrique. </a:t>
            </a:r>
          </a:p>
          <a:p>
            <a:pPr marL="0" indent="0" algn="just">
              <a:lnSpc>
                <a:spcPct val="150000"/>
              </a:lnSpc>
              <a:buNone/>
            </a:pPr>
            <a:r>
              <a:rPr lang="fr-FR" sz="2400" dirty="0">
                <a:latin typeface="Times New Roman" panose="02020603050405020304" pitchFamily="18" charset="0"/>
                <a:cs typeface="Times New Roman" panose="02020603050405020304" pitchFamily="18" charset="0"/>
              </a:rPr>
              <a:t>On retrouve trois cadres ouverts de lecture nommés ORF1, ORF2 et ORF3.</a:t>
            </a:r>
          </a:p>
          <a:p>
            <a:pPr marL="0" indent="0" algn="just">
              <a:lnSpc>
                <a:spcPct val="150000"/>
              </a:lnSpc>
              <a:buNone/>
            </a:pPr>
            <a:endParaRPr lang="fr-FR" sz="2400" dirty="0">
              <a:latin typeface="Times New Roman" panose="02020603050405020304" pitchFamily="18" charset="0"/>
              <a:cs typeface="Times New Roman" panose="02020603050405020304" pitchFamily="18" charset="0"/>
            </a:endParaRPr>
          </a:p>
          <a:p>
            <a:pPr marL="0" indent="0" algn="just">
              <a:lnSpc>
                <a:spcPct val="150000"/>
              </a:lnSpc>
              <a:buNone/>
            </a:pPr>
            <a:r>
              <a:rPr lang="fr-FR" sz="2400" dirty="0">
                <a:latin typeface="Times New Roman" panose="02020603050405020304" pitchFamily="18" charset="0"/>
                <a:cs typeface="Times New Roman" panose="02020603050405020304" pitchFamily="18" charset="0"/>
              </a:rPr>
              <a:t>Le HEV est présent dans toutes les régions du monde, mais sa prévalence est la plus élevée en Asie de l’est et du sud. </a:t>
            </a:r>
          </a:p>
        </p:txBody>
      </p:sp>
      <p:sp>
        <p:nvSpPr>
          <p:cNvPr id="4" name="Titre 3"/>
          <p:cNvSpPr>
            <a:spLocks noGrp="1"/>
          </p:cNvSpPr>
          <p:nvPr>
            <p:ph type="title"/>
          </p:nvPr>
        </p:nvSpPr>
        <p:spPr>
          <a:xfrm>
            <a:off x="483326" y="130629"/>
            <a:ext cx="10972800" cy="1031965"/>
          </a:xfrm>
          <a:prstGeom prst="ellipse">
            <a:avLst/>
          </a:prstGeom>
          <a:solidFill>
            <a:schemeClr val="accent5">
              <a:lumMod val="20000"/>
              <a:lumOff val="80000"/>
            </a:schemeClr>
          </a:solidFill>
          <a:ln>
            <a:noFill/>
          </a:ln>
        </p:spPr>
        <p:style>
          <a:lnRef idx="1">
            <a:schemeClr val="accent5"/>
          </a:lnRef>
          <a:fillRef idx="2">
            <a:schemeClr val="accent5"/>
          </a:fillRef>
          <a:effectRef idx="1">
            <a:schemeClr val="accent5"/>
          </a:effectRef>
          <a:fontRef idx="minor">
            <a:schemeClr val="dk1"/>
          </a:fontRef>
        </p:style>
        <p:txBody>
          <a:bodyPr rtlCol="0" anchor="ctr">
            <a:normAutofit/>
          </a:bodyPr>
          <a:lstStyle/>
          <a:p>
            <a:pPr algn="ctr"/>
            <a:r>
              <a:rPr lang="fr-FR" sz="4000" b="1" dirty="0">
                <a:latin typeface="Times New Roman" panose="02020603050405020304" pitchFamily="18" charset="0"/>
                <a:cs typeface="Times New Roman" panose="02020603050405020304" pitchFamily="18" charset="0"/>
              </a:rPr>
              <a:t>Généralités (2/5)</a:t>
            </a:r>
          </a:p>
        </p:txBody>
      </p:sp>
      <p:sp>
        <p:nvSpPr>
          <p:cNvPr id="6" name="Espace réservé du numéro de diapositive 5"/>
          <p:cNvSpPr>
            <a:spLocks noGrp="1"/>
          </p:cNvSpPr>
          <p:nvPr>
            <p:ph type="sldNum" sz="quarter" idx="12"/>
          </p:nvPr>
        </p:nvSpPr>
        <p:spPr/>
        <p:txBody>
          <a:bodyPr/>
          <a:lstStyle/>
          <a:p>
            <a:fld id="{5A48FF75-6203-446F-849F-A992E9689806}" type="slidenum">
              <a:rPr lang="fr-FR" smtClean="0"/>
              <a:t>4</a:t>
            </a:fld>
            <a:endParaRPr lang="fr-FR"/>
          </a:p>
        </p:txBody>
      </p:sp>
      <p:sp>
        <p:nvSpPr>
          <p:cNvPr id="2" name="Espace réservé du pied de page 4">
            <a:extLst>
              <a:ext uri="{FF2B5EF4-FFF2-40B4-BE49-F238E27FC236}">
                <a16:creationId xmlns:a16="http://schemas.microsoft.com/office/drawing/2014/main" id="{BBD02B75-CCEB-4F3E-76D5-AAC9DAE223CE}"/>
              </a:ext>
            </a:extLst>
          </p:cNvPr>
          <p:cNvSpPr>
            <a:spLocks noGrp="1"/>
          </p:cNvSpPr>
          <p:nvPr>
            <p:ph type="ftr" sz="quarter" idx="11"/>
          </p:nvPr>
        </p:nvSpPr>
        <p:spPr>
          <a:xfrm>
            <a:off x="3124659" y="6344951"/>
            <a:ext cx="5942682" cy="365125"/>
          </a:xfrm>
        </p:spPr>
        <p:txBody>
          <a:bodyPr/>
          <a:lstStyle/>
          <a:p>
            <a:r>
              <a:rPr lang="fr-FR" sz="1000" b="1" dirty="0">
                <a:ln w="0"/>
                <a:solidFill>
                  <a:schemeClr val="tx1"/>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EPIDÉMIOLOGIE MOLÉCULAIRE DU VIRUS DE L’HÉPATITE E AU SÉNÉGAL </a:t>
            </a:r>
          </a:p>
        </p:txBody>
      </p:sp>
    </p:spTree>
    <p:extLst>
      <p:ext uri="{BB962C8B-B14F-4D97-AF65-F5344CB8AC3E}">
        <p14:creationId xmlns:p14="http://schemas.microsoft.com/office/powerpoint/2010/main" val="1601990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75854" y="1548901"/>
            <a:ext cx="10429997" cy="4990011"/>
          </a:xfrm>
        </p:spPr>
        <p:txBody>
          <a:bodyPr>
            <a:normAutofit fontScale="92500"/>
          </a:bodyPr>
          <a:lstStyle/>
          <a:p>
            <a:pPr marL="0" indent="0" algn="just">
              <a:lnSpc>
                <a:spcPct val="150000"/>
              </a:lnSpc>
              <a:buNone/>
            </a:pPr>
            <a:r>
              <a:rPr lang="fr-FR" sz="2400" dirty="0">
                <a:latin typeface="Times New Roman" panose="02020603050405020304" pitchFamily="18" charset="0"/>
                <a:cs typeface="Times New Roman" panose="02020603050405020304" pitchFamily="18" charset="0"/>
              </a:rPr>
              <a:t>Le HEV est classé dans la famille des </a:t>
            </a:r>
            <a:r>
              <a:rPr lang="fr-FR" sz="2400" i="1" dirty="0">
                <a:latin typeface="Times New Roman" panose="02020603050405020304" pitchFamily="18" charset="0"/>
                <a:cs typeface="Times New Roman" panose="02020603050405020304" pitchFamily="18" charset="0"/>
              </a:rPr>
              <a:t>Hepeviridae</a:t>
            </a:r>
            <a:r>
              <a:rPr lang="fr-FR" sz="2400" dirty="0">
                <a:latin typeface="Times New Roman" panose="02020603050405020304" pitchFamily="18" charset="0"/>
                <a:cs typeface="Times New Roman" panose="02020603050405020304" pitchFamily="18" charset="0"/>
              </a:rPr>
              <a:t>. Le nombre croissant de souches identifiées chez différents hôtes a conduit à individualiser 2 genres dans la famille des </a:t>
            </a:r>
            <a:r>
              <a:rPr lang="fr-FR" sz="2400" i="1" dirty="0">
                <a:latin typeface="Times New Roman" panose="02020603050405020304" pitchFamily="18" charset="0"/>
                <a:cs typeface="Times New Roman" panose="02020603050405020304" pitchFamily="18" charset="0"/>
              </a:rPr>
              <a:t>Hepeviridae</a:t>
            </a:r>
            <a:r>
              <a:rPr lang="fr-FR" sz="2400" dirty="0">
                <a:latin typeface="Times New Roman" panose="02020603050405020304" pitchFamily="18" charset="0"/>
                <a:cs typeface="Times New Roman" panose="02020603050405020304" pitchFamily="18" charset="0"/>
              </a:rPr>
              <a:t>: le genre </a:t>
            </a:r>
            <a:r>
              <a:rPr lang="fr-FR" sz="2400" i="1" dirty="0">
                <a:latin typeface="Times New Roman" panose="02020603050405020304" pitchFamily="18" charset="0"/>
                <a:cs typeface="Times New Roman" panose="02020603050405020304" pitchFamily="18" charset="0"/>
              </a:rPr>
              <a:t>Piscihepevirus</a:t>
            </a:r>
            <a:r>
              <a:rPr lang="fr-FR" sz="2400" dirty="0">
                <a:latin typeface="Times New Roman" panose="02020603050405020304" pitchFamily="18" charset="0"/>
                <a:cs typeface="Times New Roman" panose="02020603050405020304" pitchFamily="18" charset="0"/>
              </a:rPr>
              <a:t> (comprenant le virus de la truite) et le genre </a:t>
            </a:r>
            <a:r>
              <a:rPr lang="fr-FR" sz="2400" i="1" dirty="0">
                <a:latin typeface="Times New Roman" panose="02020603050405020304" pitchFamily="18" charset="0"/>
                <a:cs typeface="Times New Roman" panose="02020603050405020304" pitchFamily="18" charset="0"/>
              </a:rPr>
              <a:t>Orthohepevirus</a:t>
            </a:r>
            <a:r>
              <a:rPr lang="fr-FR" sz="2400" dirty="0">
                <a:latin typeface="Times New Roman" panose="02020603050405020304" pitchFamily="18" charset="0"/>
                <a:cs typeface="Times New Roman" panose="02020603050405020304" pitchFamily="18" charset="0"/>
              </a:rPr>
              <a:t> (comprenant les souches des mammifères et les souches aviaires). </a:t>
            </a:r>
          </a:p>
          <a:p>
            <a:pPr marL="0" indent="0" algn="just">
              <a:lnSpc>
                <a:spcPct val="150000"/>
              </a:lnSpc>
              <a:buNone/>
            </a:pPr>
            <a:endParaRPr lang="fr-FR" sz="2400" dirty="0">
              <a:latin typeface="Times New Roman" panose="02020603050405020304" pitchFamily="18" charset="0"/>
              <a:cs typeface="Times New Roman" panose="02020603050405020304" pitchFamily="18" charset="0"/>
            </a:endParaRPr>
          </a:p>
          <a:p>
            <a:pPr marL="0" indent="0" algn="just">
              <a:lnSpc>
                <a:spcPct val="150000"/>
              </a:lnSpc>
              <a:buNone/>
            </a:pPr>
            <a:r>
              <a:rPr lang="fr-FR" sz="2400" dirty="0">
                <a:latin typeface="Times New Roman" panose="02020603050405020304" pitchFamily="18" charset="0"/>
                <a:cs typeface="Times New Roman" panose="02020603050405020304" pitchFamily="18" charset="0"/>
              </a:rPr>
              <a:t>Ce dernier genre a été subdivisé en 4 espèces : </a:t>
            </a:r>
            <a:r>
              <a:rPr lang="fr-FR" sz="2400" i="1" dirty="0">
                <a:latin typeface="Times New Roman" panose="02020603050405020304" pitchFamily="18" charset="0"/>
                <a:cs typeface="Times New Roman" panose="02020603050405020304" pitchFamily="18" charset="0"/>
              </a:rPr>
              <a:t>Orthohepevirus A</a:t>
            </a:r>
            <a:r>
              <a:rPr lang="fr-FR" sz="2400" dirty="0">
                <a:latin typeface="Times New Roman" panose="02020603050405020304" pitchFamily="18" charset="0"/>
                <a:cs typeface="Times New Roman" panose="02020603050405020304" pitchFamily="18" charset="0"/>
              </a:rPr>
              <a:t> (incluant les génotypes infectant l’homme), </a:t>
            </a:r>
            <a:r>
              <a:rPr lang="fr-FR" sz="2400" i="1" dirty="0">
                <a:latin typeface="Times New Roman" panose="02020603050405020304" pitchFamily="18" charset="0"/>
                <a:cs typeface="Times New Roman" panose="02020603050405020304" pitchFamily="18" charset="0"/>
              </a:rPr>
              <a:t>Orthohepevirus B</a:t>
            </a:r>
            <a:r>
              <a:rPr lang="fr-FR" sz="2400" dirty="0">
                <a:latin typeface="Times New Roman" panose="02020603050405020304" pitchFamily="18" charset="0"/>
                <a:cs typeface="Times New Roman" panose="02020603050405020304" pitchFamily="18" charset="0"/>
              </a:rPr>
              <a:t> (virus des oiseaux), </a:t>
            </a:r>
            <a:r>
              <a:rPr lang="fr-FR" sz="2400" i="1" dirty="0">
                <a:latin typeface="Times New Roman" panose="02020603050405020304" pitchFamily="18" charset="0"/>
                <a:cs typeface="Times New Roman" panose="02020603050405020304" pitchFamily="18" charset="0"/>
              </a:rPr>
              <a:t>Orthohepevirus C</a:t>
            </a:r>
            <a:r>
              <a:rPr lang="fr-FR" sz="2400" dirty="0">
                <a:latin typeface="Times New Roman" panose="02020603050405020304" pitchFamily="18" charset="0"/>
                <a:cs typeface="Times New Roman" panose="02020603050405020304" pitchFamily="18" charset="0"/>
              </a:rPr>
              <a:t> (virus des rongeurs) et </a:t>
            </a:r>
            <a:r>
              <a:rPr lang="fr-FR" sz="2400" i="1" dirty="0">
                <a:latin typeface="Times New Roman" panose="02020603050405020304" pitchFamily="18" charset="0"/>
                <a:cs typeface="Times New Roman" panose="02020603050405020304" pitchFamily="18" charset="0"/>
              </a:rPr>
              <a:t>Orthohepevirus D</a:t>
            </a:r>
            <a:r>
              <a:rPr lang="fr-FR" sz="2400" dirty="0">
                <a:latin typeface="Times New Roman" panose="02020603050405020304" pitchFamily="18" charset="0"/>
                <a:cs typeface="Times New Roman" panose="02020603050405020304" pitchFamily="18" charset="0"/>
              </a:rPr>
              <a:t> (virus des chauves-souris). </a:t>
            </a:r>
          </a:p>
        </p:txBody>
      </p:sp>
      <p:sp>
        <p:nvSpPr>
          <p:cNvPr id="4" name="Titre 3"/>
          <p:cNvSpPr>
            <a:spLocks noGrp="1"/>
          </p:cNvSpPr>
          <p:nvPr>
            <p:ph type="title"/>
          </p:nvPr>
        </p:nvSpPr>
        <p:spPr>
          <a:xfrm>
            <a:off x="483326" y="130629"/>
            <a:ext cx="10972800" cy="1031965"/>
          </a:xfrm>
          <a:prstGeom prst="ellipse">
            <a:avLst/>
          </a:prstGeom>
          <a:solidFill>
            <a:schemeClr val="accent5">
              <a:lumMod val="20000"/>
              <a:lumOff val="80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fr-FR" sz="4000" b="1" dirty="0">
                <a:latin typeface="Times New Roman" panose="02020603050405020304" pitchFamily="18" charset="0"/>
                <a:cs typeface="Times New Roman" panose="02020603050405020304" pitchFamily="18" charset="0"/>
              </a:rPr>
              <a:t>Généralités (3/5)</a:t>
            </a:r>
          </a:p>
        </p:txBody>
      </p:sp>
      <p:sp>
        <p:nvSpPr>
          <p:cNvPr id="6" name="Espace réservé du numéro de diapositive 5"/>
          <p:cNvSpPr>
            <a:spLocks noGrp="1"/>
          </p:cNvSpPr>
          <p:nvPr>
            <p:ph type="sldNum" sz="quarter" idx="12"/>
          </p:nvPr>
        </p:nvSpPr>
        <p:spPr/>
        <p:txBody>
          <a:bodyPr/>
          <a:lstStyle/>
          <a:p>
            <a:fld id="{5A48FF75-6203-446F-849F-A992E9689806}" type="slidenum">
              <a:rPr lang="fr-FR" smtClean="0"/>
              <a:t>5</a:t>
            </a:fld>
            <a:endParaRPr lang="fr-FR"/>
          </a:p>
        </p:txBody>
      </p:sp>
      <p:sp>
        <p:nvSpPr>
          <p:cNvPr id="2" name="Espace réservé du pied de page 4">
            <a:extLst>
              <a:ext uri="{FF2B5EF4-FFF2-40B4-BE49-F238E27FC236}">
                <a16:creationId xmlns:a16="http://schemas.microsoft.com/office/drawing/2014/main" id="{5E54687B-9AE9-34F0-6DE1-6A7DAA7A452D}"/>
              </a:ext>
            </a:extLst>
          </p:cNvPr>
          <p:cNvSpPr>
            <a:spLocks noGrp="1"/>
          </p:cNvSpPr>
          <p:nvPr>
            <p:ph type="ftr" sz="quarter" idx="11"/>
          </p:nvPr>
        </p:nvSpPr>
        <p:spPr>
          <a:xfrm>
            <a:off x="3124659" y="6344951"/>
            <a:ext cx="5942682" cy="365125"/>
          </a:xfrm>
        </p:spPr>
        <p:txBody>
          <a:bodyPr/>
          <a:lstStyle/>
          <a:p>
            <a:r>
              <a:rPr lang="fr-FR" sz="1000" b="1" dirty="0">
                <a:ln w="0"/>
                <a:solidFill>
                  <a:schemeClr val="tx1"/>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EPIDÉMIOLOGIE MOLÉCULAIRE DU VIRUS DE L’HÉPATITE E AU SÉNÉGAL </a:t>
            </a:r>
          </a:p>
        </p:txBody>
      </p:sp>
    </p:spTree>
    <p:extLst>
      <p:ext uri="{BB962C8B-B14F-4D97-AF65-F5344CB8AC3E}">
        <p14:creationId xmlns:p14="http://schemas.microsoft.com/office/powerpoint/2010/main" val="3471176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75005" y="1355322"/>
            <a:ext cx="10429997" cy="4990011"/>
          </a:xfrm>
        </p:spPr>
        <p:txBody>
          <a:bodyPr>
            <a:normAutofit/>
          </a:bodyPr>
          <a:lstStyle/>
          <a:p>
            <a:pPr marL="0" indent="0" algn="just">
              <a:lnSpc>
                <a:spcPct val="150000"/>
              </a:lnSpc>
              <a:buNone/>
            </a:pPr>
            <a:r>
              <a:rPr lang="fr-FR" sz="2000" dirty="0">
                <a:latin typeface="Times New Roman" panose="02020603050405020304" pitchFamily="18" charset="0"/>
                <a:cs typeface="Times New Roman" panose="02020603050405020304" pitchFamily="18" charset="0"/>
              </a:rPr>
              <a:t> L’espèce </a:t>
            </a:r>
            <a:r>
              <a:rPr lang="fr-FR" sz="2000" i="1" dirty="0">
                <a:latin typeface="Times New Roman" panose="02020603050405020304" pitchFamily="18" charset="0"/>
                <a:cs typeface="Times New Roman" panose="02020603050405020304" pitchFamily="18" charset="0"/>
              </a:rPr>
              <a:t>Orthohepevirus A</a:t>
            </a:r>
            <a:r>
              <a:rPr lang="fr-FR" sz="2000" dirty="0">
                <a:latin typeface="Times New Roman" panose="02020603050405020304" pitchFamily="18" charset="0"/>
                <a:cs typeface="Times New Roman" panose="02020603050405020304" pitchFamily="18" charset="0"/>
              </a:rPr>
              <a:t> inclut 7 génotypes qui infectent l’homme (génotypes 1, 2, 3, 4 et 7), le porc (génotypes 3 &amp; 4), le sanglier (génotype 3, 4, 5, &amp; 6), les cervidés (génotype 3), le lapin (génotype 3) et les dromadaires (génotype 7).</a:t>
            </a:r>
          </a:p>
        </p:txBody>
      </p:sp>
      <p:sp>
        <p:nvSpPr>
          <p:cNvPr id="4" name="Titre 3"/>
          <p:cNvSpPr>
            <a:spLocks noGrp="1"/>
          </p:cNvSpPr>
          <p:nvPr>
            <p:ph type="title"/>
          </p:nvPr>
        </p:nvSpPr>
        <p:spPr>
          <a:xfrm>
            <a:off x="483326" y="130629"/>
            <a:ext cx="10972800" cy="1031965"/>
          </a:xfrm>
          <a:prstGeom prst="ellipse">
            <a:avLst/>
          </a:prstGeom>
          <a:solidFill>
            <a:schemeClr val="accent5">
              <a:lumMod val="20000"/>
              <a:lumOff val="80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fr-FR" sz="4000" b="1" dirty="0">
                <a:latin typeface="Times New Roman" panose="02020603050405020304" pitchFamily="18" charset="0"/>
                <a:cs typeface="Times New Roman" panose="02020603050405020304" pitchFamily="18" charset="0"/>
              </a:rPr>
              <a:t>Généralités (4/5)</a:t>
            </a:r>
          </a:p>
        </p:txBody>
      </p:sp>
      <p:sp>
        <p:nvSpPr>
          <p:cNvPr id="6" name="Espace réservé du numéro de diapositive 5"/>
          <p:cNvSpPr>
            <a:spLocks noGrp="1"/>
          </p:cNvSpPr>
          <p:nvPr>
            <p:ph type="sldNum" sz="quarter" idx="12"/>
          </p:nvPr>
        </p:nvSpPr>
        <p:spPr/>
        <p:txBody>
          <a:bodyPr/>
          <a:lstStyle/>
          <a:p>
            <a:fld id="{5A48FF75-6203-446F-849F-A992E9689806}" type="slidenum">
              <a:rPr lang="fr-FR" smtClean="0"/>
              <a:t>6</a:t>
            </a:fld>
            <a:endParaRPr lang="fr-FR"/>
          </a:p>
        </p:txBody>
      </p:sp>
      <p:pic>
        <p:nvPicPr>
          <p:cNvPr id="5" name="Image 4">
            <a:extLst>
              <a:ext uri="{FF2B5EF4-FFF2-40B4-BE49-F238E27FC236}">
                <a16:creationId xmlns:a16="http://schemas.microsoft.com/office/drawing/2014/main" id="{766DC6CB-97A3-5C96-434D-BE2C10262CA6}"/>
              </a:ext>
            </a:extLst>
          </p:cNvPr>
          <p:cNvPicPr>
            <a:picLocks noChangeAspect="1"/>
          </p:cNvPicPr>
          <p:nvPr/>
        </p:nvPicPr>
        <p:blipFill>
          <a:blip r:embed="rId3"/>
          <a:stretch>
            <a:fillRect/>
          </a:stretch>
        </p:blipFill>
        <p:spPr>
          <a:xfrm>
            <a:off x="2241395" y="2776655"/>
            <a:ext cx="7694342" cy="3579695"/>
          </a:xfrm>
          <a:prstGeom prst="rect">
            <a:avLst/>
          </a:prstGeom>
        </p:spPr>
      </p:pic>
      <p:sp>
        <p:nvSpPr>
          <p:cNvPr id="7" name="Espace réservé du pied de page 4">
            <a:extLst>
              <a:ext uri="{FF2B5EF4-FFF2-40B4-BE49-F238E27FC236}">
                <a16:creationId xmlns:a16="http://schemas.microsoft.com/office/drawing/2014/main" id="{D33EFD7D-AC2F-C4AE-EB46-FC08EA9DD1E0}"/>
              </a:ext>
            </a:extLst>
          </p:cNvPr>
          <p:cNvSpPr>
            <a:spLocks noGrp="1"/>
          </p:cNvSpPr>
          <p:nvPr>
            <p:ph type="ftr" sz="quarter" idx="11"/>
          </p:nvPr>
        </p:nvSpPr>
        <p:spPr>
          <a:xfrm>
            <a:off x="3124659" y="6344951"/>
            <a:ext cx="5942682" cy="365125"/>
          </a:xfrm>
        </p:spPr>
        <p:txBody>
          <a:bodyPr/>
          <a:lstStyle/>
          <a:p>
            <a:r>
              <a:rPr lang="fr-FR" sz="1000" b="1" dirty="0">
                <a:ln w="0"/>
                <a:solidFill>
                  <a:schemeClr val="tx1"/>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EPIDÉMIOLOGIE MOLÉCULAIRE DU VIRUS DE L’HÉPATITE E AU SÉNÉGAL </a:t>
            </a:r>
          </a:p>
        </p:txBody>
      </p:sp>
    </p:spTree>
    <p:extLst>
      <p:ext uri="{BB962C8B-B14F-4D97-AF65-F5344CB8AC3E}">
        <p14:creationId xmlns:p14="http://schemas.microsoft.com/office/powerpoint/2010/main" val="1526969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75005" y="1355322"/>
            <a:ext cx="10429997" cy="4990011"/>
          </a:xfrm>
        </p:spPr>
        <p:txBody>
          <a:bodyPr>
            <a:normAutofit lnSpcReduction="10000"/>
          </a:bodyPr>
          <a:lstStyle/>
          <a:p>
            <a:pPr marL="0" indent="0" algn="just">
              <a:lnSpc>
                <a:spcPct val="150000"/>
              </a:lnSpc>
              <a:buNone/>
            </a:pPr>
            <a:endParaRPr lang="fr-FR" sz="2000" dirty="0">
              <a:latin typeface="Times New Roman" panose="02020603050405020304" pitchFamily="18" charset="0"/>
              <a:cs typeface="Times New Roman" panose="02020603050405020304" pitchFamily="18" charset="0"/>
            </a:endParaRPr>
          </a:p>
          <a:p>
            <a:pPr marL="0" indent="0" algn="just">
              <a:lnSpc>
                <a:spcPct val="150000"/>
              </a:lnSpc>
              <a:buNone/>
            </a:pPr>
            <a:endParaRPr lang="fr-FR" sz="2000" dirty="0">
              <a:latin typeface="Times New Roman" panose="02020603050405020304" pitchFamily="18" charset="0"/>
              <a:cs typeface="Times New Roman" panose="02020603050405020304" pitchFamily="18" charset="0"/>
            </a:endParaRPr>
          </a:p>
          <a:p>
            <a:pPr marL="0" indent="0" algn="just">
              <a:lnSpc>
                <a:spcPct val="150000"/>
              </a:lnSpc>
              <a:buNone/>
            </a:pPr>
            <a:endParaRPr lang="fr-FR" sz="2000" dirty="0">
              <a:latin typeface="Times New Roman" panose="02020603050405020304" pitchFamily="18" charset="0"/>
              <a:cs typeface="Times New Roman" panose="02020603050405020304" pitchFamily="18" charset="0"/>
            </a:endParaRPr>
          </a:p>
          <a:p>
            <a:pPr marL="0" indent="0" algn="just">
              <a:lnSpc>
                <a:spcPct val="150000"/>
              </a:lnSpc>
              <a:buNone/>
            </a:pPr>
            <a:endParaRPr lang="fr-FR" sz="2000" dirty="0">
              <a:latin typeface="Times New Roman" panose="02020603050405020304" pitchFamily="18" charset="0"/>
              <a:cs typeface="Times New Roman" panose="02020603050405020304" pitchFamily="18" charset="0"/>
            </a:endParaRPr>
          </a:p>
          <a:p>
            <a:pPr marL="0" indent="0" algn="just">
              <a:lnSpc>
                <a:spcPct val="150000"/>
              </a:lnSpc>
              <a:buNone/>
            </a:pPr>
            <a:endParaRPr lang="fr-FR" sz="2000" dirty="0">
              <a:latin typeface="Times New Roman" panose="02020603050405020304" pitchFamily="18" charset="0"/>
              <a:cs typeface="Times New Roman" panose="02020603050405020304" pitchFamily="18" charset="0"/>
            </a:endParaRPr>
          </a:p>
          <a:p>
            <a:pPr marL="0" indent="0" algn="just">
              <a:lnSpc>
                <a:spcPct val="150000"/>
              </a:lnSpc>
              <a:buNone/>
            </a:pPr>
            <a:endParaRPr lang="fr-FR" sz="2000" b="1" dirty="0">
              <a:latin typeface="Times New Roman" panose="02020603050405020304" pitchFamily="18" charset="0"/>
              <a:cs typeface="Times New Roman" panose="02020603050405020304" pitchFamily="18" charset="0"/>
            </a:endParaRPr>
          </a:p>
          <a:p>
            <a:pPr marL="0" indent="0" algn="just">
              <a:lnSpc>
                <a:spcPct val="150000"/>
              </a:lnSpc>
              <a:buNone/>
            </a:pPr>
            <a:r>
              <a:rPr lang="fr-FR" sz="2000" b="1" dirty="0">
                <a:latin typeface="Times New Roman" panose="02020603050405020304" pitchFamily="18" charset="0"/>
                <a:cs typeface="Times New Roman" panose="02020603050405020304" pitchFamily="18" charset="0"/>
              </a:rPr>
              <a:t>Organisation du génome du HEV</a:t>
            </a:r>
            <a:r>
              <a:rPr lang="fr-FR" sz="2000" dirty="0">
                <a:latin typeface="Times New Roman" panose="02020603050405020304" pitchFamily="18" charset="0"/>
                <a:cs typeface="Times New Roman" panose="02020603050405020304" pitchFamily="18" charset="0"/>
              </a:rPr>
              <a:t>:  </a:t>
            </a:r>
            <a:r>
              <a:rPr lang="fr-FR" sz="1800" dirty="0">
                <a:latin typeface="Times New Roman" panose="02020603050405020304" pitchFamily="18" charset="0"/>
                <a:cs typeface="Times New Roman" panose="02020603050405020304" pitchFamily="18" charset="0"/>
              </a:rPr>
              <a:t>Le HEV possède un génome à ARN simple brin de polarité positive d’environ 7 200 nucléotides avec respectivement à ses extrémités 5’ et 3’ une coiffe (m7G.Cap) et une queue poly(A). Il présente trois cadres ouverts de lecture (ORF) encadrés par deux régions non codantes (NCR). Ces ORF codent respectivement trois protéines appelées ORF1, ORF2 et ORF3.</a:t>
            </a:r>
            <a:endParaRPr lang="fr-FR" sz="2000" dirty="0">
              <a:latin typeface="Times New Roman" panose="02020603050405020304" pitchFamily="18" charset="0"/>
              <a:cs typeface="Times New Roman" panose="02020603050405020304" pitchFamily="18" charset="0"/>
            </a:endParaRPr>
          </a:p>
        </p:txBody>
      </p:sp>
      <p:sp>
        <p:nvSpPr>
          <p:cNvPr id="4" name="Titre 3"/>
          <p:cNvSpPr>
            <a:spLocks noGrp="1"/>
          </p:cNvSpPr>
          <p:nvPr>
            <p:ph type="title"/>
          </p:nvPr>
        </p:nvSpPr>
        <p:spPr>
          <a:xfrm>
            <a:off x="483326" y="130629"/>
            <a:ext cx="10972800" cy="1031965"/>
          </a:xfrm>
          <a:prstGeom prst="ellipse">
            <a:avLst/>
          </a:prstGeom>
          <a:solidFill>
            <a:schemeClr val="accent5">
              <a:lumMod val="20000"/>
              <a:lumOff val="80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fr-FR" sz="4000" b="1" dirty="0">
                <a:latin typeface="Times New Roman" panose="02020603050405020304" pitchFamily="18" charset="0"/>
                <a:cs typeface="Times New Roman" panose="02020603050405020304" pitchFamily="18" charset="0"/>
              </a:rPr>
              <a:t>Généralités (5/5)</a:t>
            </a:r>
          </a:p>
        </p:txBody>
      </p:sp>
      <p:sp>
        <p:nvSpPr>
          <p:cNvPr id="6" name="Espace réservé du numéro de diapositive 5"/>
          <p:cNvSpPr>
            <a:spLocks noGrp="1"/>
          </p:cNvSpPr>
          <p:nvPr>
            <p:ph type="sldNum" sz="quarter" idx="12"/>
          </p:nvPr>
        </p:nvSpPr>
        <p:spPr/>
        <p:txBody>
          <a:bodyPr/>
          <a:lstStyle/>
          <a:p>
            <a:fld id="{5A48FF75-6203-446F-849F-A992E9689806}" type="slidenum">
              <a:rPr lang="fr-FR" smtClean="0"/>
              <a:t>7</a:t>
            </a:fld>
            <a:endParaRPr lang="fr-FR"/>
          </a:p>
        </p:txBody>
      </p:sp>
      <p:pic>
        <p:nvPicPr>
          <p:cNvPr id="11" name="Image 10">
            <a:extLst>
              <a:ext uri="{FF2B5EF4-FFF2-40B4-BE49-F238E27FC236}">
                <a16:creationId xmlns:a16="http://schemas.microsoft.com/office/drawing/2014/main" id="{AA4FE080-6A3C-D3FC-6501-8F245A4B9A84}"/>
              </a:ext>
            </a:extLst>
          </p:cNvPr>
          <p:cNvPicPr>
            <a:picLocks noChangeAspect="1"/>
          </p:cNvPicPr>
          <p:nvPr/>
        </p:nvPicPr>
        <p:blipFill>
          <a:blip r:embed="rId3"/>
          <a:stretch>
            <a:fillRect/>
          </a:stretch>
        </p:blipFill>
        <p:spPr>
          <a:xfrm>
            <a:off x="1086998" y="1344305"/>
            <a:ext cx="9434154" cy="3308326"/>
          </a:xfrm>
          <a:prstGeom prst="rect">
            <a:avLst/>
          </a:prstGeom>
        </p:spPr>
      </p:pic>
      <p:sp>
        <p:nvSpPr>
          <p:cNvPr id="12" name="Espace réservé du pied de page 4">
            <a:extLst>
              <a:ext uri="{FF2B5EF4-FFF2-40B4-BE49-F238E27FC236}">
                <a16:creationId xmlns:a16="http://schemas.microsoft.com/office/drawing/2014/main" id="{C4656FB4-59E1-DC3A-1FF1-6AEC8FD7CB2A}"/>
              </a:ext>
            </a:extLst>
          </p:cNvPr>
          <p:cNvSpPr>
            <a:spLocks noGrp="1"/>
          </p:cNvSpPr>
          <p:nvPr>
            <p:ph type="ftr" sz="quarter" idx="11"/>
          </p:nvPr>
        </p:nvSpPr>
        <p:spPr>
          <a:xfrm>
            <a:off x="3124659" y="6344951"/>
            <a:ext cx="5942682" cy="365125"/>
          </a:xfrm>
        </p:spPr>
        <p:txBody>
          <a:bodyPr/>
          <a:lstStyle/>
          <a:p>
            <a:r>
              <a:rPr lang="fr-FR" sz="1000" b="1" dirty="0">
                <a:ln w="0"/>
                <a:solidFill>
                  <a:schemeClr val="tx1"/>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EPIDÉMIOLOGIE MOLÉCULAIRE DU VIRUS DE L’HÉPATITE E AU SÉNÉGAL </a:t>
            </a:r>
          </a:p>
        </p:txBody>
      </p:sp>
    </p:spTree>
    <p:extLst>
      <p:ext uri="{BB962C8B-B14F-4D97-AF65-F5344CB8AC3E}">
        <p14:creationId xmlns:p14="http://schemas.microsoft.com/office/powerpoint/2010/main" val="3335038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483326" y="130629"/>
            <a:ext cx="10972800" cy="1031965"/>
          </a:xfrm>
          <a:prstGeom prst="ellipse">
            <a:avLst/>
          </a:prstGeom>
          <a:solidFill>
            <a:schemeClr val="accent5">
              <a:lumMod val="20000"/>
              <a:lumOff val="80000"/>
            </a:schemeClr>
          </a:solidFill>
          <a:ln>
            <a:noFill/>
          </a:ln>
        </p:spPr>
        <p:style>
          <a:lnRef idx="1">
            <a:schemeClr val="accent5"/>
          </a:lnRef>
          <a:fillRef idx="2">
            <a:schemeClr val="accent5"/>
          </a:fillRef>
          <a:effectRef idx="1">
            <a:schemeClr val="accent5"/>
          </a:effectRef>
          <a:fontRef idx="minor">
            <a:schemeClr val="dk1"/>
          </a:fontRef>
        </p:style>
        <p:txBody>
          <a:bodyPr rtlCol="0" anchor="ctr">
            <a:normAutofit/>
          </a:bodyPr>
          <a:lstStyle/>
          <a:p>
            <a:pPr algn="ctr"/>
            <a:r>
              <a:rPr lang="fr-FR" sz="4000" b="1" dirty="0">
                <a:latin typeface="Times New Roman" panose="02020603050405020304" pitchFamily="18" charset="0"/>
                <a:cs typeface="Times New Roman" panose="02020603050405020304" pitchFamily="18" charset="0"/>
              </a:rPr>
              <a:t>Méthodologie (1/2)</a:t>
            </a:r>
          </a:p>
        </p:txBody>
      </p:sp>
      <p:sp>
        <p:nvSpPr>
          <p:cNvPr id="6" name="Espace réservé du numéro de diapositive 5"/>
          <p:cNvSpPr>
            <a:spLocks noGrp="1"/>
          </p:cNvSpPr>
          <p:nvPr>
            <p:ph type="sldNum" sz="quarter" idx="12"/>
          </p:nvPr>
        </p:nvSpPr>
        <p:spPr/>
        <p:txBody>
          <a:bodyPr/>
          <a:lstStyle/>
          <a:p>
            <a:fld id="{5A48FF75-6203-446F-849F-A992E9689806}" type="slidenum">
              <a:rPr lang="fr-FR" smtClean="0"/>
              <a:t>8</a:t>
            </a:fld>
            <a:endParaRPr lang="fr-FR"/>
          </a:p>
        </p:txBody>
      </p:sp>
      <p:sp>
        <p:nvSpPr>
          <p:cNvPr id="5" name="Espace réservé du contenu 2">
            <a:extLst>
              <a:ext uri="{FF2B5EF4-FFF2-40B4-BE49-F238E27FC236}">
                <a16:creationId xmlns:a16="http://schemas.microsoft.com/office/drawing/2014/main" id="{7113C45A-B61D-E0FB-04E6-A3C3F493315E}"/>
              </a:ext>
            </a:extLst>
          </p:cNvPr>
          <p:cNvSpPr>
            <a:spLocks noGrp="1"/>
          </p:cNvSpPr>
          <p:nvPr>
            <p:ph idx="1"/>
          </p:nvPr>
        </p:nvSpPr>
        <p:spPr>
          <a:xfrm>
            <a:off x="575854" y="1548901"/>
            <a:ext cx="11040291" cy="4990011"/>
          </a:xfrm>
        </p:spPr>
        <p:txBody>
          <a:bodyPr>
            <a:normAutofit/>
          </a:bodyPr>
          <a:lstStyle/>
          <a:p>
            <a:pPr algn="just">
              <a:lnSpc>
                <a:spcPct val="150000"/>
              </a:lnSpc>
              <a:buFont typeface="Wingdings" panose="05000000000000000000" pitchFamily="2" charset="2"/>
              <a:buChar char="v"/>
            </a:pPr>
            <a:r>
              <a:rPr lang="fr-FR" sz="2400" dirty="0">
                <a:latin typeface="Times New Roman" panose="02020603050405020304" pitchFamily="18" charset="0"/>
                <a:cs typeface="Times New Roman" panose="02020603050405020304" pitchFamily="18" charset="0"/>
              </a:rPr>
              <a:t> OBJECTIFS:</a:t>
            </a:r>
          </a:p>
          <a:p>
            <a:pPr algn="just">
              <a:lnSpc>
                <a:spcPct val="150000"/>
              </a:lnSpc>
            </a:pPr>
            <a:r>
              <a:rPr lang="fr-FR" sz="2400" dirty="0">
                <a:latin typeface="Times New Roman" panose="02020603050405020304" pitchFamily="18" charset="0"/>
                <a:cs typeface="Times New Roman" panose="02020603050405020304" pitchFamily="18" charset="0"/>
              </a:rPr>
              <a:t>Curation des données génomiques HEV et métadonnées disponibles sur NCBI;</a:t>
            </a:r>
          </a:p>
          <a:p>
            <a:pPr algn="just">
              <a:lnSpc>
                <a:spcPct val="150000"/>
              </a:lnSpc>
            </a:pPr>
            <a:r>
              <a:rPr lang="fr-FR" sz="2400" dirty="0">
                <a:latin typeface="Times New Roman" panose="02020603050405020304" pitchFamily="18" charset="0"/>
                <a:cs typeface="Times New Roman" panose="02020603050405020304" pitchFamily="18" charset="0"/>
              </a:rPr>
              <a:t>Nettoyage des données et application des filtres;</a:t>
            </a:r>
          </a:p>
          <a:p>
            <a:pPr algn="just">
              <a:lnSpc>
                <a:spcPct val="150000"/>
              </a:lnSpc>
            </a:pPr>
            <a:r>
              <a:rPr lang="fr-FR" sz="2400" dirty="0">
                <a:latin typeface="Times New Roman" panose="02020603050405020304" pitchFamily="18" charset="0"/>
                <a:cs typeface="Times New Roman" panose="02020603050405020304" pitchFamily="18" charset="0"/>
              </a:rPr>
              <a:t>Analyse et visualisation des métadonnées (répartition HEV);</a:t>
            </a:r>
          </a:p>
          <a:p>
            <a:pPr algn="just">
              <a:lnSpc>
                <a:spcPct val="150000"/>
              </a:lnSpc>
            </a:pPr>
            <a:r>
              <a:rPr lang="fr-FR" sz="2400" dirty="0">
                <a:latin typeface="Times New Roman" panose="02020603050405020304" pitchFamily="18" charset="0"/>
                <a:cs typeface="Times New Roman" panose="02020603050405020304" pitchFamily="18" charset="0"/>
              </a:rPr>
              <a:t>Analyse des données génomiques (phylogénie, </a:t>
            </a:r>
            <a:r>
              <a:rPr lang="fr-FR" sz="2400" dirty="0" err="1">
                <a:latin typeface="Times New Roman" panose="02020603050405020304" pitchFamily="18" charset="0"/>
                <a:cs typeface="Times New Roman" panose="02020603050405020304" pitchFamily="18" charset="0"/>
              </a:rPr>
              <a:t>phylodynamique</a:t>
            </a:r>
            <a:r>
              <a:rPr lang="fr-FR" sz="2400" dirty="0">
                <a:latin typeface="Times New Roman" panose="02020603050405020304" pitchFamily="18" charset="0"/>
                <a:cs typeface="Times New Roman" panose="02020603050405020304" pitchFamily="18" charset="0"/>
              </a:rPr>
              <a:t>, …)</a:t>
            </a:r>
          </a:p>
        </p:txBody>
      </p:sp>
      <p:sp>
        <p:nvSpPr>
          <p:cNvPr id="2" name="Espace réservé du pied de page 4">
            <a:extLst>
              <a:ext uri="{FF2B5EF4-FFF2-40B4-BE49-F238E27FC236}">
                <a16:creationId xmlns:a16="http://schemas.microsoft.com/office/drawing/2014/main" id="{AE40F79E-AC4C-7CC7-55C8-2574AD2FBE06}"/>
              </a:ext>
            </a:extLst>
          </p:cNvPr>
          <p:cNvSpPr>
            <a:spLocks noGrp="1"/>
          </p:cNvSpPr>
          <p:nvPr>
            <p:ph type="ftr" sz="quarter" idx="11"/>
          </p:nvPr>
        </p:nvSpPr>
        <p:spPr>
          <a:xfrm>
            <a:off x="3124659" y="6344951"/>
            <a:ext cx="5942682" cy="365125"/>
          </a:xfrm>
        </p:spPr>
        <p:txBody>
          <a:bodyPr/>
          <a:lstStyle/>
          <a:p>
            <a:r>
              <a:rPr lang="fr-FR" sz="1000" b="1" dirty="0">
                <a:ln w="0"/>
                <a:solidFill>
                  <a:schemeClr val="tx1"/>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EPIDÉMIOLOGIE MOLÉCULAIRE DU VIRUS DE L’HÉPATITE E AU SÉNÉGAL </a:t>
            </a:r>
          </a:p>
        </p:txBody>
      </p:sp>
    </p:spTree>
    <p:extLst>
      <p:ext uri="{BB962C8B-B14F-4D97-AF65-F5344CB8AC3E}">
        <p14:creationId xmlns:p14="http://schemas.microsoft.com/office/powerpoint/2010/main" val="1460864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483326" y="130629"/>
            <a:ext cx="10972800" cy="1031965"/>
          </a:xfrm>
          <a:prstGeom prst="ellipse">
            <a:avLst/>
          </a:prstGeom>
          <a:solidFill>
            <a:schemeClr val="accent5">
              <a:lumMod val="20000"/>
              <a:lumOff val="80000"/>
            </a:schemeClr>
          </a:solidFill>
          <a:ln>
            <a:noFill/>
          </a:ln>
        </p:spPr>
        <p:style>
          <a:lnRef idx="1">
            <a:schemeClr val="accent5"/>
          </a:lnRef>
          <a:fillRef idx="2">
            <a:schemeClr val="accent5"/>
          </a:fillRef>
          <a:effectRef idx="1">
            <a:schemeClr val="accent5"/>
          </a:effectRef>
          <a:fontRef idx="minor">
            <a:schemeClr val="dk1"/>
          </a:fontRef>
        </p:style>
        <p:txBody>
          <a:bodyPr rtlCol="0" anchor="ctr">
            <a:normAutofit/>
          </a:bodyPr>
          <a:lstStyle/>
          <a:p>
            <a:pPr algn="ctr"/>
            <a:r>
              <a:rPr lang="fr-FR" sz="4000" b="1" dirty="0">
                <a:latin typeface="Times New Roman" panose="02020603050405020304" pitchFamily="18" charset="0"/>
                <a:cs typeface="Times New Roman" panose="02020603050405020304" pitchFamily="18" charset="0"/>
              </a:rPr>
              <a:t>Méthodologie (2/2)</a:t>
            </a:r>
          </a:p>
        </p:txBody>
      </p:sp>
      <p:sp>
        <p:nvSpPr>
          <p:cNvPr id="6" name="Espace réservé du numéro de diapositive 5"/>
          <p:cNvSpPr>
            <a:spLocks noGrp="1"/>
          </p:cNvSpPr>
          <p:nvPr>
            <p:ph type="sldNum" sz="quarter" idx="12"/>
          </p:nvPr>
        </p:nvSpPr>
        <p:spPr/>
        <p:txBody>
          <a:bodyPr/>
          <a:lstStyle/>
          <a:p>
            <a:fld id="{5A48FF75-6203-446F-849F-A992E9689806}" type="slidenum">
              <a:rPr lang="fr-FR" smtClean="0"/>
              <a:t>9</a:t>
            </a:fld>
            <a:endParaRPr lang="fr-FR"/>
          </a:p>
        </p:txBody>
      </p:sp>
      <p:sp>
        <p:nvSpPr>
          <p:cNvPr id="5" name="Espace réservé du contenu 2">
            <a:extLst>
              <a:ext uri="{FF2B5EF4-FFF2-40B4-BE49-F238E27FC236}">
                <a16:creationId xmlns:a16="http://schemas.microsoft.com/office/drawing/2014/main" id="{7113C45A-B61D-E0FB-04E6-A3C3F493315E}"/>
              </a:ext>
            </a:extLst>
          </p:cNvPr>
          <p:cNvSpPr>
            <a:spLocks noGrp="1"/>
          </p:cNvSpPr>
          <p:nvPr>
            <p:ph idx="1"/>
          </p:nvPr>
        </p:nvSpPr>
        <p:spPr>
          <a:xfrm>
            <a:off x="575854" y="1548901"/>
            <a:ext cx="11040291" cy="4990011"/>
          </a:xfrm>
        </p:spPr>
        <p:txBody>
          <a:bodyPr>
            <a:normAutofit/>
          </a:bodyPr>
          <a:lstStyle/>
          <a:p>
            <a:pPr algn="just">
              <a:lnSpc>
                <a:spcPct val="150000"/>
              </a:lnSpc>
              <a:buFont typeface="Wingdings" panose="05000000000000000000" pitchFamily="2" charset="2"/>
              <a:buChar char="v"/>
            </a:pPr>
            <a:r>
              <a:rPr lang="fr-FR" sz="2400" dirty="0">
                <a:latin typeface="Times New Roman" panose="02020603050405020304" pitchFamily="18" charset="0"/>
                <a:cs typeface="Times New Roman" panose="02020603050405020304" pitchFamily="18" charset="0"/>
              </a:rPr>
              <a:t>Outils :</a:t>
            </a:r>
          </a:p>
        </p:txBody>
      </p:sp>
      <p:pic>
        <p:nvPicPr>
          <p:cNvPr id="2" name="Image 1">
            <a:extLst>
              <a:ext uri="{FF2B5EF4-FFF2-40B4-BE49-F238E27FC236}">
                <a16:creationId xmlns:a16="http://schemas.microsoft.com/office/drawing/2014/main" id="{E5D575A9-1D56-EC60-A4E6-920937A4BBA8}"/>
              </a:ext>
            </a:extLst>
          </p:cNvPr>
          <p:cNvPicPr>
            <a:picLocks noChangeAspect="1"/>
          </p:cNvPicPr>
          <p:nvPr/>
        </p:nvPicPr>
        <p:blipFill>
          <a:blip r:embed="rId3"/>
          <a:stretch>
            <a:fillRect/>
          </a:stretch>
        </p:blipFill>
        <p:spPr>
          <a:xfrm>
            <a:off x="575854" y="2423102"/>
            <a:ext cx="1616307" cy="905132"/>
          </a:xfrm>
          <a:prstGeom prst="rect">
            <a:avLst/>
          </a:prstGeom>
        </p:spPr>
      </p:pic>
      <p:pic>
        <p:nvPicPr>
          <p:cNvPr id="9" name="Image 8">
            <a:extLst>
              <a:ext uri="{FF2B5EF4-FFF2-40B4-BE49-F238E27FC236}">
                <a16:creationId xmlns:a16="http://schemas.microsoft.com/office/drawing/2014/main" id="{8404D31F-6C1A-2CFC-5494-6436623F3AE9}"/>
              </a:ext>
            </a:extLst>
          </p:cNvPr>
          <p:cNvPicPr>
            <a:picLocks noChangeAspect="1"/>
          </p:cNvPicPr>
          <p:nvPr/>
        </p:nvPicPr>
        <p:blipFill>
          <a:blip r:embed="rId4"/>
          <a:stretch>
            <a:fillRect/>
          </a:stretch>
        </p:blipFill>
        <p:spPr>
          <a:xfrm>
            <a:off x="2321736" y="3552088"/>
            <a:ext cx="2588677" cy="1449659"/>
          </a:xfrm>
          <a:prstGeom prst="rect">
            <a:avLst/>
          </a:prstGeom>
        </p:spPr>
      </p:pic>
      <p:pic>
        <p:nvPicPr>
          <p:cNvPr id="10" name="Image 9">
            <a:extLst>
              <a:ext uri="{FF2B5EF4-FFF2-40B4-BE49-F238E27FC236}">
                <a16:creationId xmlns:a16="http://schemas.microsoft.com/office/drawing/2014/main" id="{D523F448-3C8B-0C35-D232-09197269DA6B}"/>
              </a:ext>
            </a:extLst>
          </p:cNvPr>
          <p:cNvPicPr>
            <a:picLocks noChangeAspect="1"/>
          </p:cNvPicPr>
          <p:nvPr/>
        </p:nvPicPr>
        <p:blipFill>
          <a:blip r:embed="rId5"/>
          <a:stretch>
            <a:fillRect/>
          </a:stretch>
        </p:blipFill>
        <p:spPr>
          <a:xfrm>
            <a:off x="5039987" y="2007219"/>
            <a:ext cx="2112026" cy="1639926"/>
          </a:xfrm>
          <a:prstGeom prst="rect">
            <a:avLst/>
          </a:prstGeom>
        </p:spPr>
      </p:pic>
      <p:pic>
        <p:nvPicPr>
          <p:cNvPr id="13" name="Image 12">
            <a:extLst>
              <a:ext uri="{FF2B5EF4-FFF2-40B4-BE49-F238E27FC236}">
                <a16:creationId xmlns:a16="http://schemas.microsoft.com/office/drawing/2014/main" id="{323EA193-5DBE-E9CC-71D3-352B7D6A7A31}"/>
              </a:ext>
            </a:extLst>
          </p:cNvPr>
          <p:cNvPicPr>
            <a:picLocks noChangeAspect="1"/>
          </p:cNvPicPr>
          <p:nvPr/>
        </p:nvPicPr>
        <p:blipFill>
          <a:blip r:embed="rId6"/>
          <a:stretch>
            <a:fillRect/>
          </a:stretch>
        </p:blipFill>
        <p:spPr>
          <a:xfrm>
            <a:off x="8610600" y="2014384"/>
            <a:ext cx="1924050" cy="2381250"/>
          </a:xfrm>
          <a:prstGeom prst="rect">
            <a:avLst/>
          </a:prstGeom>
        </p:spPr>
      </p:pic>
      <p:pic>
        <p:nvPicPr>
          <p:cNvPr id="14" name="Image 13">
            <a:extLst>
              <a:ext uri="{FF2B5EF4-FFF2-40B4-BE49-F238E27FC236}">
                <a16:creationId xmlns:a16="http://schemas.microsoft.com/office/drawing/2014/main" id="{7CF10C17-023E-04E5-1377-A36FEFA3E74D}"/>
              </a:ext>
            </a:extLst>
          </p:cNvPr>
          <p:cNvPicPr>
            <a:picLocks noChangeAspect="1"/>
          </p:cNvPicPr>
          <p:nvPr/>
        </p:nvPicPr>
        <p:blipFill>
          <a:blip r:embed="rId7"/>
          <a:stretch>
            <a:fillRect/>
          </a:stretch>
        </p:blipFill>
        <p:spPr>
          <a:xfrm>
            <a:off x="8087714" y="4795031"/>
            <a:ext cx="3078976" cy="808407"/>
          </a:xfrm>
          <a:prstGeom prst="rect">
            <a:avLst/>
          </a:prstGeom>
        </p:spPr>
      </p:pic>
      <p:sp>
        <p:nvSpPr>
          <p:cNvPr id="16" name="ZoneTexte 15">
            <a:extLst>
              <a:ext uri="{FF2B5EF4-FFF2-40B4-BE49-F238E27FC236}">
                <a16:creationId xmlns:a16="http://schemas.microsoft.com/office/drawing/2014/main" id="{22CA2B00-3A02-CDF3-CCB6-9F19C440A140}"/>
              </a:ext>
            </a:extLst>
          </p:cNvPr>
          <p:cNvSpPr txBox="1"/>
          <p:nvPr/>
        </p:nvSpPr>
        <p:spPr>
          <a:xfrm>
            <a:off x="1041710" y="5733460"/>
            <a:ext cx="8940490" cy="407035"/>
          </a:xfrm>
          <a:prstGeom prst="rect">
            <a:avLst/>
          </a:prstGeom>
          <a:noFill/>
        </p:spPr>
        <p:txBody>
          <a:bodyPr wrap="square">
            <a:spAutoFit/>
          </a:bodyPr>
          <a:lstStyle/>
          <a:p>
            <a:pPr>
              <a:lnSpc>
                <a:spcPct val="107000"/>
              </a:lnSpc>
              <a:spcAft>
                <a:spcPts val="800"/>
              </a:spcAft>
            </a:pPr>
            <a:r>
              <a:rPr lang="fr-FR" sz="2000" u="sng" kern="100" dirty="0">
                <a:effectLst/>
                <a:latin typeface="Calibri" panose="020F0502020204030204" pitchFamily="34" charset="0"/>
                <a:ea typeface="Calibri" panose="020F0502020204030204" pitchFamily="34" charset="0"/>
                <a:cs typeface="Times New Roman" panose="02020603050405020304" pitchFamily="18" charset="0"/>
              </a:rPr>
              <a:t>RECHERCHE</a:t>
            </a:r>
            <a:r>
              <a:rPr lang="fr-FR" sz="2000" kern="100" dirty="0">
                <a:effectLst/>
                <a:latin typeface="Calibri" panose="020F0502020204030204" pitchFamily="34" charset="0"/>
                <a:ea typeface="Calibri" panose="020F0502020204030204" pitchFamily="34" charset="0"/>
                <a:cs typeface="Times New Roman" panose="02020603050405020304" pitchFamily="18" charset="0"/>
              </a:rPr>
              <a:t> :  </a:t>
            </a:r>
            <a:r>
              <a:rPr lang="fr-FR" sz="2000" b="1" kern="100" dirty="0">
                <a:effectLst/>
                <a:latin typeface="Calibri" panose="020F0502020204030204" pitchFamily="34" charset="0"/>
                <a:ea typeface="Calibri" panose="020F0502020204030204" pitchFamily="34" charset="0"/>
                <a:cs typeface="Times New Roman" panose="02020603050405020304" pitchFamily="18" charset="0"/>
              </a:rPr>
              <a:t>"</a:t>
            </a:r>
            <a:r>
              <a:rPr lang="fr-FR" sz="2000" b="1" kern="100" dirty="0" err="1">
                <a:effectLst/>
                <a:latin typeface="Calibri" panose="020F0502020204030204" pitchFamily="34" charset="0"/>
                <a:ea typeface="Calibri" panose="020F0502020204030204" pitchFamily="34" charset="0"/>
                <a:cs typeface="Times New Roman" panose="02020603050405020304" pitchFamily="18" charset="0"/>
              </a:rPr>
              <a:t>Hepatitis</a:t>
            </a:r>
            <a:r>
              <a:rPr lang="fr-FR" sz="2000" b="1" kern="100" dirty="0">
                <a:effectLst/>
                <a:latin typeface="Calibri" panose="020F0502020204030204" pitchFamily="34" charset="0"/>
                <a:ea typeface="Calibri" panose="020F0502020204030204" pitchFamily="34" charset="0"/>
                <a:cs typeface="Times New Roman" panose="02020603050405020304" pitchFamily="18" charset="0"/>
              </a:rPr>
              <a:t> E virus"[</a:t>
            </a:r>
            <a:r>
              <a:rPr lang="fr-FR" sz="2000" b="1" kern="100" dirty="0" err="1">
                <a:effectLst/>
                <a:latin typeface="Calibri" panose="020F0502020204030204" pitchFamily="34" charset="0"/>
                <a:ea typeface="Calibri" panose="020F0502020204030204" pitchFamily="34" charset="0"/>
                <a:cs typeface="Times New Roman" panose="02020603050405020304" pitchFamily="18" charset="0"/>
              </a:rPr>
              <a:t>Organism</a:t>
            </a:r>
            <a:r>
              <a:rPr lang="fr-FR" sz="2000" b="1" kern="100" dirty="0">
                <a:effectLst/>
                <a:latin typeface="Calibri" panose="020F0502020204030204" pitchFamily="34" charset="0"/>
                <a:ea typeface="Calibri" panose="020F0502020204030204" pitchFamily="34" charset="0"/>
                <a:cs typeface="Times New Roman" panose="02020603050405020304" pitchFamily="18" charset="0"/>
              </a:rPr>
              <a:t>] AND "</a:t>
            </a:r>
            <a:r>
              <a:rPr lang="fr-FR" sz="2000" b="1" kern="100" dirty="0" err="1">
                <a:effectLst/>
                <a:latin typeface="Calibri" panose="020F0502020204030204" pitchFamily="34" charset="0"/>
                <a:ea typeface="Calibri" panose="020F0502020204030204" pitchFamily="34" charset="0"/>
                <a:cs typeface="Times New Roman" panose="02020603050405020304" pitchFamily="18" charset="0"/>
              </a:rPr>
              <a:t>complete</a:t>
            </a:r>
            <a:r>
              <a:rPr lang="fr-FR" sz="2000" b="1" kern="100" dirty="0">
                <a:effectLst/>
                <a:latin typeface="Calibri" panose="020F0502020204030204" pitchFamily="34" charset="0"/>
                <a:ea typeface="Calibri" panose="020F0502020204030204" pitchFamily="34" charset="0"/>
                <a:cs typeface="Times New Roman" panose="02020603050405020304" pitchFamily="18" charset="0"/>
              </a:rPr>
              <a:t> </a:t>
            </a:r>
            <a:r>
              <a:rPr lang="fr-FR" sz="2000" b="1" kern="100" dirty="0" err="1">
                <a:effectLst/>
                <a:latin typeface="Calibri" panose="020F0502020204030204" pitchFamily="34" charset="0"/>
                <a:ea typeface="Calibri" panose="020F0502020204030204" pitchFamily="34" charset="0"/>
                <a:cs typeface="Times New Roman" panose="02020603050405020304" pitchFamily="18" charset="0"/>
              </a:rPr>
              <a:t>genome</a:t>
            </a:r>
            <a:r>
              <a:rPr lang="fr-FR" sz="2000" b="1" kern="100" dirty="0">
                <a:effectLst/>
                <a:latin typeface="Calibri" panose="020F0502020204030204" pitchFamily="34" charset="0"/>
                <a:ea typeface="Calibri" panose="020F0502020204030204" pitchFamily="34" charset="0"/>
                <a:cs typeface="Times New Roman" panose="02020603050405020304" pitchFamily="18" charset="0"/>
              </a:rPr>
              <a:t>"[</a:t>
            </a:r>
            <a:r>
              <a:rPr lang="fr-FR" sz="2000" b="1" kern="100" dirty="0" err="1">
                <a:effectLst/>
                <a:latin typeface="Calibri" panose="020F0502020204030204" pitchFamily="34" charset="0"/>
                <a:ea typeface="Calibri" panose="020F0502020204030204" pitchFamily="34" charset="0"/>
                <a:cs typeface="Times New Roman" panose="02020603050405020304" pitchFamily="18" charset="0"/>
              </a:rPr>
              <a:t>Title</a:t>
            </a:r>
            <a:r>
              <a:rPr lang="fr-FR" sz="2000" b="1" kern="100" dirty="0">
                <a:effectLst/>
                <a:latin typeface="Calibri" panose="020F0502020204030204" pitchFamily="34" charset="0"/>
                <a:ea typeface="Calibri" panose="020F0502020204030204" pitchFamily="34" charset="0"/>
                <a:cs typeface="Times New Roman" panose="02020603050405020304" pitchFamily="18" charset="0"/>
              </a:rPr>
              <a:t>]</a:t>
            </a:r>
            <a:endParaRPr lang="fr-FR"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Espace réservé du pied de page 4">
            <a:extLst>
              <a:ext uri="{FF2B5EF4-FFF2-40B4-BE49-F238E27FC236}">
                <a16:creationId xmlns:a16="http://schemas.microsoft.com/office/drawing/2014/main" id="{65C08D61-5D63-3AC0-D5BF-A294403E28CD}"/>
              </a:ext>
            </a:extLst>
          </p:cNvPr>
          <p:cNvSpPr>
            <a:spLocks noGrp="1"/>
          </p:cNvSpPr>
          <p:nvPr>
            <p:ph type="ftr" sz="quarter" idx="11"/>
          </p:nvPr>
        </p:nvSpPr>
        <p:spPr>
          <a:xfrm>
            <a:off x="3124659" y="6344951"/>
            <a:ext cx="5942682" cy="365125"/>
          </a:xfrm>
        </p:spPr>
        <p:txBody>
          <a:bodyPr/>
          <a:lstStyle/>
          <a:p>
            <a:r>
              <a:rPr lang="fr-FR" sz="1000" b="1" dirty="0">
                <a:ln w="0"/>
                <a:solidFill>
                  <a:schemeClr val="tx1"/>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EPIDÉMIOLOGIE MOLÉCULAIRE DU VIRUS DE L’HÉPATITE E AU SÉNÉGAL </a:t>
            </a:r>
          </a:p>
        </p:txBody>
      </p:sp>
    </p:spTree>
    <p:extLst>
      <p:ext uri="{BB962C8B-B14F-4D97-AF65-F5344CB8AC3E}">
        <p14:creationId xmlns:p14="http://schemas.microsoft.com/office/powerpoint/2010/main" val="4052283420"/>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10684</TotalTime>
  <Words>3243</Words>
  <Application>Microsoft Office PowerPoint</Application>
  <PresentationFormat>Grand écran</PresentationFormat>
  <Paragraphs>157</Paragraphs>
  <Slides>20</Slides>
  <Notes>19</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20</vt:i4>
      </vt:variant>
    </vt:vector>
  </HeadingPairs>
  <TitlesOfParts>
    <vt:vector size="28" baseType="lpstr">
      <vt:lpstr>Arial</vt:lpstr>
      <vt:lpstr>Bell MT</vt:lpstr>
      <vt:lpstr>Calibri</vt:lpstr>
      <vt:lpstr>Calibri Light</vt:lpstr>
      <vt:lpstr>Courier New</vt:lpstr>
      <vt:lpstr>Times New Roman</vt:lpstr>
      <vt:lpstr>Wingdings</vt:lpstr>
      <vt:lpstr>Thème Office</vt:lpstr>
      <vt:lpstr>Présentation PowerPoint</vt:lpstr>
      <vt:lpstr>Présentation PowerPoint</vt:lpstr>
      <vt:lpstr>Généralités (1/ 5)</vt:lpstr>
      <vt:lpstr>Généralités (2/5)</vt:lpstr>
      <vt:lpstr>Généralités (3/5)</vt:lpstr>
      <vt:lpstr>Généralités (4/5)</vt:lpstr>
      <vt:lpstr>Généralités (5/5)</vt:lpstr>
      <vt:lpstr>Méthodologie (1/2)</vt:lpstr>
      <vt:lpstr>Méthodologie (2/2)</vt:lpstr>
      <vt:lpstr>Résultats et Discussion (1/6)</vt:lpstr>
      <vt:lpstr>Présentation PowerPoint</vt:lpstr>
      <vt:lpstr>Présentation PowerPoint</vt:lpstr>
      <vt:lpstr>Présentation PowerPoint</vt:lpstr>
      <vt:lpstr>Présentation PowerPoint</vt:lpstr>
      <vt:lpstr>Présentation PowerPoint</vt:lpstr>
      <vt:lpstr>Présentation PowerPoint</vt:lpstr>
      <vt:lpstr>Conclusion</vt:lpstr>
      <vt:lpstr>Conclusion</vt:lpstr>
      <vt:lpstr>Références bibliographiques</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Utilisateur Windows</dc:creator>
  <cp:lastModifiedBy>Serigne fallou Mbacké Ngom</cp:lastModifiedBy>
  <cp:revision>392</cp:revision>
  <dcterms:created xsi:type="dcterms:W3CDTF">2021-06-25T17:14:52Z</dcterms:created>
  <dcterms:modified xsi:type="dcterms:W3CDTF">2023-11-20T15:35:58Z</dcterms:modified>
</cp:coreProperties>
</file>