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7" r:id="rId2"/>
    <p:sldId id="258" r:id="rId3"/>
    <p:sldId id="256" r:id="rId4"/>
    <p:sldId id="271" r:id="rId5"/>
    <p:sldId id="268" r:id="rId6"/>
    <p:sldId id="264" r:id="rId7"/>
    <p:sldId id="273" r:id="rId8"/>
    <p:sldId id="262" r:id="rId9"/>
    <p:sldId id="259" r:id="rId10"/>
    <p:sldId id="269" r:id="rId11"/>
    <p:sldId id="270" r:id="rId12"/>
    <p:sldId id="263" r:id="rId13"/>
    <p:sldId id="272" r:id="rId14"/>
    <p:sldId id="265" r:id="rId15"/>
    <p:sldId id="27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C0000"/>
    <a:srgbClr val="0066CC"/>
    <a:srgbClr val="000099"/>
    <a:srgbClr val="CC00FF"/>
    <a:srgbClr val="660066"/>
    <a:srgbClr val="009999"/>
    <a:srgbClr val="006666"/>
    <a:srgbClr val="FF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7" d="100"/>
          <a:sy n="97" d="100"/>
        </p:scale>
        <p:origin x="48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06AB8-054C-454A-9146-CFBA450989F6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92F28-B13B-42F9-BAE3-A4E07E573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69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75EF-172D-4D0F-85D4-7BDB4F65C6A1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2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52C7-DC8B-4588-B626-F2EAAB41C2CD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589E-3B27-447E-ACF4-1D4226A9CFC9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95A4-8987-42DF-9ADE-2FBA4D2B7B44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54D-AF30-49F0-ACAA-A08FA60AF27E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0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7F1-140B-4FC2-9239-0A8797B6BEF0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3F3F-F9C7-41FB-93CE-643C3FE8CEFA}" type="datetime1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5B11-04DD-4952-B358-0D75725808E9}" type="datetime1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872F-B0FE-47B9-87A5-645392EE188B}" type="datetime1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9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F965-A939-4241-B224-240B084F3929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8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4F41-8C2F-4157-A505-6FAACDC8BCA7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E5999-0CB0-4730-9455-E0A26C40F2FC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4FD2-0510-45BE-8E35-343CA2CB8E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5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urs.polymtl.ca/inf2610/documentation/notes/chap8.pdf" TargetMode="External"/><Relationship Id="rId3" Type="http://schemas.openxmlformats.org/officeDocument/2006/relationships/hyperlink" Target="https://www.zonensi.fr/NSI/Terminale/C06/Ordonnancement/" TargetMode="External"/><Relationship Id="rId7" Type="http://schemas.openxmlformats.org/officeDocument/2006/relationships/hyperlink" Target="https://www.geeksforgeeks.org/short-term-scheduler-in-operating-system/" TargetMode="External"/><Relationship Id="rId2" Type="http://schemas.openxmlformats.org/officeDocument/2006/relationships/hyperlink" Target="https://www.magisoft.fr/gestion-de-production/ordonnancement-schedul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nager-go.com/organisation-entreprise/articles/un-processus-est-un-systeme" TargetMode="External"/><Relationship Id="rId5" Type="http://schemas.openxmlformats.org/officeDocument/2006/relationships/hyperlink" Target="https://www.genie-inc.com/article/605/8-algorithmes-plus-importants-histoire" TargetMode="External"/><Relationship Id="rId10" Type="http://schemas.openxmlformats.org/officeDocument/2006/relationships/hyperlink" Target="https://www.technologuepro.com/Systemes-Exploitation/Ordonnancement-des-processus.pdf#:~:text=L%27ordonnancement%20est%20fait%20dans%20l%27ordre%20d%27arriv%C3%A9e%20en%20g%C3%A9rant,de%20liste%20des%20Pr%C3%AAts%20%3A%20le%20premier%20arriv%C3%A9." TargetMode="External"/><Relationship Id="rId4" Type="http://schemas.openxmlformats.org/officeDocument/2006/relationships/hyperlink" Target="https://courstechinfo.be/OS/Processus.html" TargetMode="External"/><Relationship Id="rId9" Type="http://schemas.openxmlformats.org/officeDocument/2006/relationships/hyperlink" Target="https://www.scaler.com/topics/what-is-a-long-term-scheduler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7A7E33-75CF-4C7C-931B-95C257DBB5D3}"/>
              </a:ext>
            </a:extLst>
          </p:cNvPr>
          <p:cNvSpPr txBox="1"/>
          <p:nvPr/>
        </p:nvSpPr>
        <p:spPr>
          <a:xfrm>
            <a:off x="2536724" y="3850804"/>
            <a:ext cx="6282811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latin typeface="Algerian" panose="04020705040A02060702" pitchFamily="82" charset="0"/>
              </a:rPr>
              <a:t>Ordonnancement des processus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3437C-FFE9-4716-A5F5-4116BC26191E}"/>
              </a:ext>
            </a:extLst>
          </p:cNvPr>
          <p:cNvSpPr txBox="1"/>
          <p:nvPr/>
        </p:nvSpPr>
        <p:spPr>
          <a:xfrm>
            <a:off x="162233" y="5756789"/>
            <a:ext cx="4611328" cy="9541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  <a:latin typeface="Algerian" panose="04020705040A02060702" pitchFamily="82" charset="0"/>
              </a:rPr>
              <a:t>Elaboré par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i="1" dirty="0">
                <a:solidFill>
                  <a:schemeClr val="accent2"/>
                </a:solidFill>
                <a:latin typeface="Algerian" panose="04020705040A02060702" pitchFamily="82" charset="0"/>
              </a:rPr>
              <a:t>Serigne Saliou  Dieye      FP33 6220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i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Adama </a:t>
            </a:r>
            <a:r>
              <a:rPr lang="fr-FR" i="1" dirty="0">
                <a:solidFill>
                  <a:schemeClr val="accent2"/>
                </a:solidFill>
                <a:latin typeface="Algerian" panose="04020705040A02060702" pitchFamily="82" charset="0"/>
              </a:rPr>
              <a:t>Sindiarra       FP30 3761      </a:t>
            </a:r>
            <a:endParaRPr lang="fr-MR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66331-277B-437E-917F-C87D9E1EADAA}"/>
              </a:ext>
            </a:extLst>
          </p:cNvPr>
          <p:cNvSpPr txBox="1"/>
          <p:nvPr/>
        </p:nvSpPr>
        <p:spPr>
          <a:xfrm>
            <a:off x="7428271" y="6033788"/>
            <a:ext cx="3249561" cy="67710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  <a:latin typeface="Algerian" panose="04020705040A02060702" pitchFamily="82" charset="0"/>
              </a:rPr>
              <a:t>Sous la direction de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i="1" dirty="0">
                <a:solidFill>
                  <a:schemeClr val="accent2"/>
                </a:solidFill>
                <a:latin typeface="Algerian" panose="04020705040A02060702" pitchFamily="82" charset="0"/>
              </a:rPr>
              <a:t>Dr. Diop Babacar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764D01-03BF-4F76-B44E-93D213E88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361" y="27920"/>
            <a:ext cx="676950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MR" altLang="fr-M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Université Gaston Berger de Saint-Louis </a:t>
            </a:r>
            <a:endParaRPr kumimoji="0" lang="fr-MR" altLang="fr-M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MR" altLang="fr-M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4097" name="Picture 57">
            <a:extLst>
              <a:ext uri="{FF2B5EF4-FFF2-40B4-BE49-F238E27FC236}">
                <a16:creationId xmlns:a16="http://schemas.microsoft.com/office/drawing/2014/main" id="{3E9A63D3-8B6D-4BF8-B39A-39FBD833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284" y="720085"/>
            <a:ext cx="1385888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DC79EA7-1872-46C0-BF4F-B9CB82E03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" y="173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MR" altLang="fr-M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fr-MR" altLang="fr-M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A8542-DF47-4475-96D8-9E2843E1CEBE}"/>
              </a:ext>
            </a:extLst>
          </p:cNvPr>
          <p:cNvSpPr txBox="1"/>
          <p:nvPr/>
        </p:nvSpPr>
        <p:spPr>
          <a:xfrm>
            <a:off x="2536724" y="2241141"/>
            <a:ext cx="5835445" cy="115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53465" indent="-6350" algn="ctr">
              <a:lnSpc>
                <a:spcPct val="107000"/>
              </a:lnSpc>
              <a:spcAft>
                <a:spcPts val="1470"/>
              </a:spcAft>
            </a:pPr>
            <a:r>
              <a:rPr lang="fr-MR" sz="14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UFR des Sciences </a:t>
            </a:r>
            <a:r>
              <a:rPr lang="fr-MR" sz="1400" dirty="0" smtClean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Appliqué</a:t>
            </a:r>
            <a:r>
              <a:rPr lang="fr-FR" sz="1400" dirty="0" smtClean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e</a:t>
            </a:r>
            <a:r>
              <a:rPr lang="fr-MR" sz="1400" dirty="0" smtClean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s </a:t>
            </a:r>
            <a:r>
              <a:rPr lang="fr-FR" sz="1400" dirty="0" smtClean="0">
                <a:solidFill>
                  <a:srgbClr val="000000"/>
                </a:solidFill>
                <a:latin typeface="Algerian" panose="04020705040A02060702" pitchFamily="82" charset="0"/>
                <a:ea typeface="Calibri" panose="020F0502020204030204" pitchFamily="34" charset="0"/>
              </a:rPr>
              <a:t>et de</a:t>
            </a:r>
            <a:r>
              <a:rPr lang="fr-MR" sz="1400" dirty="0" smtClean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 </a:t>
            </a:r>
            <a:r>
              <a:rPr lang="fr-MR" sz="14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la Technologie </a:t>
            </a:r>
          </a:p>
          <a:p>
            <a:pPr marL="13970" indent="-6350" algn="ctr">
              <a:lnSpc>
                <a:spcPct val="107000"/>
              </a:lnSpc>
              <a:spcAft>
                <a:spcPts val="1465"/>
              </a:spcAft>
            </a:pPr>
            <a:r>
              <a:rPr lang="fr-MR" sz="14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Centre de Formation Professionnelle Pluridisciplinaire  </a:t>
            </a:r>
          </a:p>
          <a:p>
            <a:pPr algn="ctr"/>
            <a:r>
              <a:rPr lang="fr-MR" sz="14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Niveau : MaDSI </a:t>
            </a:r>
            <a:r>
              <a:rPr lang="fr-FR" sz="14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1</a:t>
            </a:r>
            <a:endParaRPr lang="fr-MR" sz="1400" dirty="0">
              <a:latin typeface="Algerian" panose="04020705040A02060702" pitchFamily="8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1CAEC1-C6DC-4AD4-94A4-3151ABCA03BE}"/>
              </a:ext>
            </a:extLst>
          </p:cNvPr>
          <p:cNvSpPr/>
          <p:nvPr/>
        </p:nvSpPr>
        <p:spPr>
          <a:xfrm>
            <a:off x="2276796" y="331820"/>
            <a:ext cx="7781604" cy="11287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blurRad="6350" stA="50000" endA="275" endPos="40000" dist="101600" dir="5400000" sy="-100000" algn="bl" rotWithShape="0"/>
            <a:softEdge rad="0"/>
          </a:effectLst>
          <a:scene3d>
            <a:camera prst="orthographicFront"/>
            <a:lightRig rig="threePt" dir="t"/>
          </a:scene3d>
          <a:sp3d extrusionH="76200" prstMaterial="translucentPowder">
            <a:bevelT prst="relaxedInse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5F15C-7C77-4093-8D10-2E65E9D6CE8F}"/>
              </a:ext>
            </a:extLst>
          </p:cNvPr>
          <p:cNvSpPr txBox="1"/>
          <p:nvPr/>
        </p:nvSpPr>
        <p:spPr>
          <a:xfrm>
            <a:off x="2571365" y="616060"/>
            <a:ext cx="72967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ctr">
              <a:buFont typeface="+mj-lt"/>
              <a:buAutoNum type="arabicPeriod" startAt="5"/>
            </a:pPr>
            <a:r>
              <a:rPr lang="en-US" sz="2400" b="1" dirty="0">
                <a:solidFill>
                  <a:srgbClr val="A102A2"/>
                </a:solidFill>
                <a:latin typeface="Algerian" panose="04020705040A02060702" pitchFamily="82" charset="0"/>
              </a:rPr>
              <a:t>Algorithmes d’ordonnancement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95FA2-96DF-4C19-BBF4-6FC57B735019}"/>
              </a:ext>
            </a:extLst>
          </p:cNvPr>
          <p:cNvSpPr txBox="1"/>
          <p:nvPr/>
        </p:nvSpPr>
        <p:spPr>
          <a:xfrm>
            <a:off x="140109" y="2045110"/>
            <a:ext cx="6973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Algerian" panose="04020705040A02060702" pitchFamily="82" charset="0"/>
              </a:rPr>
              <a:t>First-in-first-out (fifo)</a:t>
            </a:r>
            <a:endParaRPr lang="fr-MR" sz="20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9E413-3450-4496-A053-F0C0CD64BA55}"/>
              </a:ext>
            </a:extLst>
          </p:cNvPr>
          <p:cNvSpPr txBox="1"/>
          <p:nvPr/>
        </p:nvSpPr>
        <p:spPr>
          <a:xfrm>
            <a:off x="1096295" y="2377024"/>
            <a:ext cx="791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Avantages : Facilité d’implémentation, justesse dans l’ordre d’exécution.</a:t>
            </a:r>
            <a:endParaRPr lang="fr-M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F7994-DD41-49FD-8CC6-1A18D9666AB6}"/>
              </a:ext>
            </a:extLst>
          </p:cNvPr>
          <p:cNvSpPr txBox="1"/>
          <p:nvPr/>
        </p:nvSpPr>
        <p:spPr>
          <a:xfrm>
            <a:off x="1096294" y="2720180"/>
            <a:ext cx="929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Inconvénient : pas optimisé pour les tâche critique, peut causé des problème de performance.</a:t>
            </a:r>
            <a:endParaRPr lang="fr-M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3471C-6FEA-4F2C-AD91-0C6BB47B025A}"/>
              </a:ext>
            </a:extLst>
          </p:cNvPr>
          <p:cNvSpPr txBox="1"/>
          <p:nvPr/>
        </p:nvSpPr>
        <p:spPr>
          <a:xfrm>
            <a:off x="140108" y="3361659"/>
            <a:ext cx="733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Algerian" panose="04020705040A02060702" pitchFamily="82" charset="0"/>
              </a:rPr>
              <a:t>Shortest job first (sjf, </a:t>
            </a:r>
            <a:r>
              <a:rPr lang="fr-FR" sz="1600" dirty="0">
                <a:latin typeface="Algerian" panose="04020705040A02060702" pitchFamily="82" charset="0"/>
              </a:rPr>
              <a:t>ou</a:t>
            </a:r>
            <a:r>
              <a:rPr lang="fr-FR" sz="2000" dirty="0">
                <a:latin typeface="Algerian" panose="04020705040A02060702" pitchFamily="82" charset="0"/>
              </a:rPr>
              <a:t> sjn –shortest job next-</a:t>
            </a:r>
            <a:endParaRPr lang="fr-MR" sz="2000" dirty="0">
              <a:latin typeface="Algerian" panose="04020705040A020607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693FD-EE11-407C-BCE2-C058E288175A}"/>
              </a:ext>
            </a:extLst>
          </p:cNvPr>
          <p:cNvSpPr txBox="1"/>
          <p:nvPr/>
        </p:nvSpPr>
        <p:spPr>
          <a:xfrm>
            <a:off x="1096295" y="3704815"/>
            <a:ext cx="109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Avantages : Temps moyen d’attente minimal, optimisation des performance, minimisation du temps de réponse.</a:t>
            </a:r>
            <a:endParaRPr lang="fr-M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11419-D8C7-4C5E-8B55-6AEE6931FD38}"/>
              </a:ext>
            </a:extLst>
          </p:cNvPr>
          <p:cNvSpPr txBox="1"/>
          <p:nvPr/>
        </p:nvSpPr>
        <p:spPr>
          <a:xfrm>
            <a:off x="1096294" y="4047971"/>
            <a:ext cx="877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Inconvénient : Précision du temps d’exécution, problème d’inversion de priorité.</a:t>
            </a:r>
            <a:endParaRPr lang="fr-MR" dirty="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7069E413-3450-4496-A053-F0C0CD64BA55}"/>
              </a:ext>
            </a:extLst>
          </p:cNvPr>
          <p:cNvSpPr txBox="1"/>
          <p:nvPr/>
        </p:nvSpPr>
        <p:spPr>
          <a:xfrm>
            <a:off x="1179875" y="5311944"/>
            <a:ext cx="791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Avantages : Equité, prévisibilité, temps de réponse court.</a:t>
            </a:r>
            <a:endParaRPr lang="fr-MR" dirty="0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E3EF7994-DD41-49FD-8CC6-1A18D9666AB6}"/>
              </a:ext>
            </a:extLst>
          </p:cNvPr>
          <p:cNvSpPr txBox="1"/>
          <p:nvPr/>
        </p:nvSpPr>
        <p:spPr>
          <a:xfrm>
            <a:off x="1179874" y="5655100"/>
            <a:ext cx="791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Inconvénient : Temps d’attente, faible efficacité, équilibrage de charge illégal.</a:t>
            </a:r>
            <a:endParaRPr lang="fr-MR" dirty="0"/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B8495FA2-96DF-4C19-BBF4-6FC57B735019}"/>
              </a:ext>
            </a:extLst>
          </p:cNvPr>
          <p:cNvSpPr txBox="1"/>
          <p:nvPr/>
        </p:nvSpPr>
        <p:spPr>
          <a:xfrm>
            <a:off x="140109" y="4827627"/>
            <a:ext cx="2765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Algerian" panose="04020705040A02060702" pitchFamily="82" charset="0"/>
              </a:rPr>
              <a:t>Round Robin (RR)</a:t>
            </a:r>
            <a:endParaRPr lang="fr-MR" sz="2000" dirty="0">
              <a:latin typeface="Algerian" panose="04020705040A02060702" pitchFamily="82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  <p:bldP spid="13" grpId="0"/>
      <p:bldP spid="14" grpId="0"/>
      <p:bldP spid="15" grpId="0"/>
      <p:bldP spid="18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45BB-80D2-447E-BD65-66F48E5C4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61" y="2626954"/>
            <a:ext cx="10515600" cy="393607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960"/>
              </a:spcAft>
              <a:buNone/>
            </a:pPr>
            <a:r>
              <a:rPr lang="fr-MR" sz="2000" b="1" kern="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Performance des algorithmes d’Ordonnancement</a:t>
            </a:r>
            <a:r>
              <a:rPr lang="fr-MR" sz="2000" b="0" kern="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 </a:t>
            </a:r>
            <a:endParaRPr lang="fr-MR" sz="2000" b="1" kern="0" dirty="0">
              <a:solidFill>
                <a:srgbClr val="000000"/>
              </a:solidFill>
              <a:effectLst/>
              <a:latin typeface="Algerian" panose="04020705040A02060702" pitchFamily="82" charset="0"/>
              <a:ea typeface="Calibri" panose="020F0502020204030204" pitchFamily="34" charset="0"/>
            </a:endParaRPr>
          </a:p>
          <a:p>
            <a:pPr marL="0" indent="0">
              <a:lnSpc>
                <a:spcPct val="112000"/>
              </a:lnSpc>
              <a:spcAft>
                <a:spcPts val="1025"/>
              </a:spcAft>
              <a:buNone/>
            </a:pPr>
            <a:r>
              <a:rPr lang="fr-MR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Les performances d’un algorithme pour un ensemble de processus donné peuvent être analysée si les informations appropriées relatives aux processus sont fournies. </a:t>
            </a:r>
          </a:p>
          <a:p>
            <a:pPr marL="6350" indent="-6350">
              <a:lnSpc>
                <a:spcPct val="112000"/>
              </a:lnSpc>
              <a:spcAft>
                <a:spcPts val="1025"/>
              </a:spcAft>
            </a:pPr>
            <a:r>
              <a:rPr lang="fr-MR" sz="1800" b="1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Temps de rotation</a:t>
            </a:r>
            <a:r>
              <a:rPr lang="fr-MR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= Temps fin d’exécution - Temps d’arrivée  </a:t>
            </a:r>
          </a:p>
          <a:p>
            <a:pPr marL="6350" indent="-6350">
              <a:lnSpc>
                <a:spcPct val="112000"/>
              </a:lnSpc>
              <a:spcAft>
                <a:spcPts val="1135"/>
              </a:spcAft>
            </a:pPr>
            <a:r>
              <a:rPr lang="fr-MR" sz="1800" b="1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Temps d’attente</a:t>
            </a:r>
            <a:r>
              <a:rPr lang="fr-MR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= Temps de rotation – Durée d’exécution  </a:t>
            </a:r>
          </a:p>
          <a:p>
            <a:pPr marL="6350" indent="-6350">
              <a:lnSpc>
                <a:spcPct val="112000"/>
              </a:lnSpc>
              <a:spcAft>
                <a:spcPts val="1025"/>
              </a:spcAft>
            </a:pPr>
            <a:r>
              <a:rPr lang="fr-MR" sz="1800" b="1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Temps moyen d’attente</a:t>
            </a:r>
            <a:r>
              <a:rPr lang="fr-MR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= </a:t>
            </a:r>
            <a:r>
              <a:rPr lang="fr-FR" dirty="0">
                <a:sym typeface="Symbol" panose="05050102010706020507" pitchFamily="18" charset="2"/>
              </a:rPr>
              <a:t></a:t>
            </a:r>
            <a:r>
              <a:rPr lang="fr-MR" sz="1800" dirty="0" smtClean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Temps </a:t>
            </a:r>
            <a:r>
              <a:rPr lang="fr-MR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attente / nbre de processus </a:t>
            </a:r>
          </a:p>
          <a:p>
            <a:pPr marL="6350" indent="-6350">
              <a:lnSpc>
                <a:spcPct val="112000"/>
              </a:lnSpc>
              <a:spcAft>
                <a:spcPts val="885"/>
              </a:spcAft>
            </a:pPr>
            <a:r>
              <a:rPr lang="fr-MR" sz="1800" b="1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Rendement</a:t>
            </a:r>
            <a:r>
              <a:rPr lang="fr-MR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= </a:t>
            </a:r>
            <a:r>
              <a:rPr lang="fr-FR" dirty="0">
                <a:sym typeface="Symbol" panose="05050102010706020507" pitchFamily="18" charset="2"/>
              </a:rPr>
              <a:t></a:t>
            </a:r>
            <a:r>
              <a:rPr lang="fr-MR" sz="1800" dirty="0" smtClean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Temps </a:t>
            </a:r>
            <a:r>
              <a:rPr lang="fr-MR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d'exécution / nbre de processus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1CAEC1-C6DC-4AD4-94A4-3151ABCA03BE}"/>
              </a:ext>
            </a:extLst>
          </p:cNvPr>
          <p:cNvSpPr/>
          <p:nvPr/>
        </p:nvSpPr>
        <p:spPr>
          <a:xfrm>
            <a:off x="2276796" y="331820"/>
            <a:ext cx="7781604" cy="11287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blurRad="6350" stA="50000" endA="275" endPos="40000" dist="101600" dir="5400000" sy="-100000" algn="bl" rotWithShape="0"/>
            <a:softEdge rad="0"/>
          </a:effectLst>
          <a:scene3d>
            <a:camera prst="orthographicFront"/>
            <a:lightRig rig="threePt" dir="t"/>
          </a:scene3d>
          <a:sp3d extrusionH="76200" prstMaterial="translucentPowder">
            <a:bevelT prst="relaxedInse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5F15C-7C77-4093-8D10-2E65E9D6CE8F}"/>
              </a:ext>
            </a:extLst>
          </p:cNvPr>
          <p:cNvSpPr txBox="1"/>
          <p:nvPr/>
        </p:nvSpPr>
        <p:spPr>
          <a:xfrm>
            <a:off x="2473176" y="527773"/>
            <a:ext cx="739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 startAt="6"/>
            </a:pPr>
            <a:r>
              <a:rPr lang="en-US" sz="2400" b="1" dirty="0" smtClean="0">
                <a:solidFill>
                  <a:srgbClr val="C90200"/>
                </a:solidFill>
                <a:latin typeface="Algerian" panose="04020705040A02060702" pitchFamily="82" charset="0"/>
              </a:rPr>
              <a:t>Performance des </a:t>
            </a:r>
            <a:r>
              <a:rPr lang="en-US" sz="2400" b="1" dirty="0" err="1" smtClean="0">
                <a:solidFill>
                  <a:srgbClr val="C90200"/>
                </a:solidFill>
                <a:latin typeface="Algerian" panose="04020705040A02060702" pitchFamily="82" charset="0"/>
              </a:rPr>
              <a:t>algorithmes</a:t>
            </a:r>
            <a:endParaRPr lang="en-US" sz="2400" b="1" dirty="0">
              <a:solidFill>
                <a:srgbClr val="C902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45BB-80D2-447E-BD65-66F48E5C4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248" y="2223269"/>
            <a:ext cx="10515600" cy="676685"/>
          </a:xfrm>
        </p:spPr>
        <p:txBody>
          <a:bodyPr/>
          <a:lstStyle/>
          <a:p>
            <a:pPr marL="0" indent="0">
              <a:buNone/>
            </a:pPr>
            <a:r>
              <a:rPr lang="fr-M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Il s'agit de la manière dont le système d'exploitation décide de l'attribution des ressources du processeur aux différents processus en cours d'exécution. 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Ils so</a:t>
            </a: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nt :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M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1CAEC1-C6DC-4AD4-94A4-3151ABCA03BE}"/>
              </a:ext>
            </a:extLst>
          </p:cNvPr>
          <p:cNvSpPr/>
          <p:nvPr/>
        </p:nvSpPr>
        <p:spPr>
          <a:xfrm>
            <a:off x="2276796" y="331820"/>
            <a:ext cx="7781604" cy="11287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blurRad="6350" stA="50000" endA="275" endPos="40000" dist="101600" dir="5400000" sy="-100000" algn="bl" rotWithShape="0"/>
            <a:softEdge rad="0"/>
          </a:effectLst>
          <a:scene3d>
            <a:camera prst="orthographicFront"/>
            <a:lightRig rig="threePt" dir="t"/>
          </a:scene3d>
          <a:sp3d extrusionH="76200" prstMaterial="translucentPowder">
            <a:bevelT prst="relaxedInse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5F15C-7C77-4093-8D10-2E65E9D6CE8F}"/>
              </a:ext>
            </a:extLst>
          </p:cNvPr>
          <p:cNvSpPr txBox="1"/>
          <p:nvPr/>
        </p:nvSpPr>
        <p:spPr>
          <a:xfrm>
            <a:off x="2559093" y="564596"/>
            <a:ext cx="7309063" cy="461665"/>
          </a:xfrm>
          <a:prstGeom prst="rect">
            <a:avLst/>
          </a:prstGeom>
          <a:noFill/>
          <a:effectLst>
            <a:reflection blurRad="6350" stA="50000" endA="275" endPos="400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 startAt="7"/>
            </a:pPr>
            <a:r>
              <a:rPr lang="en-US" sz="2400" b="1" dirty="0">
                <a:solidFill>
                  <a:srgbClr val="5B5A8A"/>
                </a:solidFill>
                <a:latin typeface="Algerian" panose="04020705040A02060702" pitchFamily="82" charset="0"/>
              </a:rPr>
              <a:t>Enjeux de l’ordonnancement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91BF5-ADA3-4071-BBED-F0E8C1AA90F1}"/>
              </a:ext>
            </a:extLst>
          </p:cNvPr>
          <p:cNvSpPr txBox="1">
            <a:spLocks/>
          </p:cNvSpPr>
          <p:nvPr/>
        </p:nvSpPr>
        <p:spPr>
          <a:xfrm>
            <a:off x="760170" y="3353156"/>
            <a:ext cx="4780935" cy="46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MR" sz="1800" b="1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Utilisation efficace des ressources</a:t>
            </a:r>
            <a:endParaRPr lang="fr-MR" sz="1200" dirty="0"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A6DCA-F24A-4916-AC52-59434C18A2DF}"/>
              </a:ext>
            </a:extLst>
          </p:cNvPr>
          <p:cNvSpPr txBox="1"/>
          <p:nvPr/>
        </p:nvSpPr>
        <p:spPr>
          <a:xfrm>
            <a:off x="814248" y="40232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Temps de reponses</a:t>
            </a:r>
            <a:endParaRPr lang="fr-MR" sz="1200" dirty="0"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ACEE6-4426-44EA-9BD6-3642958D67A9}"/>
              </a:ext>
            </a:extLst>
          </p:cNvPr>
          <p:cNvSpPr txBox="1"/>
          <p:nvPr/>
        </p:nvSpPr>
        <p:spPr>
          <a:xfrm>
            <a:off x="814248" y="48021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equite</a:t>
            </a:r>
            <a:endParaRPr lang="fr-MR" sz="1200" dirty="0"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EA7F16-67D5-42FB-8FD6-EADC06E92C56}"/>
              </a:ext>
            </a:extLst>
          </p:cNvPr>
          <p:cNvSpPr txBox="1"/>
          <p:nvPr/>
        </p:nvSpPr>
        <p:spPr>
          <a:xfrm>
            <a:off x="760170" y="55158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Respect des priorites</a:t>
            </a:r>
            <a:endParaRPr lang="fr-MR" sz="1200" dirty="0">
              <a:latin typeface="Algerian" panose="04020705040A02060702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3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1CAEC1-C6DC-4AD4-94A4-3151ABCA03BE}"/>
              </a:ext>
            </a:extLst>
          </p:cNvPr>
          <p:cNvSpPr/>
          <p:nvPr/>
        </p:nvSpPr>
        <p:spPr>
          <a:xfrm>
            <a:off x="2276796" y="331820"/>
            <a:ext cx="7781604" cy="11287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blurRad="6350" stA="50000" endA="275" endPos="40000" dist="101600" dir="5400000" sy="-100000" algn="bl" rotWithShape="0"/>
            <a:softEdge rad="0"/>
          </a:effectLst>
          <a:scene3d>
            <a:camera prst="orthographicFront"/>
            <a:lightRig rig="threePt" dir="t"/>
          </a:scene3d>
          <a:sp3d extrusionH="76200" prstMaterial="translucentPowder">
            <a:bevelT prst="relaxedInse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5F15C-7C77-4093-8D10-2E65E9D6CE8F}"/>
              </a:ext>
            </a:extLst>
          </p:cNvPr>
          <p:cNvSpPr txBox="1"/>
          <p:nvPr/>
        </p:nvSpPr>
        <p:spPr>
          <a:xfrm>
            <a:off x="2559093" y="564596"/>
            <a:ext cx="7309063" cy="461665"/>
          </a:xfrm>
          <a:prstGeom prst="rect">
            <a:avLst/>
          </a:prstGeom>
          <a:noFill/>
          <a:effectLst>
            <a:reflection blurRad="6350" stA="50000" endA="275" endPos="400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 startAt="7"/>
            </a:pPr>
            <a:r>
              <a:rPr lang="en-US" sz="2400" b="1" dirty="0">
                <a:solidFill>
                  <a:srgbClr val="5B5A8A"/>
                </a:solidFill>
                <a:latin typeface="Algerian" panose="04020705040A02060702" pitchFamily="82" charset="0"/>
              </a:rPr>
              <a:t>Enjeux de l’ordonnancement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91BF5-ADA3-4071-BBED-F0E8C1AA90F1}"/>
              </a:ext>
            </a:extLst>
          </p:cNvPr>
          <p:cNvSpPr txBox="1">
            <a:spLocks/>
          </p:cNvSpPr>
          <p:nvPr/>
        </p:nvSpPr>
        <p:spPr>
          <a:xfrm>
            <a:off x="720841" y="2898709"/>
            <a:ext cx="4780935" cy="46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Preventions des blocages</a:t>
            </a:r>
            <a:endParaRPr lang="fr-MR" sz="1200" dirty="0"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A6DCA-F24A-4916-AC52-59434C18A2DF}"/>
              </a:ext>
            </a:extLst>
          </p:cNvPr>
          <p:cNvSpPr txBox="1"/>
          <p:nvPr/>
        </p:nvSpPr>
        <p:spPr>
          <a:xfrm>
            <a:off x="720239" y="349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Gestion des ressources partagees</a:t>
            </a:r>
            <a:endParaRPr lang="fr-MR" sz="1200" dirty="0"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ACEE6-4426-44EA-9BD6-3642958D67A9}"/>
              </a:ext>
            </a:extLst>
          </p:cNvPr>
          <p:cNvSpPr txBox="1"/>
          <p:nvPr/>
        </p:nvSpPr>
        <p:spPr>
          <a:xfrm>
            <a:off x="720239" y="41820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Consommation d’energie</a:t>
            </a:r>
            <a:endParaRPr lang="fr-MR" sz="1200" dirty="0">
              <a:latin typeface="Algerian" panose="04020705040A02060702" pitchFamily="8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1CAEC1-C6DC-4AD4-94A4-3151ABCA03BE}"/>
              </a:ext>
            </a:extLst>
          </p:cNvPr>
          <p:cNvSpPr/>
          <p:nvPr/>
        </p:nvSpPr>
        <p:spPr>
          <a:xfrm>
            <a:off x="2276796" y="331820"/>
            <a:ext cx="7781604" cy="11287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blurRad="6350" stA="50000" endA="275" endPos="40000" dist="101600" dir="5400000" sy="-100000" algn="bl" rotWithShape="0"/>
            <a:softEdge rad="0"/>
          </a:effectLst>
          <a:scene3d>
            <a:camera prst="orthographicFront"/>
            <a:lightRig rig="threePt" dir="t"/>
          </a:scene3d>
          <a:sp3d extrusionH="76200" prstMaterial="translucentPowder">
            <a:bevelT prst="relaxedInse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5F15C-7C77-4093-8D10-2E65E9D6CE8F}"/>
              </a:ext>
            </a:extLst>
          </p:cNvPr>
          <p:cNvSpPr txBox="1"/>
          <p:nvPr/>
        </p:nvSpPr>
        <p:spPr>
          <a:xfrm>
            <a:off x="2626599" y="681036"/>
            <a:ext cx="724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 startAt="8"/>
            </a:pPr>
            <a:r>
              <a:rPr lang="en-US" sz="2400" b="1" dirty="0">
                <a:solidFill>
                  <a:srgbClr val="0005C9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7DE62-62DA-48A6-B009-B41271833C57}"/>
              </a:ext>
            </a:extLst>
          </p:cNvPr>
          <p:cNvSpPr txBox="1"/>
          <p:nvPr/>
        </p:nvSpPr>
        <p:spPr>
          <a:xfrm>
            <a:off x="2276797" y="3010732"/>
            <a:ext cx="7938357" cy="10229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350" indent="-6350" algn="justLow">
              <a:lnSpc>
                <a:spcPct val="112000"/>
              </a:lnSpc>
              <a:spcAft>
                <a:spcPts val="1025"/>
              </a:spcAft>
            </a:pPr>
            <a:r>
              <a:rPr lang="fr-MR" sz="1800" b="1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En résumé,</a:t>
            </a:r>
            <a:r>
              <a:rPr lang="fr-MR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l'ordonnancement des processus est un défi complexe qui vise à optimiser l'utilisation des ressources du processeur, à réduire les temps de réponse, à garantir l'équité entre les processus</a:t>
            </a:r>
            <a:r>
              <a:rPr lang="fr-FR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et</a:t>
            </a:r>
            <a:r>
              <a:rPr lang="fr-MR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à respecter les priorités</a:t>
            </a:r>
            <a:r>
              <a:rPr lang="fr-FR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.</a:t>
            </a:r>
            <a:endParaRPr lang="fr-MR" sz="1800" dirty="0">
              <a:solidFill>
                <a:srgbClr val="000000"/>
              </a:solidFill>
              <a:effectLst/>
              <a:latin typeface="Calibri (body)"/>
              <a:ea typeface="Calibri" panose="020F050202020403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hlinkClick r:id="rId2"/>
              </a:rPr>
              <a:t>https://www.magisoft.fr/gestion-de-production/ordonnancement-scheduling</a:t>
            </a:r>
            <a:r>
              <a:rPr lang="fr-FR" sz="1200" dirty="0" smtClean="0">
                <a:hlinkClick r:id="rId2"/>
              </a:rPr>
              <a:t>/</a:t>
            </a:r>
            <a:endParaRPr lang="fr-FR" sz="1200" dirty="0"/>
          </a:p>
          <a:p>
            <a:r>
              <a:rPr lang="fr-FR" sz="1200" dirty="0">
                <a:hlinkClick r:id="rId3"/>
              </a:rPr>
              <a:t>https://www.zonensi.fr/NSI/Terminale/C06/Ordonnancement</a:t>
            </a:r>
            <a:r>
              <a:rPr lang="fr-FR" sz="1200" dirty="0" smtClean="0">
                <a:hlinkClick r:id="rId3"/>
              </a:rPr>
              <a:t>/</a:t>
            </a:r>
            <a:endParaRPr lang="fr-FR" sz="1200" dirty="0"/>
          </a:p>
          <a:p>
            <a:r>
              <a:rPr lang="fr-FR" sz="1200" dirty="0">
                <a:hlinkClick r:id="rId4"/>
              </a:rPr>
              <a:t>https://</a:t>
            </a:r>
            <a:r>
              <a:rPr lang="fr-FR" sz="1200" dirty="0" smtClean="0">
                <a:hlinkClick r:id="rId4"/>
              </a:rPr>
              <a:t>courstechinfo.be/OS/Processus.html</a:t>
            </a:r>
            <a:endParaRPr lang="fr-FR" sz="1200" dirty="0" smtClean="0"/>
          </a:p>
          <a:p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www.genie-inc.com/article/605/8-algorithmes-plus-importants-histoire</a:t>
            </a:r>
            <a:endParaRPr lang="fr-FR" sz="1200" dirty="0" smtClean="0"/>
          </a:p>
          <a:p>
            <a:r>
              <a:rPr lang="fr-FR" sz="1200" dirty="0">
                <a:hlinkClick r:id="rId6"/>
              </a:rPr>
              <a:t>https://</a:t>
            </a:r>
            <a:r>
              <a:rPr lang="fr-FR" sz="1200" dirty="0" smtClean="0">
                <a:hlinkClick r:id="rId6"/>
              </a:rPr>
              <a:t>www.manager-go.com/organisation-entreprise/articles/un-processus-est-un-systeme</a:t>
            </a:r>
            <a:endParaRPr lang="fr-FR" sz="1200" dirty="0" smtClean="0"/>
          </a:p>
          <a:p>
            <a:r>
              <a:rPr lang="fr-FR" sz="1200" u="sng" dirty="0">
                <a:hlinkClick r:id="rId7"/>
              </a:rPr>
              <a:t>https://www.geeksforgeeks.org/short-term-scheduler-in-operating-system/</a:t>
            </a:r>
            <a:r>
              <a:rPr lang="fr-FR" sz="1200" dirty="0"/>
              <a:t>	</a:t>
            </a:r>
          </a:p>
          <a:p>
            <a:r>
              <a:rPr lang="fr-FR" sz="1200" u="sng" dirty="0">
                <a:hlinkClick r:id="rId8"/>
              </a:rPr>
              <a:t>https://cours.polymtl.ca/inf2610/documentation/notes/chap8.pdf</a:t>
            </a:r>
            <a:endParaRPr lang="fr-FR" sz="1200" dirty="0"/>
          </a:p>
          <a:p>
            <a:r>
              <a:rPr lang="fr-FR" sz="1200" u="sng" dirty="0">
                <a:hlinkClick r:id="rId9"/>
              </a:rPr>
              <a:t>https://www.scaler.com/topics/what-is-a-long-term-scheduler/</a:t>
            </a:r>
            <a:endParaRPr lang="fr-FR" sz="1200" dirty="0"/>
          </a:p>
          <a:p>
            <a:r>
              <a:rPr lang="fr-MR" sz="1200" u="sng" dirty="0">
                <a:hlinkClick r:id="rId10"/>
              </a:rPr>
              <a:t>Ordonnancement-des-processus.pdf (technologuepro.com)</a:t>
            </a:r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59D8A5-351F-40F1-985A-E99957A6EE4D}"/>
              </a:ext>
            </a:extLst>
          </p:cNvPr>
          <p:cNvSpPr txBox="1"/>
          <p:nvPr/>
        </p:nvSpPr>
        <p:spPr>
          <a:xfrm>
            <a:off x="2880851" y="1936955"/>
            <a:ext cx="6757812" cy="25908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wordArtVert" wrap="square" numCol="3" rtlCol="0">
            <a:spAutoFit/>
          </a:bodyPr>
          <a:lstStyle/>
          <a:p>
            <a:pPr algn="ctr"/>
            <a:r>
              <a:rPr lang="en-US" sz="12000" b="1" dirty="0">
                <a:solidFill>
                  <a:srgbClr val="7A5228"/>
                </a:solidFill>
                <a:latin typeface="Algerian" panose="04020705040A02060702" pitchFamily="82" charset="0"/>
              </a:rPr>
              <a:t>Fin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5B162E1A-6F86-40F8-AE3E-A0C63E2D0086}"/>
              </a:ext>
            </a:extLst>
          </p:cNvPr>
          <p:cNvSpPr/>
          <p:nvPr/>
        </p:nvSpPr>
        <p:spPr>
          <a:xfrm flipV="1">
            <a:off x="1202173" y="5966707"/>
            <a:ext cx="4542971" cy="535520"/>
          </a:xfrm>
          <a:prstGeom prst="rtTriangle">
            <a:avLst/>
          </a:prstGeom>
          <a:gradFill flip="none" rotWithShape="1">
            <a:gsLst>
              <a:gs pos="10000">
                <a:srgbClr val="FFFFFF">
                  <a:alpha val="0"/>
                </a:srgbClr>
              </a:gs>
              <a:gs pos="100000">
                <a:schemeClr val="tx1">
                  <a:alpha val="5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54A6F7F6-B306-4B66-BBCA-904FD996B4D4}"/>
              </a:ext>
            </a:extLst>
          </p:cNvPr>
          <p:cNvSpPr/>
          <p:nvPr/>
        </p:nvSpPr>
        <p:spPr>
          <a:xfrm flipH="1" flipV="1">
            <a:off x="6504351" y="1448002"/>
            <a:ext cx="4542971" cy="535520"/>
          </a:xfrm>
          <a:prstGeom prst="rtTriangle">
            <a:avLst/>
          </a:prstGeom>
          <a:gradFill flip="none" rotWithShape="1">
            <a:gsLst>
              <a:gs pos="10000">
                <a:srgbClr val="FFFFFF">
                  <a:alpha val="0"/>
                </a:srgbClr>
              </a:gs>
              <a:gs pos="100000">
                <a:schemeClr val="tx1">
                  <a:alpha val="5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796038-62E7-4081-82DC-7B1141DBC49D}"/>
              </a:ext>
            </a:extLst>
          </p:cNvPr>
          <p:cNvSpPr/>
          <p:nvPr/>
        </p:nvSpPr>
        <p:spPr>
          <a:xfrm>
            <a:off x="6487887" y="611949"/>
            <a:ext cx="4760686" cy="1045029"/>
          </a:xfrm>
          <a:prstGeom prst="roundRect">
            <a:avLst/>
          </a:prstGeom>
          <a:gradFill flip="none" rotWithShape="1">
            <a:gsLst>
              <a:gs pos="0">
                <a:srgbClr val="009999"/>
              </a:gs>
              <a:gs pos="100000">
                <a:srgbClr val="00666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71A2885B-3E9B-40A4-B47E-0374BDE45E29}"/>
              </a:ext>
            </a:extLst>
          </p:cNvPr>
          <p:cNvSpPr/>
          <p:nvPr/>
        </p:nvSpPr>
        <p:spPr>
          <a:xfrm flipH="1" flipV="1">
            <a:off x="6504351" y="2949613"/>
            <a:ext cx="4542971" cy="535520"/>
          </a:xfrm>
          <a:prstGeom prst="rtTriangle">
            <a:avLst/>
          </a:prstGeom>
          <a:gradFill flip="none" rotWithShape="1">
            <a:gsLst>
              <a:gs pos="10000">
                <a:srgbClr val="FFFFFF">
                  <a:alpha val="0"/>
                </a:srgbClr>
              </a:gs>
              <a:gs pos="100000">
                <a:schemeClr val="tx1">
                  <a:alpha val="5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C61B497A-38D9-424D-975A-4422377351DA}"/>
              </a:ext>
            </a:extLst>
          </p:cNvPr>
          <p:cNvSpPr/>
          <p:nvPr/>
        </p:nvSpPr>
        <p:spPr>
          <a:xfrm flipV="1">
            <a:off x="1202173" y="2977994"/>
            <a:ext cx="4542971" cy="535520"/>
          </a:xfrm>
          <a:prstGeom prst="rtTriangle">
            <a:avLst/>
          </a:prstGeom>
          <a:gradFill flip="none" rotWithShape="1">
            <a:gsLst>
              <a:gs pos="10000">
                <a:srgbClr val="FFFFFF">
                  <a:alpha val="0"/>
                </a:srgbClr>
              </a:gs>
              <a:gs pos="100000">
                <a:schemeClr val="tx1">
                  <a:alpha val="5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B8E96EF9-6F5A-49C6-8CA9-A89527BA0815}"/>
              </a:ext>
            </a:extLst>
          </p:cNvPr>
          <p:cNvSpPr/>
          <p:nvPr/>
        </p:nvSpPr>
        <p:spPr>
          <a:xfrm flipH="1" flipV="1">
            <a:off x="6504351" y="4480255"/>
            <a:ext cx="4542971" cy="535520"/>
          </a:xfrm>
          <a:prstGeom prst="rtTriangle">
            <a:avLst/>
          </a:prstGeom>
          <a:gradFill flip="none" rotWithShape="1">
            <a:gsLst>
              <a:gs pos="10000">
                <a:srgbClr val="FFFFFF">
                  <a:alpha val="0"/>
                </a:srgbClr>
              </a:gs>
              <a:gs pos="100000">
                <a:schemeClr val="tx1">
                  <a:alpha val="5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3672AF47-9D4C-4F2A-9DC8-251A7AD42038}"/>
              </a:ext>
            </a:extLst>
          </p:cNvPr>
          <p:cNvSpPr/>
          <p:nvPr/>
        </p:nvSpPr>
        <p:spPr>
          <a:xfrm flipV="1">
            <a:off x="1202173" y="4508636"/>
            <a:ext cx="4542971" cy="535520"/>
          </a:xfrm>
          <a:prstGeom prst="rtTriangle">
            <a:avLst/>
          </a:prstGeom>
          <a:gradFill flip="none" rotWithShape="1">
            <a:gsLst>
              <a:gs pos="10000">
                <a:srgbClr val="FFFFFF">
                  <a:alpha val="0"/>
                </a:srgbClr>
              </a:gs>
              <a:gs pos="100000">
                <a:schemeClr val="tx1">
                  <a:alpha val="5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5AEB9898-323B-4235-BA13-01C916303BED}"/>
              </a:ext>
            </a:extLst>
          </p:cNvPr>
          <p:cNvSpPr/>
          <p:nvPr/>
        </p:nvSpPr>
        <p:spPr>
          <a:xfrm flipH="1" flipV="1">
            <a:off x="6504351" y="5938326"/>
            <a:ext cx="4542971" cy="535520"/>
          </a:xfrm>
          <a:prstGeom prst="rtTriangle">
            <a:avLst/>
          </a:prstGeom>
          <a:gradFill flip="none" rotWithShape="1">
            <a:gsLst>
              <a:gs pos="10000">
                <a:srgbClr val="FFFFFF">
                  <a:alpha val="0"/>
                </a:srgbClr>
              </a:gs>
              <a:gs pos="100000">
                <a:schemeClr val="tx1">
                  <a:alpha val="5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B07D27-5F3C-4187-8A39-3873271FD750}"/>
              </a:ext>
            </a:extLst>
          </p:cNvPr>
          <p:cNvSpPr/>
          <p:nvPr/>
        </p:nvSpPr>
        <p:spPr>
          <a:xfrm>
            <a:off x="943429" y="2096700"/>
            <a:ext cx="4760686" cy="1045029"/>
          </a:xfrm>
          <a:prstGeom prst="roundRect">
            <a:avLst/>
          </a:prstGeom>
          <a:gradFill flip="none" rotWithShape="1">
            <a:gsLst>
              <a:gs pos="0">
                <a:srgbClr val="CC66FF"/>
              </a:gs>
              <a:gs pos="100000">
                <a:srgbClr val="CC00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405D8CC-F819-4AF7-A6BA-98DE6B2A4C40}"/>
              </a:ext>
            </a:extLst>
          </p:cNvPr>
          <p:cNvSpPr/>
          <p:nvPr/>
        </p:nvSpPr>
        <p:spPr>
          <a:xfrm>
            <a:off x="6487887" y="2113560"/>
            <a:ext cx="4760686" cy="1045029"/>
          </a:xfrm>
          <a:prstGeom prst="round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E830059-A02E-42F3-A5C5-DF9FD969E140}"/>
              </a:ext>
            </a:extLst>
          </p:cNvPr>
          <p:cNvSpPr/>
          <p:nvPr/>
        </p:nvSpPr>
        <p:spPr>
          <a:xfrm>
            <a:off x="943429" y="3627342"/>
            <a:ext cx="4760686" cy="1045029"/>
          </a:xfrm>
          <a:prstGeom prst="roundRect">
            <a:avLst/>
          </a:prstGeom>
          <a:gradFill flip="none" rotWithShape="1">
            <a:gsLst>
              <a:gs pos="0">
                <a:srgbClr val="9966FF"/>
              </a:gs>
              <a:gs pos="100000">
                <a:srgbClr val="6666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321099F-E474-4D69-B7DB-085ECE1B606C}"/>
              </a:ext>
            </a:extLst>
          </p:cNvPr>
          <p:cNvSpPr/>
          <p:nvPr/>
        </p:nvSpPr>
        <p:spPr>
          <a:xfrm>
            <a:off x="6487887" y="3644202"/>
            <a:ext cx="4760686" cy="1045029"/>
          </a:xfrm>
          <a:prstGeom prst="roundRect">
            <a:avLst/>
          </a:prstGeom>
          <a:gradFill flip="none" rotWithShape="1">
            <a:gsLst>
              <a:gs pos="0">
                <a:srgbClr val="77EE00"/>
              </a:gs>
              <a:gs pos="100000">
                <a:srgbClr val="00CC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1971680-57A4-4420-B90B-26B9F2B2C5B6}"/>
              </a:ext>
            </a:extLst>
          </p:cNvPr>
          <p:cNvSpPr/>
          <p:nvPr/>
        </p:nvSpPr>
        <p:spPr>
          <a:xfrm>
            <a:off x="6487887" y="5102273"/>
            <a:ext cx="4760686" cy="1045029"/>
          </a:xfrm>
          <a:prstGeom prst="roundRect">
            <a:avLst/>
          </a:prstGeom>
          <a:gradFill flip="none" rotWithShape="1">
            <a:gsLst>
              <a:gs pos="0">
                <a:srgbClr val="CC9900"/>
              </a:gs>
              <a:gs pos="100000">
                <a:srgbClr val="99663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5D2ABB-C3C4-4B26-94F2-1A8CC53B7C50}"/>
              </a:ext>
            </a:extLst>
          </p:cNvPr>
          <p:cNvSpPr/>
          <p:nvPr/>
        </p:nvSpPr>
        <p:spPr>
          <a:xfrm>
            <a:off x="943429" y="5085413"/>
            <a:ext cx="4760686" cy="1045029"/>
          </a:xfrm>
          <a:prstGeom prst="roundRect">
            <a:avLst/>
          </a:prstGeom>
          <a:gradFill flip="none" rotWithShape="1">
            <a:gsLst>
              <a:gs pos="0">
                <a:srgbClr val="00CCFF"/>
              </a:gs>
              <a:gs pos="100000">
                <a:srgbClr val="000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5227697-4ECB-41E4-8121-42551ACB4EE5}"/>
              </a:ext>
            </a:extLst>
          </p:cNvPr>
          <p:cNvSpPr/>
          <p:nvPr/>
        </p:nvSpPr>
        <p:spPr>
          <a:xfrm flipV="1">
            <a:off x="1202173" y="1476383"/>
            <a:ext cx="4542971" cy="535520"/>
          </a:xfrm>
          <a:prstGeom prst="rtTriangle">
            <a:avLst/>
          </a:prstGeom>
          <a:gradFill flip="none" rotWithShape="1">
            <a:gsLst>
              <a:gs pos="10000">
                <a:srgbClr val="FFFFFF">
                  <a:alpha val="0"/>
                </a:srgbClr>
              </a:gs>
              <a:gs pos="100000">
                <a:schemeClr val="tx1">
                  <a:alpha val="5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024A06-1686-4D65-88B5-664C60939CCA}"/>
              </a:ext>
            </a:extLst>
          </p:cNvPr>
          <p:cNvSpPr/>
          <p:nvPr/>
        </p:nvSpPr>
        <p:spPr>
          <a:xfrm>
            <a:off x="943429" y="595089"/>
            <a:ext cx="4760686" cy="1045029"/>
          </a:xfrm>
          <a:prstGeom prst="roundRect">
            <a:avLst/>
          </a:prstGeom>
          <a:gradFill flip="none" rotWithShape="1">
            <a:gsLst>
              <a:gs pos="0">
                <a:srgbClr val="FFBA00"/>
              </a:gs>
              <a:gs pos="100000">
                <a:srgbClr val="CC33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182707-A74A-4892-94E9-3A75C88459A6}"/>
              </a:ext>
            </a:extLst>
          </p:cNvPr>
          <p:cNvSpPr/>
          <p:nvPr/>
        </p:nvSpPr>
        <p:spPr>
          <a:xfrm>
            <a:off x="5416061" y="280300"/>
            <a:ext cx="1359877" cy="6146454"/>
          </a:xfrm>
          <a:prstGeom prst="roundRect">
            <a:avLst>
              <a:gd name="adj" fmla="val 19869"/>
            </a:avLst>
          </a:prstGeom>
          <a:noFill/>
          <a:ln w="142875">
            <a:gradFill flip="none" rotWithShape="1">
              <a:gsLst>
                <a:gs pos="39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98BF77-8359-40EC-BC8F-E7AD0136D7A6}"/>
              </a:ext>
            </a:extLst>
          </p:cNvPr>
          <p:cNvSpPr/>
          <p:nvPr/>
        </p:nvSpPr>
        <p:spPr>
          <a:xfrm>
            <a:off x="1202173" y="694343"/>
            <a:ext cx="4213888" cy="846520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2CACAE4E-EB93-4153-8833-7745AC64FB9C}"/>
              </a:ext>
            </a:extLst>
          </p:cNvPr>
          <p:cNvSpPr/>
          <p:nvPr/>
        </p:nvSpPr>
        <p:spPr>
          <a:xfrm rot="5400000">
            <a:off x="5009660" y="943433"/>
            <a:ext cx="812800" cy="348343"/>
          </a:xfrm>
          <a:prstGeom prst="round2SameRect">
            <a:avLst/>
          </a:prstGeom>
          <a:gradFill>
            <a:gsLst>
              <a:gs pos="7000">
                <a:srgbClr val="FF9900"/>
              </a:gs>
              <a:gs pos="100000">
                <a:srgbClr val="CC3300"/>
              </a:gs>
            </a:gsLst>
            <a:lin ang="162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CD3A9D-C8DB-418D-BC43-A596CE5DDD92}"/>
              </a:ext>
            </a:extLst>
          </p:cNvPr>
          <p:cNvSpPr/>
          <p:nvPr/>
        </p:nvSpPr>
        <p:spPr>
          <a:xfrm>
            <a:off x="6746631" y="711203"/>
            <a:ext cx="4213888" cy="846520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5BE17D1-5031-42D4-8D82-B4C5C6F7B12B}"/>
              </a:ext>
            </a:extLst>
          </p:cNvPr>
          <p:cNvSpPr/>
          <p:nvPr/>
        </p:nvSpPr>
        <p:spPr>
          <a:xfrm rot="5400000">
            <a:off x="6369537" y="943433"/>
            <a:ext cx="812800" cy="348343"/>
          </a:xfrm>
          <a:prstGeom prst="round2SameRect">
            <a:avLst/>
          </a:prstGeom>
          <a:gradFill flip="none" rotWithShape="1">
            <a:gsLst>
              <a:gs pos="10000">
                <a:srgbClr val="009999"/>
              </a:gs>
              <a:gs pos="100000">
                <a:srgbClr val="006666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ECB319-E3B1-468F-B8E1-1D8F4A53E6EE}"/>
              </a:ext>
            </a:extLst>
          </p:cNvPr>
          <p:cNvCxnSpPr/>
          <p:nvPr/>
        </p:nvCxnSpPr>
        <p:spPr>
          <a:xfrm>
            <a:off x="2075544" y="762003"/>
            <a:ext cx="0" cy="711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5A9ECF-65DE-4B0B-9099-0C450F46C253}"/>
              </a:ext>
            </a:extLst>
          </p:cNvPr>
          <p:cNvSpPr txBox="1"/>
          <p:nvPr/>
        </p:nvSpPr>
        <p:spPr>
          <a:xfrm>
            <a:off x="1327153" y="762003"/>
            <a:ext cx="56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F2668-8A41-4A21-BE07-E7704BD2A973}"/>
              </a:ext>
            </a:extLst>
          </p:cNvPr>
          <p:cNvSpPr txBox="1"/>
          <p:nvPr/>
        </p:nvSpPr>
        <p:spPr>
          <a:xfrm>
            <a:off x="2334289" y="878286"/>
            <a:ext cx="255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C3300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7AE7A8-1664-4819-997A-B95BB34D0294}"/>
              </a:ext>
            </a:extLst>
          </p:cNvPr>
          <p:cNvCxnSpPr/>
          <p:nvPr/>
        </p:nvCxnSpPr>
        <p:spPr>
          <a:xfrm>
            <a:off x="7823179" y="773839"/>
            <a:ext cx="0" cy="711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51E927-0FDC-4026-8B3E-85765CE90103}"/>
              </a:ext>
            </a:extLst>
          </p:cNvPr>
          <p:cNvSpPr txBox="1"/>
          <p:nvPr/>
        </p:nvSpPr>
        <p:spPr>
          <a:xfrm>
            <a:off x="7074788" y="773839"/>
            <a:ext cx="56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 panose="020B0502020202020204" pitchFamily="34" charset="0"/>
              </a:rPr>
              <a:t>05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E0E28E-0B06-4954-B8F3-B619B2E33E3F}"/>
              </a:ext>
            </a:extLst>
          </p:cNvPr>
          <p:cNvSpPr txBox="1"/>
          <p:nvPr/>
        </p:nvSpPr>
        <p:spPr>
          <a:xfrm>
            <a:off x="7767618" y="748364"/>
            <a:ext cx="320936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5B5B"/>
                </a:solidFill>
                <a:latin typeface="Algerian" panose="04020705040A02060702" pitchFamily="82" charset="0"/>
              </a:rPr>
              <a:t>Les algorithmes d’ordonnancement</a:t>
            </a:r>
            <a:endParaRPr lang="en-US" sz="2000" b="1" dirty="0">
              <a:solidFill>
                <a:srgbClr val="005B5B"/>
              </a:solidFill>
              <a:latin typeface="Algerian" panose="04020705040A02060702" pitchFamily="8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6526F6-B06C-4FB6-BFCA-E85EAE12B876}"/>
              </a:ext>
            </a:extLst>
          </p:cNvPr>
          <p:cNvSpPr/>
          <p:nvPr/>
        </p:nvSpPr>
        <p:spPr>
          <a:xfrm>
            <a:off x="1202173" y="2195954"/>
            <a:ext cx="4213888" cy="846520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31C8057-368D-4120-B1AB-71EF34553494}"/>
              </a:ext>
            </a:extLst>
          </p:cNvPr>
          <p:cNvSpPr/>
          <p:nvPr/>
        </p:nvSpPr>
        <p:spPr>
          <a:xfrm rot="5400000">
            <a:off x="5009660" y="2445044"/>
            <a:ext cx="812800" cy="348343"/>
          </a:xfrm>
          <a:prstGeom prst="round2SameRect">
            <a:avLst/>
          </a:prstGeom>
          <a:gradFill>
            <a:gsLst>
              <a:gs pos="7000">
                <a:srgbClr val="CC66FF"/>
              </a:gs>
              <a:gs pos="100000">
                <a:srgbClr val="CC00CC"/>
              </a:gs>
            </a:gsLst>
            <a:lin ang="162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EFAE1A-9529-4A5E-8C20-97D3EFB01FAB}"/>
              </a:ext>
            </a:extLst>
          </p:cNvPr>
          <p:cNvSpPr/>
          <p:nvPr/>
        </p:nvSpPr>
        <p:spPr>
          <a:xfrm>
            <a:off x="6746631" y="2212814"/>
            <a:ext cx="4213888" cy="846520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LAA</a:t>
            </a:r>
            <a:endParaRPr lang="en-US" dirty="0"/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7B6B919B-3E19-4753-B00E-D8F2BB37ED65}"/>
              </a:ext>
            </a:extLst>
          </p:cNvPr>
          <p:cNvSpPr/>
          <p:nvPr/>
        </p:nvSpPr>
        <p:spPr>
          <a:xfrm rot="5400000">
            <a:off x="6369537" y="2445044"/>
            <a:ext cx="812800" cy="348343"/>
          </a:xfrm>
          <a:prstGeom prst="round2SameRect">
            <a:avLst/>
          </a:prstGeom>
          <a:gradFill flip="none" rotWithShape="1">
            <a:gsLst>
              <a:gs pos="10000">
                <a:srgbClr val="FF6600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BD18AB-7DFA-461E-AF73-56DB73CF8B9C}"/>
              </a:ext>
            </a:extLst>
          </p:cNvPr>
          <p:cNvCxnSpPr/>
          <p:nvPr/>
        </p:nvCxnSpPr>
        <p:spPr>
          <a:xfrm>
            <a:off x="2075544" y="2263614"/>
            <a:ext cx="0" cy="711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0A71AC2-23EB-413B-89EF-6ECEF7A5F3AE}"/>
              </a:ext>
            </a:extLst>
          </p:cNvPr>
          <p:cNvSpPr txBox="1"/>
          <p:nvPr/>
        </p:nvSpPr>
        <p:spPr>
          <a:xfrm>
            <a:off x="1327153" y="2263614"/>
            <a:ext cx="56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 panose="020B0502020202020204" pitchFamily="34" charset="0"/>
              </a:rPr>
              <a:t>02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A6D710-6395-4807-B932-812BE3D83FEF}"/>
              </a:ext>
            </a:extLst>
          </p:cNvPr>
          <p:cNvSpPr txBox="1"/>
          <p:nvPr/>
        </p:nvSpPr>
        <p:spPr>
          <a:xfrm>
            <a:off x="2069476" y="2332995"/>
            <a:ext cx="308560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A102A2"/>
                </a:solidFill>
                <a:latin typeface="Algerian" panose="04020705040A02060702" pitchFamily="82" charset="0"/>
              </a:rPr>
              <a:t>Ordonnancement des processus</a:t>
            </a:r>
            <a:endParaRPr lang="en-US" sz="2000" b="1" dirty="0">
              <a:solidFill>
                <a:srgbClr val="A102A2"/>
              </a:solidFill>
              <a:latin typeface="Algerian" panose="04020705040A02060702" pitchFamily="82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6F03C3-E207-4E7E-95CD-B13177F2F793}"/>
              </a:ext>
            </a:extLst>
          </p:cNvPr>
          <p:cNvCxnSpPr/>
          <p:nvPr/>
        </p:nvCxnSpPr>
        <p:spPr>
          <a:xfrm>
            <a:off x="7823179" y="2275450"/>
            <a:ext cx="0" cy="711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546EFC-2A31-4D04-9FD5-DCE70508A197}"/>
              </a:ext>
            </a:extLst>
          </p:cNvPr>
          <p:cNvSpPr txBox="1"/>
          <p:nvPr/>
        </p:nvSpPr>
        <p:spPr>
          <a:xfrm>
            <a:off x="7074788" y="2275450"/>
            <a:ext cx="56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 panose="020B0502020202020204" pitchFamily="34" charset="0"/>
              </a:rPr>
              <a:t>06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30D1E41-2236-45ED-833E-CAF799AC6A38}"/>
              </a:ext>
            </a:extLst>
          </p:cNvPr>
          <p:cNvSpPr/>
          <p:nvPr/>
        </p:nvSpPr>
        <p:spPr>
          <a:xfrm>
            <a:off x="1202173" y="3726596"/>
            <a:ext cx="4213888" cy="846520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60CFDF44-7985-44E4-90B9-B059B5BD8487}"/>
              </a:ext>
            </a:extLst>
          </p:cNvPr>
          <p:cNvSpPr/>
          <p:nvPr/>
        </p:nvSpPr>
        <p:spPr>
          <a:xfrm rot="5400000">
            <a:off x="5009660" y="3975685"/>
            <a:ext cx="812800" cy="348343"/>
          </a:xfrm>
          <a:prstGeom prst="round2SameRect">
            <a:avLst/>
          </a:prstGeom>
          <a:gradFill>
            <a:gsLst>
              <a:gs pos="7000">
                <a:srgbClr val="9966FF"/>
              </a:gs>
              <a:gs pos="100000">
                <a:srgbClr val="666699"/>
              </a:gs>
            </a:gsLst>
            <a:lin ang="162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1FE9696-7A16-4636-A2CF-4B80149D0A4A}"/>
              </a:ext>
            </a:extLst>
          </p:cNvPr>
          <p:cNvSpPr/>
          <p:nvPr/>
        </p:nvSpPr>
        <p:spPr>
          <a:xfrm>
            <a:off x="6746631" y="3743456"/>
            <a:ext cx="4213888" cy="846520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rgbClr val="00B050"/>
                </a:solidFill>
                <a:latin typeface="Algerian" panose="04020705040A02060702" pitchFamily="82" charset="0"/>
              </a:rPr>
              <a:t>LES ENJEUX </a:t>
            </a:r>
            <a:endParaRPr lang="en-US" sz="2400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2EADCD2B-1EE2-4DA9-BC76-C8ED7E6777C9}"/>
              </a:ext>
            </a:extLst>
          </p:cNvPr>
          <p:cNvSpPr/>
          <p:nvPr/>
        </p:nvSpPr>
        <p:spPr>
          <a:xfrm rot="5400000">
            <a:off x="6369537" y="3975686"/>
            <a:ext cx="812800" cy="348343"/>
          </a:xfrm>
          <a:prstGeom prst="round2SameRect">
            <a:avLst/>
          </a:prstGeom>
          <a:gradFill flip="none" rotWithShape="1">
            <a:gsLst>
              <a:gs pos="10000">
                <a:srgbClr val="77EE00"/>
              </a:gs>
              <a:gs pos="100000">
                <a:srgbClr val="00CC00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12ECDEA-4D97-4DAB-840E-9145D9E2D3B1}"/>
              </a:ext>
            </a:extLst>
          </p:cNvPr>
          <p:cNvCxnSpPr/>
          <p:nvPr/>
        </p:nvCxnSpPr>
        <p:spPr>
          <a:xfrm>
            <a:off x="2075544" y="3794256"/>
            <a:ext cx="0" cy="711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3F993FB-AB3D-4965-8C88-F3C7AC79A69A}"/>
              </a:ext>
            </a:extLst>
          </p:cNvPr>
          <p:cNvSpPr txBox="1"/>
          <p:nvPr/>
        </p:nvSpPr>
        <p:spPr>
          <a:xfrm>
            <a:off x="1327153" y="3794256"/>
            <a:ext cx="56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 panose="020B0502020202020204" pitchFamily="34" charset="0"/>
              </a:rPr>
              <a:t>03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E92AEA-6BEE-4B65-8EAE-64321F118C5E}"/>
              </a:ext>
            </a:extLst>
          </p:cNvPr>
          <p:cNvSpPr txBox="1"/>
          <p:nvPr/>
        </p:nvSpPr>
        <p:spPr>
          <a:xfrm>
            <a:off x="2189423" y="3741651"/>
            <a:ext cx="30463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lgerian" panose="04020705040A02060702" pitchFamily="82" charset="0"/>
              </a:rPr>
              <a:t>Critères d’ordonnancement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A7C2F8-2746-4054-B9EB-3283F19F7907}"/>
              </a:ext>
            </a:extLst>
          </p:cNvPr>
          <p:cNvCxnSpPr/>
          <p:nvPr/>
        </p:nvCxnSpPr>
        <p:spPr>
          <a:xfrm>
            <a:off x="7823179" y="3806092"/>
            <a:ext cx="0" cy="711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5F47B99-12D1-4562-87CD-3F999F22E617}"/>
              </a:ext>
            </a:extLst>
          </p:cNvPr>
          <p:cNvSpPr txBox="1"/>
          <p:nvPr/>
        </p:nvSpPr>
        <p:spPr>
          <a:xfrm>
            <a:off x="7074788" y="3806092"/>
            <a:ext cx="56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 panose="020B0502020202020204" pitchFamily="34" charset="0"/>
              </a:rPr>
              <a:t>07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E618B41-0DC4-4974-A184-5C569AC5991A}"/>
              </a:ext>
            </a:extLst>
          </p:cNvPr>
          <p:cNvSpPr/>
          <p:nvPr/>
        </p:nvSpPr>
        <p:spPr>
          <a:xfrm>
            <a:off x="1202173" y="5184667"/>
            <a:ext cx="4213888" cy="846520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91A7C1D6-70A5-48C0-B208-9D73810F3396}"/>
              </a:ext>
            </a:extLst>
          </p:cNvPr>
          <p:cNvSpPr/>
          <p:nvPr/>
        </p:nvSpPr>
        <p:spPr>
          <a:xfrm rot="5400000">
            <a:off x="5009660" y="5433756"/>
            <a:ext cx="812800" cy="348343"/>
          </a:xfrm>
          <a:prstGeom prst="round2SameRect">
            <a:avLst/>
          </a:prstGeom>
          <a:gradFill>
            <a:gsLst>
              <a:gs pos="7000">
                <a:srgbClr val="00CCFF"/>
              </a:gs>
              <a:gs pos="100000">
                <a:srgbClr val="0000FF"/>
              </a:gs>
            </a:gsLst>
            <a:lin ang="162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4FBA446-9D38-4583-933C-40CD4AC08AFB}"/>
              </a:ext>
            </a:extLst>
          </p:cNvPr>
          <p:cNvSpPr/>
          <p:nvPr/>
        </p:nvSpPr>
        <p:spPr>
          <a:xfrm>
            <a:off x="6746631" y="5201527"/>
            <a:ext cx="4213888" cy="846520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589645AD-12D0-496B-B755-2B16D4404C38}"/>
              </a:ext>
            </a:extLst>
          </p:cNvPr>
          <p:cNvSpPr/>
          <p:nvPr/>
        </p:nvSpPr>
        <p:spPr>
          <a:xfrm rot="5400000">
            <a:off x="6369537" y="5433757"/>
            <a:ext cx="812800" cy="348343"/>
          </a:xfrm>
          <a:prstGeom prst="round2SameRect">
            <a:avLst/>
          </a:prstGeom>
          <a:gradFill flip="none" rotWithShape="1">
            <a:gsLst>
              <a:gs pos="10000">
                <a:srgbClr val="CC9900"/>
              </a:gs>
              <a:gs pos="100000">
                <a:srgbClr val="996633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10483F0-3733-4FA9-8449-D087A6A9BB93}"/>
              </a:ext>
            </a:extLst>
          </p:cNvPr>
          <p:cNvCxnSpPr/>
          <p:nvPr/>
        </p:nvCxnSpPr>
        <p:spPr>
          <a:xfrm>
            <a:off x="2075544" y="5252327"/>
            <a:ext cx="0" cy="711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DB6B3C-E5AB-41C4-A304-81E61FDECA9E}"/>
              </a:ext>
            </a:extLst>
          </p:cNvPr>
          <p:cNvSpPr txBox="1"/>
          <p:nvPr/>
        </p:nvSpPr>
        <p:spPr>
          <a:xfrm>
            <a:off x="1327153" y="5252327"/>
            <a:ext cx="56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 panose="020B0502020202020204" pitchFamily="34" charset="0"/>
              </a:rPr>
              <a:t>04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AE503A-054D-4A47-BC09-1D222FF4D1E4}"/>
              </a:ext>
            </a:extLst>
          </p:cNvPr>
          <p:cNvSpPr txBox="1"/>
          <p:nvPr/>
        </p:nvSpPr>
        <p:spPr>
          <a:xfrm>
            <a:off x="2172960" y="5279551"/>
            <a:ext cx="29550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  <a:latin typeface="Algerian" panose="04020705040A02060702" pitchFamily="82" charset="0"/>
              </a:rPr>
              <a:t>Types </a:t>
            </a:r>
            <a:r>
              <a:rPr lang="en-US" sz="20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d’ordonnancement</a:t>
            </a:r>
            <a:endParaRPr lang="en-US" sz="2000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9F7E87C-D587-4A23-858B-E163266FC8CD}"/>
              </a:ext>
            </a:extLst>
          </p:cNvPr>
          <p:cNvCxnSpPr/>
          <p:nvPr/>
        </p:nvCxnSpPr>
        <p:spPr>
          <a:xfrm>
            <a:off x="7823179" y="5264163"/>
            <a:ext cx="0" cy="711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931D327-1327-4EB9-90EE-A341ECF2339B}"/>
              </a:ext>
            </a:extLst>
          </p:cNvPr>
          <p:cNvSpPr txBox="1"/>
          <p:nvPr/>
        </p:nvSpPr>
        <p:spPr>
          <a:xfrm>
            <a:off x="7074788" y="5264163"/>
            <a:ext cx="56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08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200C63-E68D-48C3-AC45-59187A42316F}"/>
              </a:ext>
            </a:extLst>
          </p:cNvPr>
          <p:cNvSpPr txBox="1"/>
          <p:nvPr/>
        </p:nvSpPr>
        <p:spPr>
          <a:xfrm>
            <a:off x="7865005" y="5347411"/>
            <a:ext cx="25567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7A5228"/>
                </a:solidFill>
                <a:latin typeface="Algerian" panose="04020705040A02060702" pitchFamily="82" charset="0"/>
              </a:rPr>
              <a:t>Conclusion</a:t>
            </a:r>
            <a:endParaRPr lang="en-US" sz="2400" b="1" dirty="0">
              <a:solidFill>
                <a:srgbClr val="7A5228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003421" y="2251594"/>
            <a:ext cx="236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La performance des algorithmes</a:t>
            </a:r>
            <a:endParaRPr lang="en-US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2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0EB9B8-D915-45F3-B8CA-4FFED055F669}"/>
              </a:ext>
            </a:extLst>
          </p:cNvPr>
          <p:cNvSpPr/>
          <p:nvPr/>
        </p:nvSpPr>
        <p:spPr>
          <a:xfrm>
            <a:off x="3558815" y="331820"/>
            <a:ext cx="4965291" cy="9045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blurRad="6350" stA="50000" endA="275" endPos="40000" dist="101600" dir="5400000" sy="-100000" algn="bl" rotWithShape="0"/>
            <a:softEdge rad="0"/>
          </a:effectLst>
          <a:scene3d>
            <a:camera prst="orthographicFront"/>
            <a:lightRig rig="threePt" dir="t"/>
          </a:scene3d>
          <a:sp3d extrusionH="76200" prstMaterial="translucentPowder">
            <a:bevelT prst="relaxedInse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811D4-0F3D-48C1-B13F-9F0896806B0D}"/>
              </a:ext>
            </a:extLst>
          </p:cNvPr>
          <p:cNvSpPr txBox="1"/>
          <p:nvPr/>
        </p:nvSpPr>
        <p:spPr>
          <a:xfrm>
            <a:off x="4436988" y="496553"/>
            <a:ext cx="30527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fr-FR" sz="2400" b="1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Introduction</a:t>
            </a:r>
            <a:endParaRPr lang="fr-MR" sz="2400" b="1" dirty="0">
              <a:solidFill>
                <a:schemeClr val="accent5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6D670-5D95-4CE3-9B32-F0178E97154C}"/>
              </a:ext>
            </a:extLst>
          </p:cNvPr>
          <p:cNvSpPr txBox="1"/>
          <p:nvPr/>
        </p:nvSpPr>
        <p:spPr>
          <a:xfrm>
            <a:off x="1612490" y="2497394"/>
            <a:ext cx="816569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2000" dirty="0"/>
              <a:t>Un ordinateur </a:t>
            </a:r>
            <a:r>
              <a:rPr lang="fr-FR" sz="2000" dirty="0" smtClean="0"/>
              <a:t>possède </a:t>
            </a:r>
            <a:r>
              <a:rPr lang="fr-FR" sz="2000" dirty="0"/>
              <a:t>plusieurs processus en concurrence pour l’obtention du temps processeur, cette situation se produit lorsque 2 ou plusieurs processus sont en état prêt simultanément. </a:t>
            </a:r>
            <a:endParaRPr lang="fr-M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1CAEC1-C6DC-4AD4-94A4-3151ABCA03BE}"/>
              </a:ext>
            </a:extLst>
          </p:cNvPr>
          <p:cNvSpPr/>
          <p:nvPr/>
        </p:nvSpPr>
        <p:spPr>
          <a:xfrm>
            <a:off x="2276796" y="331820"/>
            <a:ext cx="7781604" cy="11287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blurRad="6350" stA="50000" endA="275" endPos="40000" dist="101600" dir="5400000" sy="-100000" algn="bl" rotWithShape="0"/>
            <a:softEdge rad="0"/>
          </a:effectLst>
          <a:scene3d>
            <a:camera prst="orthographicFront"/>
            <a:lightRig rig="threePt" dir="t"/>
          </a:scene3d>
          <a:sp3d extrusionH="76200" prstMaterial="translucentPowder">
            <a:bevelT prst="relaxedInse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5F15C-7C77-4093-8D10-2E65E9D6CE8F}"/>
              </a:ext>
            </a:extLst>
          </p:cNvPr>
          <p:cNvSpPr txBox="1"/>
          <p:nvPr/>
        </p:nvSpPr>
        <p:spPr>
          <a:xfrm>
            <a:off x="2509997" y="564596"/>
            <a:ext cx="735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 startAt="2"/>
            </a:pPr>
            <a:r>
              <a:rPr lang="en-US" sz="2400" b="1" dirty="0" err="1" smtClean="0">
                <a:solidFill>
                  <a:srgbClr val="02CA00"/>
                </a:solidFill>
                <a:latin typeface="Algerian" panose="04020705040A02060702" pitchFamily="82" charset="0"/>
              </a:rPr>
              <a:t>Ordonnancement</a:t>
            </a:r>
            <a:r>
              <a:rPr lang="en-US" sz="2400" b="1" dirty="0" smtClean="0">
                <a:solidFill>
                  <a:srgbClr val="02CA00"/>
                </a:solidFill>
                <a:latin typeface="Algerian" panose="04020705040A02060702" pitchFamily="82" charset="0"/>
              </a:rPr>
              <a:t> </a:t>
            </a:r>
            <a:r>
              <a:rPr lang="en-US" sz="2400" b="1" dirty="0">
                <a:solidFill>
                  <a:srgbClr val="02CA00"/>
                </a:solidFill>
                <a:latin typeface="Algerian" panose="04020705040A02060702" pitchFamily="82" charset="0"/>
              </a:rPr>
              <a:t>des processus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7EE62-B8EC-4F3E-9C20-8A55C5CED38A}"/>
              </a:ext>
            </a:extLst>
          </p:cNvPr>
          <p:cNvSpPr txBox="1"/>
          <p:nvPr/>
        </p:nvSpPr>
        <p:spPr>
          <a:xfrm>
            <a:off x="589935" y="2836606"/>
            <a:ext cx="463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lgerian" panose="04020705040A02060702" pitchFamily="82" charset="0"/>
              </a:rPr>
              <a:t>Qu’est ce qu’un ordonnancement ?</a:t>
            </a:r>
            <a:endParaRPr lang="fr-MR" sz="2000" b="1" dirty="0">
              <a:latin typeface="Algerian" panose="04020705040A02060702" pitchFamily="82" charset="0"/>
            </a:endParaRPr>
          </a:p>
        </p:txBody>
      </p:sp>
      <p:pic>
        <p:nvPicPr>
          <p:cNvPr id="13" name="Espace réservé du contenu 4">
            <a:extLst>
              <a:ext uri="{FF2B5EF4-FFF2-40B4-BE49-F238E27FC236}">
                <a16:creationId xmlns:a16="http://schemas.microsoft.com/office/drawing/2014/main" id="{6C2D7A42-DF94-4632-8A76-FA7C730BC89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607" y="3036661"/>
            <a:ext cx="4514850" cy="314782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1CAEC1-C6DC-4AD4-94A4-3151ABCA03BE}"/>
              </a:ext>
            </a:extLst>
          </p:cNvPr>
          <p:cNvSpPr/>
          <p:nvPr/>
        </p:nvSpPr>
        <p:spPr>
          <a:xfrm>
            <a:off x="2276796" y="331820"/>
            <a:ext cx="7781604" cy="11287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blurRad="6350" stA="50000" endA="275" endPos="40000" dist="101600" dir="5400000" sy="-100000" algn="bl" rotWithShape="0"/>
            <a:softEdge rad="0"/>
          </a:effectLst>
          <a:scene3d>
            <a:camera prst="orthographicFront"/>
            <a:lightRig rig="threePt" dir="t"/>
          </a:scene3d>
          <a:sp3d extrusionH="76200" prstMaterial="translucentPowder">
            <a:bevelT prst="relaxedInse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5F15C-7C77-4093-8D10-2E65E9D6CE8F}"/>
              </a:ext>
            </a:extLst>
          </p:cNvPr>
          <p:cNvSpPr txBox="1"/>
          <p:nvPr/>
        </p:nvSpPr>
        <p:spPr>
          <a:xfrm>
            <a:off x="2509997" y="564596"/>
            <a:ext cx="735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 startAt="2"/>
            </a:pPr>
            <a:r>
              <a:rPr lang="en-US" sz="2400" b="1" dirty="0">
                <a:solidFill>
                  <a:srgbClr val="02CA00"/>
                </a:solidFill>
                <a:latin typeface="Algerian" panose="04020705040A02060702" pitchFamily="82" charset="0"/>
              </a:rPr>
              <a:t>Ordonnancement des processus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7EE62-B8EC-4F3E-9C20-8A55C5CED38A}"/>
              </a:ext>
            </a:extLst>
          </p:cNvPr>
          <p:cNvSpPr txBox="1"/>
          <p:nvPr/>
        </p:nvSpPr>
        <p:spPr>
          <a:xfrm>
            <a:off x="589935" y="2836606"/>
            <a:ext cx="4513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lgerian" panose="04020705040A02060702" pitchFamily="82" charset="0"/>
              </a:rPr>
              <a:t>Qu’est ce qu’un processus ?</a:t>
            </a:r>
            <a:endParaRPr lang="fr-MR" sz="2000" b="1" dirty="0">
              <a:latin typeface="Algerian" panose="04020705040A02060702" pitchFamily="82" charset="0"/>
            </a:endParaRP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6AECD68F-5A72-4EA9-82D7-FB9ECA39483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257" y="2966985"/>
            <a:ext cx="4350775" cy="309636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1CAEC1-C6DC-4AD4-94A4-3151ABCA03BE}"/>
              </a:ext>
            </a:extLst>
          </p:cNvPr>
          <p:cNvSpPr/>
          <p:nvPr/>
        </p:nvSpPr>
        <p:spPr>
          <a:xfrm>
            <a:off x="2276796" y="331820"/>
            <a:ext cx="7781604" cy="11287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blurRad="6350" stA="50000" endA="275" endPos="40000" dist="101600" dir="5400000" sy="-100000" algn="bl" rotWithShape="0"/>
            <a:softEdge rad="0"/>
          </a:effectLst>
          <a:scene3d>
            <a:camera prst="orthographicFront"/>
            <a:lightRig rig="threePt" dir="t"/>
          </a:scene3d>
          <a:sp3d extrusionH="76200" prstMaterial="translucentPowder">
            <a:bevelT prst="relaxedInse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5F15C-7C77-4093-8D10-2E65E9D6CE8F}"/>
              </a:ext>
            </a:extLst>
          </p:cNvPr>
          <p:cNvSpPr txBox="1"/>
          <p:nvPr/>
        </p:nvSpPr>
        <p:spPr>
          <a:xfrm>
            <a:off x="2509997" y="564596"/>
            <a:ext cx="735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 startAt="2"/>
            </a:pPr>
            <a:r>
              <a:rPr lang="fr-FR" sz="2400" b="1" dirty="0" smtClean="0">
                <a:solidFill>
                  <a:srgbClr val="02CA00"/>
                </a:solidFill>
                <a:latin typeface="Algerian" panose="04020705040A02060702" pitchFamily="82" charset="0"/>
              </a:rPr>
              <a:t> ordonnancement des processus</a:t>
            </a:r>
            <a:endParaRPr lang="en-US" sz="2400" b="1" dirty="0">
              <a:solidFill>
                <a:srgbClr val="02CA0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7EE62-B8EC-4F3E-9C20-8A55C5CED38A}"/>
              </a:ext>
            </a:extLst>
          </p:cNvPr>
          <p:cNvSpPr txBox="1"/>
          <p:nvPr/>
        </p:nvSpPr>
        <p:spPr>
          <a:xfrm>
            <a:off x="206477" y="3009864"/>
            <a:ext cx="6449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Algerian" panose="04020705040A02060702" pitchFamily="82" charset="0"/>
              </a:rPr>
              <a:t>Qu’est ce que le processus d’ordonnancement ?</a:t>
            </a:r>
            <a:endParaRPr lang="fr-MR" sz="2000" b="1" dirty="0">
              <a:latin typeface="Algerian" panose="04020705040A02060702" pitchFamily="82" charset="0"/>
            </a:endParaRPr>
          </a:p>
        </p:txBody>
      </p:sp>
      <p:pic>
        <p:nvPicPr>
          <p:cNvPr id="14" name="Image 6">
            <a:extLst>
              <a:ext uri="{FF2B5EF4-FFF2-40B4-BE49-F238E27FC236}">
                <a16:creationId xmlns:a16="http://schemas.microsoft.com/office/drawing/2014/main" id="{298E8D5C-51FF-40FF-A429-044905928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66" y="3073773"/>
            <a:ext cx="4594473" cy="299764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92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1CAEC1-C6DC-4AD4-94A4-3151ABCA03BE}"/>
              </a:ext>
            </a:extLst>
          </p:cNvPr>
          <p:cNvSpPr/>
          <p:nvPr/>
        </p:nvSpPr>
        <p:spPr>
          <a:xfrm>
            <a:off x="2276796" y="331820"/>
            <a:ext cx="7781604" cy="11287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blurRad="6350" stA="50000" endA="275" endPos="40000" dist="101600" dir="5400000" sy="-100000" algn="bl" rotWithShape="0"/>
            <a:softEdge rad="0"/>
          </a:effectLst>
          <a:scene3d>
            <a:camera prst="orthographicFront"/>
            <a:lightRig rig="threePt" dir="t"/>
          </a:scene3d>
          <a:sp3d extrusionH="76200" prstMaterial="translucentPowder">
            <a:bevelT prst="relaxedInse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5F15C-7C77-4093-8D10-2E65E9D6CE8F}"/>
              </a:ext>
            </a:extLst>
          </p:cNvPr>
          <p:cNvSpPr txBox="1"/>
          <p:nvPr/>
        </p:nvSpPr>
        <p:spPr>
          <a:xfrm>
            <a:off x="2509997" y="564596"/>
            <a:ext cx="735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 startAt="2"/>
            </a:pPr>
            <a:r>
              <a:rPr lang="fr-FR" sz="2400" b="1" dirty="0" smtClean="0">
                <a:solidFill>
                  <a:srgbClr val="02CA00"/>
                </a:solidFill>
                <a:latin typeface="Algerian" panose="04020705040A02060702" pitchFamily="82" charset="0"/>
              </a:rPr>
              <a:t> ordonnancement des processus</a:t>
            </a:r>
            <a:endParaRPr lang="en-US" sz="2400" b="1" dirty="0">
              <a:solidFill>
                <a:srgbClr val="02CA0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7EE62-B8EC-4F3E-9C20-8A55C5CED38A}"/>
              </a:ext>
            </a:extLst>
          </p:cNvPr>
          <p:cNvSpPr txBox="1"/>
          <p:nvPr/>
        </p:nvSpPr>
        <p:spPr>
          <a:xfrm>
            <a:off x="206477" y="3009864"/>
            <a:ext cx="6449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Algerian" panose="04020705040A02060702" pitchFamily="82" charset="0"/>
              </a:rPr>
              <a:t>Objectifs d’un ordonnanceur</a:t>
            </a:r>
            <a:endParaRPr lang="fr-MR" sz="2000" b="1" dirty="0">
              <a:latin typeface="Algerian" panose="04020705040A02060702" pitchFamily="8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22" y="3114124"/>
            <a:ext cx="5148401" cy="328667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1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45BB-80D2-447E-BD65-66F48E5C4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03" y="24548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MR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L’objectif d’un algorithme d’ordonnancement consiste à identifier le processus qui conduira à la meilleure performance possible du système. </a:t>
            </a:r>
            <a:r>
              <a:rPr lang="fr-FR" sz="18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</a:rPr>
              <a:t>Il existe plusieurs critères fréquemment utilisé :</a:t>
            </a:r>
          </a:p>
          <a:p>
            <a:pPr marL="0" indent="0">
              <a:buNone/>
            </a:pPr>
            <a:endParaRPr lang="fr-FR" sz="2000" dirty="0">
              <a:latin typeface="Algerian" panose="04020705040A02060702" pitchFamily="82" charset="0"/>
            </a:endParaRPr>
          </a:p>
          <a:p>
            <a:r>
              <a:rPr lang="fr-FR" sz="2000" dirty="0">
                <a:latin typeface="Algerian" panose="04020705040A02060702" pitchFamily="82" charset="0"/>
              </a:rPr>
              <a:t>Utilisation de l’UC</a:t>
            </a:r>
          </a:p>
          <a:p>
            <a:r>
              <a:rPr lang="fr-FR" sz="2000" dirty="0">
                <a:latin typeface="Algerian" panose="04020705040A02060702" pitchFamily="82" charset="0"/>
              </a:rPr>
              <a:t>Utilisation  repartie</a:t>
            </a:r>
          </a:p>
          <a:p>
            <a:r>
              <a:rPr lang="fr-FR" sz="2000" dirty="0">
                <a:latin typeface="Algerian" panose="04020705040A02060702" pitchFamily="82" charset="0"/>
              </a:rPr>
              <a:t>Débit </a:t>
            </a:r>
          </a:p>
          <a:p>
            <a:r>
              <a:rPr lang="fr-FR" sz="2000" dirty="0">
                <a:latin typeface="Algerian" panose="04020705040A02060702" pitchFamily="82" charset="0"/>
              </a:rPr>
              <a:t>Temps de réponse</a:t>
            </a:r>
          </a:p>
          <a:p>
            <a:r>
              <a:rPr lang="fr-FR" sz="2000" dirty="0">
                <a:latin typeface="Algerian" panose="04020705040A02060702" pitchFamily="82" charset="0"/>
              </a:rPr>
              <a:t>Temps de rotation </a:t>
            </a:r>
          </a:p>
          <a:p>
            <a:r>
              <a:rPr lang="fr-FR" sz="2000" dirty="0">
                <a:latin typeface="Algerian" panose="04020705040A02060702" pitchFamily="82" charset="0"/>
              </a:rPr>
              <a:t>Temps d’attente</a:t>
            </a:r>
          </a:p>
          <a:p>
            <a:r>
              <a:rPr lang="fr-FR" sz="2000" dirty="0">
                <a:latin typeface="Algerian" panose="04020705040A02060702" pitchFamily="82" charset="0"/>
              </a:rPr>
              <a:t>Equité </a:t>
            </a:r>
          </a:p>
          <a:p>
            <a:r>
              <a:rPr lang="fr-FR" sz="2000" dirty="0">
                <a:latin typeface="Algerian" panose="04020705040A02060702" pitchFamily="82" charset="0"/>
              </a:rPr>
              <a:t>Priorités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1CAEC1-C6DC-4AD4-94A4-3151ABCA03BE}"/>
              </a:ext>
            </a:extLst>
          </p:cNvPr>
          <p:cNvSpPr/>
          <p:nvPr/>
        </p:nvSpPr>
        <p:spPr>
          <a:xfrm>
            <a:off x="2276796" y="331820"/>
            <a:ext cx="7781604" cy="11287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blurRad="6350" stA="50000" endA="275" endPos="40000" dist="101600" dir="5400000" sy="-100000" algn="bl" rotWithShape="0"/>
            <a:softEdge rad="0"/>
          </a:effectLst>
          <a:scene3d>
            <a:camera prst="orthographicFront"/>
            <a:lightRig rig="threePt" dir="t"/>
          </a:scene3d>
          <a:sp3d extrusionH="76200" prstMaterial="translucentPowder">
            <a:bevelT prst="relaxedInse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5F15C-7C77-4093-8D10-2E65E9D6CE8F}"/>
              </a:ext>
            </a:extLst>
          </p:cNvPr>
          <p:cNvSpPr txBox="1"/>
          <p:nvPr/>
        </p:nvSpPr>
        <p:spPr>
          <a:xfrm>
            <a:off x="2473176" y="527773"/>
            <a:ext cx="739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 startAt="3"/>
            </a:pPr>
            <a:r>
              <a:rPr lang="en-US" sz="2400" b="1" dirty="0">
                <a:solidFill>
                  <a:srgbClr val="C90200"/>
                </a:solidFill>
                <a:latin typeface="Algerian" panose="04020705040A02060702" pitchFamily="82" charset="0"/>
              </a:rPr>
              <a:t>Critères d’ordonnancement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1CAEC1-C6DC-4AD4-94A4-3151ABCA03BE}"/>
              </a:ext>
            </a:extLst>
          </p:cNvPr>
          <p:cNvSpPr/>
          <p:nvPr/>
        </p:nvSpPr>
        <p:spPr>
          <a:xfrm>
            <a:off x="2276796" y="331820"/>
            <a:ext cx="7781604" cy="11287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blurRad="6350" stA="50000" endA="275" endPos="40000" dist="101600" dir="5400000" sy="-100000" algn="bl" rotWithShape="0"/>
            <a:softEdge rad="0"/>
          </a:effectLst>
          <a:scene3d>
            <a:camera prst="orthographicFront"/>
            <a:lightRig rig="threePt" dir="t"/>
          </a:scene3d>
          <a:sp3d extrusionH="76200" prstMaterial="translucentPowder">
            <a:bevelT prst="relaxedInse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5F15C-7C77-4093-8D10-2E65E9D6CE8F}"/>
              </a:ext>
            </a:extLst>
          </p:cNvPr>
          <p:cNvSpPr txBox="1"/>
          <p:nvPr/>
        </p:nvSpPr>
        <p:spPr>
          <a:xfrm>
            <a:off x="2534545" y="380490"/>
            <a:ext cx="73336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 startAt="4"/>
            </a:pPr>
            <a:r>
              <a:rPr lang="en-US" sz="2400" b="1" dirty="0">
                <a:solidFill>
                  <a:srgbClr val="005B5B"/>
                </a:solidFill>
                <a:latin typeface="Algerian" panose="04020705040A02060702" pitchFamily="82" charset="0"/>
              </a:rPr>
              <a:t>Types d’ordonnancement des processes</a:t>
            </a:r>
          </a:p>
          <a:p>
            <a:pPr algn="ctr"/>
            <a:endParaRPr lang="fr-M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7EB7C-2DF0-4519-A299-E9BF630EEEF5}"/>
              </a:ext>
            </a:extLst>
          </p:cNvPr>
          <p:cNvSpPr txBox="1"/>
          <p:nvPr/>
        </p:nvSpPr>
        <p:spPr>
          <a:xfrm>
            <a:off x="1612490" y="2497394"/>
            <a:ext cx="816569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b="0" i="0" dirty="0">
                <a:effectLst/>
              </a:rPr>
              <a:t>Il existe deux types d’ordonnancement de processus :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b="1" dirty="0"/>
              <a:t>Ordonnancement préemptif </a:t>
            </a:r>
            <a:r>
              <a:rPr lang="fr-FR" dirty="0"/>
              <a:t>: l’ordonnanceur peut interrompre un processus en                       cours d’exécution.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b="1" dirty="0"/>
              <a:t>Ordonnancement coopératif </a:t>
            </a:r>
            <a:r>
              <a:rPr lang="fr-FR" dirty="0"/>
              <a:t>: ordonnancement jusqu’à achèvement.</a:t>
            </a:r>
            <a:endParaRPr lang="fr-M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FD2-0510-45BE-8E35-343CA2CB8E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516</Words>
  <Application>Microsoft Office PowerPoint</Application>
  <PresentationFormat>Grand écran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Calibri</vt:lpstr>
      <vt:lpstr>Calibri (body)</vt:lpstr>
      <vt:lpstr>Calibri Light</vt:lpstr>
      <vt:lpstr>Century Gothic</vt:lpstr>
      <vt:lpstr>Symbol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Références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MateXPro</cp:lastModifiedBy>
  <cp:revision>98</cp:revision>
  <dcterms:created xsi:type="dcterms:W3CDTF">2020-11-20T21:48:15Z</dcterms:created>
  <dcterms:modified xsi:type="dcterms:W3CDTF">2023-07-14T23:24:54Z</dcterms:modified>
</cp:coreProperties>
</file>