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5" r:id="rId5"/>
    <p:sldId id="264" r:id="rId6"/>
    <p:sldId id="267" r:id="rId7"/>
    <p:sldId id="268" r:id="rId8"/>
    <p:sldId id="266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2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5"/>
            <a:ext cx="1250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3" y="2967037"/>
            <a:ext cx="11853334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4610630" y="3263644"/>
            <a:ext cx="2970741" cy="338554"/>
            <a:chOff x="2357966" y="3167389"/>
            <a:chExt cx="2970741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2357966" y="3167389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MPED-RNN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7757" y="3167389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테스트 구축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552290" y="4200525"/>
            <a:ext cx="3087421" cy="466567"/>
            <a:chOff x="3692394" y="4200525"/>
            <a:chExt cx="3087421" cy="466567"/>
          </a:xfrm>
        </p:grpSpPr>
        <p:grpSp>
          <p:nvGrpSpPr>
            <p:cNvPr id="20" name="그룹 19"/>
            <p:cNvGrpSpPr/>
            <p:nvPr/>
          </p:nvGrpSpPr>
          <p:grpSpPr>
            <a:xfrm>
              <a:off x="3692394" y="4200525"/>
              <a:ext cx="1367630" cy="466567"/>
              <a:chOff x="1832770" y="4324350"/>
              <a:chExt cx="1647295" cy="561975"/>
            </a:xfrm>
          </p:grpSpPr>
          <p:sp>
            <p:nvSpPr>
              <p:cNvPr id="21" name="양쪽 대괄호 20"/>
              <p:cNvSpPr/>
              <p:nvPr/>
            </p:nvSpPr>
            <p:spPr>
              <a:xfrm>
                <a:off x="1832770" y="4324350"/>
                <a:ext cx="1647295" cy="561975"/>
              </a:xfrm>
              <a:prstGeom prst="bracketPair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2209244" y="4375930"/>
                <a:ext cx="894346" cy="492289"/>
                <a:chOff x="2209244" y="4324049"/>
                <a:chExt cx="894346" cy="492289"/>
              </a:xfrm>
            </p:grpSpPr>
            <p:sp>
              <p:nvSpPr>
                <p:cNvPr id="23" name="직사각형 22"/>
                <p:cNvSpPr/>
                <p:nvPr/>
              </p:nvSpPr>
              <p:spPr>
                <a:xfrm>
                  <a:off x="2209244" y="4324049"/>
                  <a:ext cx="894346" cy="2965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-윤고딕310" panose="02030504000101010101" pitchFamily="18" charset="-127"/>
                    </a:rPr>
                    <a:t>모델 설명</a:t>
                  </a:r>
                  <a:endPara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2224691" y="4519767"/>
                  <a:ext cx="878899" cy="2965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모델 성능</a:t>
                  </a:r>
                  <a:endPara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5" name="그룹 24"/>
            <p:cNvGrpSpPr/>
            <p:nvPr/>
          </p:nvGrpSpPr>
          <p:grpSpPr>
            <a:xfrm>
              <a:off x="5412185" y="4200525"/>
              <a:ext cx="1367630" cy="466567"/>
              <a:chOff x="1832770" y="4324350"/>
              <a:chExt cx="1647295" cy="561975"/>
            </a:xfrm>
          </p:grpSpPr>
          <p:sp>
            <p:nvSpPr>
              <p:cNvPr id="26" name="양쪽 대괄호 25"/>
              <p:cNvSpPr/>
              <p:nvPr/>
            </p:nvSpPr>
            <p:spPr>
              <a:xfrm>
                <a:off x="1832770" y="4324350"/>
                <a:ext cx="1647295" cy="561975"/>
              </a:xfrm>
              <a:prstGeom prst="bracketPair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216967" y="4482790"/>
                <a:ext cx="878900" cy="296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환경 구축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모델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설명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52518" y="2585029"/>
            <a:ext cx="8530021" cy="758686"/>
            <a:chOff x="1011544" y="2154768"/>
            <a:chExt cx="8530021" cy="758686"/>
          </a:xfrm>
        </p:grpSpPr>
        <p:sp>
          <p:nvSpPr>
            <p:cNvPr id="115" name="TextBox 114"/>
            <p:cNvSpPr txBox="1"/>
            <p:nvPr/>
          </p:nvSpPr>
          <p:spPr>
            <a:xfrm>
              <a:off x="1803113" y="2205568"/>
              <a:ext cx="6983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/>
                </a:rPr>
                <a:t>오토인코더</a:t>
              </a:r>
              <a:r>
                <a:rPr lang="ko-KR" altLang="en-US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/>
                </a:rPr>
                <a:t> 형식의 규칙성 모델을 학습해 이상 행위 탐지</a:t>
              </a:r>
              <a:endParaRPr lang="en-US" altLang="ko-KR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/>
              </a:endParaRPr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154768"/>
              <a:ext cx="733063" cy="49481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003276" y="2574900"/>
              <a:ext cx="75382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10" panose="02030504000101010101"/>
                </a:rPr>
                <a:t>해당 모델은 </a:t>
              </a:r>
              <a:r>
                <a:rPr lang="ko-KR" altLang="en-US" sz="1600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10" panose="02030504000101010101"/>
                </a:rPr>
                <a:t>스켈레톤</a:t>
              </a:r>
              <a:r>
                <a:rPr lang="ko-KR" altLang="en-US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10" panose="02030504000101010101"/>
                </a:rPr>
                <a:t> 궤적의 시공간 패턴을 특징으로 가짐</a:t>
              </a:r>
              <a:endPara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52518" y="4528922"/>
            <a:ext cx="10346949" cy="1124855"/>
            <a:chOff x="1011544" y="3412258"/>
            <a:chExt cx="10346949" cy="1124855"/>
          </a:xfrm>
        </p:grpSpPr>
        <p:sp>
          <p:nvSpPr>
            <p:cNvPr id="117" name="TextBox 116"/>
            <p:cNvSpPr txBox="1"/>
            <p:nvPr/>
          </p:nvSpPr>
          <p:spPr>
            <a:xfrm>
              <a:off x="1815813" y="3459895"/>
              <a:ext cx="6837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스켈레톤의</a:t>
              </a:r>
              <a:r>
                <a:rPr lang="ko-KR" altLang="en-US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움직임을 </a:t>
              </a:r>
              <a:r>
                <a:rPr lang="en-US" altLang="ko-KR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global </a:t>
              </a:r>
              <a:r>
                <a:rPr lang="ko-KR" altLang="en-US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및 </a:t>
              </a:r>
              <a:r>
                <a:rPr lang="en-US" altLang="ko-KR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local</a:t>
              </a:r>
              <a:r>
                <a:rPr lang="ko-KR" altLang="en-US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의 구성요소로 나누어 학습</a:t>
              </a:r>
              <a:endParaRPr lang="en-US" altLang="ko-KR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3412258"/>
              <a:ext cx="733063" cy="494818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2015976" y="3829227"/>
              <a:ext cx="93425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global	|  </a:t>
              </a:r>
              <a:r>
                <a: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</a:t>
              </a:r>
              <a:r>
                <a:rPr lang="ko-KR" altLang="en-US" sz="1600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바운딩</a:t>
              </a:r>
              <a:r>
                <a:rPr lang="ko-KR" altLang="en-US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박스의 모양</a:t>
              </a:r>
              <a:r>
                <a: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크기 및 변형이 거의 없는 큰 움직임의 대한 정보 전달</a:t>
              </a:r>
              <a:endPara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r>
                <a: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local	|  </a:t>
              </a:r>
              <a:r>
                <a: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</a:t>
              </a:r>
              <a:r>
                <a:rPr lang="ko-KR" altLang="en-US" sz="1600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스켈레톤</a:t>
              </a:r>
              <a:r>
                <a:rPr lang="ko-KR" altLang="en-US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움직임의 내부 변형과 같은 미세한 움직임의 대한 정보 전달</a:t>
              </a:r>
              <a:endPara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84908" y="925011"/>
            <a:ext cx="3795264" cy="3466882"/>
            <a:chOff x="7782187" y="485245"/>
            <a:chExt cx="3795264" cy="346688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b="33163"/>
            <a:stretch/>
          </p:blipFill>
          <p:spPr>
            <a:xfrm>
              <a:off x="7782187" y="485245"/>
              <a:ext cx="3795264" cy="258651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867178" y="3071758"/>
                  <a:ext cx="3625282" cy="880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30" panose="02030504000101010101" pitchFamily="18" charset="-127"/>
                      <a:ea typeface="-윤고딕310" panose="02030504000101010101"/>
                    </a:rPr>
                    <a:t>프레임 내 </a:t>
                  </a:r>
                  <a:r>
                    <a:rPr lang="ko-KR" altLang="en-US" sz="1400" b="1" dirty="0" err="1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30" panose="02030504000101010101" pitchFamily="18" charset="-127"/>
                      <a:ea typeface="-윤고딕310" panose="02030504000101010101"/>
                    </a:rPr>
                    <a:t>스켈레톤의</a:t>
                  </a:r>
                  <a:r>
                    <a:rPr lang="ko-KR" altLang="en-US" sz="140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30" panose="02030504000101010101" pitchFamily="18" charset="-127"/>
                      <a:ea typeface="-윤고딕310" panose="02030504000101010101"/>
                    </a:rPr>
                    <a:t> </a:t>
                  </a:r>
                  <a:r>
                    <a:rPr lang="en-US" altLang="ko-KR" sz="140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30" panose="02030504000101010101" pitchFamily="18" charset="-127"/>
                      <a:ea typeface="-윤고딕310" panose="02030504000101010101"/>
                    </a:rPr>
                    <a:t>global </a:t>
                  </a:r>
                  <a:r>
                    <a:rPr lang="ko-KR" altLang="en-US" sz="140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30" panose="02030504000101010101" pitchFamily="18" charset="-127"/>
                      <a:ea typeface="-윤고딕310" panose="02030504000101010101"/>
                    </a:rPr>
                    <a:t>및 </a:t>
                  </a:r>
                  <a:r>
                    <a:rPr lang="en-US" altLang="ko-KR" sz="140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30" panose="02030504000101010101" pitchFamily="18" charset="-127"/>
                      <a:ea typeface="-윤고딕310" panose="02030504000101010101"/>
                    </a:rPr>
                    <a:t>local</a:t>
                  </a:r>
                  <a:r>
                    <a:rPr lang="ko-KR" altLang="en-US" sz="140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30" panose="02030504000101010101" pitchFamily="18" charset="-127"/>
                      <a:ea typeface="-윤고딕310" panose="02030504000101010101"/>
                    </a:rPr>
                    <a:t>적 분해</a:t>
                  </a:r>
                  <a:endParaRPr lang="en-US" altLang="ko-KR" sz="1400" b="1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30" panose="02030504000101010101" pitchFamily="18" charset="-127"/>
                    <a:ea typeface="-윤고딕310" panose="02030504000101010101"/>
                  </a:endParaRPr>
                </a:p>
                <a:p>
                  <a:r>
                    <a:rPr lang="ko-KR" altLang="en-US" sz="12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녹색 상자</a:t>
                  </a:r>
                  <a:r>
                    <a:rPr lang="en-US" altLang="ko-KR" sz="12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:  </a:t>
                  </a:r>
                  <a:r>
                    <a:rPr lang="ko-KR" altLang="en-US" sz="12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표준 </a:t>
                  </a:r>
                  <a:r>
                    <a:rPr lang="en-US" altLang="ko-KR" sz="12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local </a:t>
                  </a:r>
                  <a:r>
                    <a:rPr lang="ko-KR" altLang="en-US" sz="12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기준 프레임</a:t>
                  </a:r>
                  <a:endParaRPr lang="en-US" altLang="ko-KR" sz="12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/>
                  </a:endParaRPr>
                </a:p>
                <a:p>
                  <a:r>
                    <a:rPr lang="ko-KR" altLang="en-US" sz="12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적색</a:t>
                  </a:r>
                  <a:r>
                    <a:rPr lang="en-US" altLang="ko-KR" sz="12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: </a:t>
                  </a:r>
                  <a:r>
                    <a:rPr lang="ko-KR" altLang="en-US" sz="12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왼쪽 무릎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  <a:alpha val="30000"/>
                                  </a:schemeClr>
                                </a:solidFill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-윤고딕310" panose="02030504000101010101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  <a:alpha val="30000"/>
                                  </a:schemeClr>
                                </a:solidFill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-윤고딕310" panose="02030504000101010101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200" b="0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  <a:alpha val="30000"/>
                                  </a:schemeClr>
                                </a:solidFill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-윤고딕310" panose="02030504000101010101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12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의 위치 벡터</a:t>
                  </a:r>
                  <a:endParaRPr lang="en-US" altLang="ko-KR" sz="12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/>
                  </a:endParaRPr>
                </a:p>
                <a:p>
                  <a:r>
                    <a:rPr lang="en-US" altLang="ko-KR" sz="12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=&gt;  </a:t>
                  </a:r>
                  <a:r>
                    <a:rPr lang="en-US" altLang="ko-KR" sz="120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global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  <a:alpha val="30000"/>
                                  </a:schemeClr>
                                </a:solidFill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-윤고딕310" panose="02030504000101010101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  <a:alpha val="30000"/>
                                  </a:schemeClr>
                                </a:solidFill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-윤고딕310" panose="02030504000101010101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  <a:alpha val="30000"/>
                                  </a:schemeClr>
                                </a:solidFill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-윤고딕310" panose="02030504000101010101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  <a:alpha val="30000"/>
                                  </a:schemeClr>
                                </a:solidFill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-윤고딕310" panose="02030504000101010101"/>
                            </a:rPr>
                            <m:t>𝒈</m:t>
                          </m:r>
                        </m:sup>
                      </m:sSubSup>
                    </m:oMath>
                  </a14:m>
                  <a:r>
                    <a:rPr lang="en-US" altLang="ko-KR" sz="120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(</a:t>
                  </a:r>
                  <a:r>
                    <a:rPr lang="ko-KR" altLang="en-US" sz="120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청색 벡터</a:t>
                  </a:r>
                  <a:r>
                    <a:rPr lang="en-US" altLang="ko-KR" sz="120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)</a:t>
                  </a:r>
                  <a:r>
                    <a:rPr lang="ko-KR" altLang="en-US" sz="120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 </a:t>
                  </a:r>
                  <a:r>
                    <a:rPr lang="en-US" altLang="ko-KR" sz="120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. local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  <a:alpha val="30000"/>
                                  </a:schemeClr>
                                </a:solidFill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-윤고딕310" panose="02030504000101010101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  <a:alpha val="30000"/>
                                  </a:schemeClr>
                                </a:solidFill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-윤고딕310" panose="02030504000101010101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200" b="1" i="1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  <a:alpha val="30000"/>
                                  </a:schemeClr>
                                </a:solidFill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-윤고딕310" panose="02030504000101010101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  <a:alpha val="30000"/>
                                  </a:schemeClr>
                                </a:solidFill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-윤고딕310" panose="02030504000101010101"/>
                            </a:rPr>
                            <m:t>𝒍</m:t>
                          </m:r>
                        </m:sup>
                      </m:sSubSup>
                    </m:oMath>
                  </a14:m>
                  <a:r>
                    <a:rPr lang="en-US" altLang="ko-KR" sz="120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(</a:t>
                  </a:r>
                  <a:r>
                    <a:rPr lang="ko-KR" altLang="en-US" sz="120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녹색 벡터</a:t>
                  </a:r>
                  <a:r>
                    <a:rPr lang="en-US" altLang="ko-KR" sz="120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)</a:t>
                  </a:r>
                  <a:r>
                    <a:rPr lang="ko-KR" altLang="en-US" sz="1200" b="1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/>
                    </a:rPr>
                    <a:t>로 분해</a:t>
                  </a:r>
                  <a:endParaRPr lang="en-US" altLang="ko-KR" sz="1200" b="1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7178" y="3071758"/>
                  <a:ext cx="3625282" cy="8803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514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모델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설명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53200" y="2006777"/>
            <a:ext cx="9735969" cy="969156"/>
            <a:chOff x="1011544" y="4590947"/>
            <a:chExt cx="9735969" cy="969156"/>
          </a:xfrm>
        </p:grpSpPr>
        <p:sp>
          <p:nvSpPr>
            <p:cNvPr id="119" name="TextBox 118"/>
            <p:cNvSpPr txBox="1"/>
            <p:nvPr/>
          </p:nvSpPr>
          <p:spPr>
            <a:xfrm>
              <a:off x="1803113" y="4605996"/>
              <a:ext cx="7990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두개의 반복적인 인코더</a:t>
              </a:r>
              <a:r>
                <a:rPr lang="en-US" altLang="ko-KR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-</a:t>
              </a:r>
              <a:r>
                <a:rPr lang="ko-KR" altLang="en-US" b="1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디코더로</a:t>
              </a:r>
              <a:r>
                <a:rPr lang="ko-KR" altLang="en-US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구성돼 </a:t>
              </a:r>
              <a:r>
                <a:rPr lang="en-US" altLang="ko-KR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LSTMAE(LSTM </a:t>
              </a:r>
              <a:r>
                <a:rPr lang="en-US" altLang="ko-KR" b="1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autoencoder</a:t>
              </a:r>
              <a:r>
                <a:rPr lang="en-US" altLang="ko-KR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  <a:r>
                <a:rPr lang="ko-KR" altLang="en-US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와 유사</a:t>
              </a:r>
              <a:endParaRPr lang="en-US" altLang="ko-KR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4590947"/>
              <a:ext cx="733063" cy="494818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2003276" y="4975328"/>
              <a:ext cx="87442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단</a:t>
              </a:r>
              <a:r>
                <a: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, branch</a:t>
              </a:r>
              <a:r>
                <a:rPr lang="ko-KR" altLang="en-US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간 메시지 전달 메커니즘을 통해 구성 요소 간의 상호 종속성을 모델링</a:t>
              </a:r>
              <a:endPara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모든 부분에서 </a:t>
              </a:r>
              <a:r>
                <a: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GRU(Gated Recurrent Unit, </a:t>
              </a:r>
              <a:r>
                <a:rPr lang="ko-KR" altLang="en-US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업데이트 게이트</a:t>
              </a:r>
              <a:r>
                <a: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 + </a:t>
              </a:r>
              <a:r>
                <a:rPr lang="ko-KR" altLang="en-US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리셋 게이트</a:t>
              </a:r>
              <a:r>
                <a: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)</a:t>
              </a:r>
              <a:r>
                <a:rPr lang="ko-KR" altLang="en-US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사용</a:t>
              </a:r>
              <a:endPara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386998" y="3114832"/>
            <a:ext cx="9660103" cy="3217174"/>
            <a:chOff x="1250083" y="3041762"/>
            <a:chExt cx="9660103" cy="321717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b="12167"/>
            <a:stretch/>
          </p:blipFill>
          <p:spPr>
            <a:xfrm>
              <a:off x="1250083" y="3041762"/>
              <a:ext cx="5760317" cy="3217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010400" y="5304829"/>
              <a:ext cx="38997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녹색 블록</a:t>
              </a:r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: local branch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청색 블록</a:t>
              </a:r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: global branch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흑색 블록</a:t>
              </a:r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: output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자주색 점선</a:t>
              </a:r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: </a:t>
              </a: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분기간 교환되는 메시지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012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모델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성능①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- Shanghai Tech Campus dataset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633489" y="3278526"/>
            <a:ext cx="89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/>
              </a:rPr>
              <a:t>ShanghaiTech</a:t>
            </a:r>
            <a:r>
              <a:rPr lang="en-US" altLang="ko-KR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/>
              </a:rPr>
              <a:t> Uni. </a:t>
            </a:r>
            <a:r>
              <a:rPr lang="ko-KR" altLang="en-US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/>
              </a:rPr>
              <a:t>주변 </a:t>
            </a:r>
            <a:r>
              <a:rPr lang="en-US" altLang="ko-KR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/>
              </a:rPr>
              <a:t>13</a:t>
            </a:r>
            <a:r>
              <a:rPr lang="ko-KR" altLang="en-US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/>
              </a:rPr>
              <a:t>개 카메라 영상과 다양한 범위의 이상 징후 유형 결합</a:t>
            </a:r>
            <a:endParaRPr lang="en-US" altLang="ko-KR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30" panose="02030504000101010101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6" y="3227726"/>
            <a:ext cx="733063" cy="494818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1646190" y="4054719"/>
            <a:ext cx="576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ShanghaiTech</a:t>
            </a:r>
            <a:r>
              <a:rPr lang="en-US" altLang="ko-KR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dataset</a:t>
            </a:r>
            <a:r>
              <a:rPr lang="ko-KR" altLang="en-US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이상 징후는 대부분 인간과 관련 </a:t>
            </a:r>
            <a:endParaRPr lang="en-US" altLang="ko-KR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6" y="4007082"/>
            <a:ext cx="733063" cy="4948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1633490" y="4823276"/>
            <a:ext cx="966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인간과 관련된 테스트 비디오를 </a:t>
            </a:r>
            <a:r>
              <a:rPr lang="en-US" altLang="ko-KR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subset</a:t>
            </a:r>
            <a:r>
              <a:rPr lang="ko-KR" altLang="en-US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 </a:t>
            </a:r>
            <a:r>
              <a:rPr lang="en-US" altLang="ko-KR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“HR Shanghai Tech”</a:t>
            </a:r>
            <a:r>
              <a:rPr lang="ko-KR" altLang="en-US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로 보관하여 해당 </a:t>
            </a:r>
            <a:r>
              <a:rPr lang="en-US" altLang="ko-KR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dataset</a:t>
            </a:r>
            <a:r>
              <a:rPr lang="ko-KR" altLang="en-US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으로 실험 수행</a:t>
            </a:r>
            <a:endParaRPr lang="en-US" altLang="ko-KR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6" y="4772131"/>
            <a:ext cx="733063" cy="49481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400990" y="2066652"/>
            <a:ext cx="5390021" cy="695062"/>
            <a:chOff x="3339580" y="2063230"/>
            <a:chExt cx="5390021" cy="695062"/>
          </a:xfrm>
        </p:grpSpPr>
        <p:sp>
          <p:nvSpPr>
            <p:cNvPr id="114" name="TextBox 113"/>
            <p:cNvSpPr txBox="1"/>
            <p:nvPr/>
          </p:nvSpPr>
          <p:spPr>
            <a:xfrm>
              <a:off x="3761780" y="2063230"/>
              <a:ext cx="4545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Shanghai Tech Campus </a:t>
              </a:r>
              <a:r>
                <a:rPr lang="ko-KR" altLang="en-US" sz="24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데이터 세트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339580" y="2481293"/>
              <a:ext cx="539002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비디오 이상 징후 감지를 위한 가장 포괄적이고 현실적인 데이트 세트 중 하나</a:t>
              </a:r>
              <a:endPara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01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모델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성능②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- CUHK Avenue dataset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28756" y="3227726"/>
            <a:ext cx="9634968" cy="494818"/>
            <a:chOff x="964852" y="3227726"/>
            <a:chExt cx="9634968" cy="494818"/>
          </a:xfrm>
        </p:grpSpPr>
        <p:sp>
          <p:nvSpPr>
            <p:cNvPr id="115" name="TextBox 114"/>
            <p:cNvSpPr txBox="1"/>
            <p:nvPr/>
          </p:nvSpPr>
          <p:spPr>
            <a:xfrm>
              <a:off x="1669585" y="3278526"/>
              <a:ext cx="8930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/>
                </a:rPr>
                <a:t>단일 카메라에서 캡처한 </a:t>
              </a:r>
              <a:r>
                <a:rPr lang="en-US" altLang="ko-KR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/>
                </a:rPr>
                <a:t>16</a:t>
              </a:r>
              <a:r>
                <a:rPr lang="ko-KR" altLang="en-US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/>
                </a:rPr>
                <a:t>개의 교육 비디오와 </a:t>
              </a:r>
              <a:r>
                <a:rPr lang="en-US" altLang="ko-KR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/>
                </a:rPr>
                <a:t>21</a:t>
              </a:r>
              <a:r>
                <a:rPr lang="ko-KR" altLang="en-US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/>
                </a:rPr>
                <a:t>개의 테스트 비디오</a:t>
              </a:r>
              <a:endParaRPr lang="en-US" altLang="ko-KR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/>
              </a:endParaRPr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852" y="3227726"/>
              <a:ext cx="733063" cy="494818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928756" y="5341943"/>
            <a:ext cx="10368895" cy="494818"/>
            <a:chOff x="964852" y="4772131"/>
            <a:chExt cx="10368895" cy="494818"/>
          </a:xfrm>
        </p:grpSpPr>
        <p:sp>
          <p:nvSpPr>
            <p:cNvPr id="119" name="TextBox 118"/>
            <p:cNvSpPr txBox="1"/>
            <p:nvPr/>
          </p:nvSpPr>
          <p:spPr>
            <a:xfrm>
              <a:off x="1669586" y="4823276"/>
              <a:ext cx="9664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생략 후 </a:t>
              </a:r>
              <a:r>
                <a:rPr lang="en-US" altLang="ko-KR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dataset</a:t>
              </a:r>
              <a:r>
                <a:rPr lang="ko-KR" altLang="en-US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을 </a:t>
              </a:r>
              <a:r>
                <a:rPr lang="en-US" altLang="ko-KR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“HR Avenue”</a:t>
              </a:r>
              <a:r>
                <a:rPr lang="ko-KR" altLang="en-US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로 칭함</a:t>
              </a:r>
              <a:endParaRPr lang="en-US" altLang="ko-KR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852" y="4772131"/>
              <a:ext cx="733063" cy="494818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3400990" y="2066652"/>
            <a:ext cx="5390021" cy="695062"/>
            <a:chOff x="3339580" y="2063230"/>
            <a:chExt cx="5390021" cy="695062"/>
          </a:xfrm>
        </p:grpSpPr>
        <p:sp>
          <p:nvSpPr>
            <p:cNvPr id="114" name="TextBox 113"/>
            <p:cNvSpPr txBox="1"/>
            <p:nvPr/>
          </p:nvSpPr>
          <p:spPr>
            <a:xfrm>
              <a:off x="3761780" y="2063230"/>
              <a:ext cx="4545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CUHK Avenue </a:t>
              </a:r>
              <a:r>
                <a:rPr lang="ko-KR" altLang="en-US" sz="24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데이터 세트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339580" y="2481293"/>
              <a:ext cx="539002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비디오 이상 징후 감지를 위한 가장 포괄적이고 현실적인 데이트 세트 중 하나</a:t>
              </a:r>
              <a:endPara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928756" y="4164887"/>
            <a:ext cx="10525306" cy="732703"/>
            <a:chOff x="964852" y="4007082"/>
            <a:chExt cx="10525306" cy="732703"/>
          </a:xfrm>
        </p:grpSpPr>
        <p:sp>
          <p:nvSpPr>
            <p:cNvPr id="117" name="TextBox 116"/>
            <p:cNvSpPr txBox="1"/>
            <p:nvPr/>
          </p:nvSpPr>
          <p:spPr>
            <a:xfrm>
              <a:off x="1682286" y="4054719"/>
              <a:ext cx="5765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ShanghaiTech</a:t>
              </a:r>
              <a:r>
                <a:rPr lang="en-US" altLang="ko-KR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dataset</a:t>
              </a:r>
              <a:r>
                <a:rPr lang="ko-KR" altLang="en-US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의 오류</a:t>
              </a:r>
              <a:r>
                <a:rPr lang="en-US" altLang="ko-KR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(</a:t>
              </a:r>
              <a:r>
                <a:rPr lang="ko-KR" altLang="en-US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불안정한 골격 입력</a:t>
              </a:r>
              <a:r>
                <a:rPr lang="en-US" altLang="ko-KR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  <a:r>
                <a:rPr lang="ko-KR" altLang="en-US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보완</a:t>
              </a:r>
              <a:endParaRPr lang="en-US" altLang="ko-KR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852" y="4007082"/>
              <a:ext cx="733063" cy="49481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842294" y="4401231"/>
              <a:ext cx="96478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10" panose="02030504000101010101"/>
                </a:rPr>
                <a:t>비정상적 사건에 사람이 존재하지 않거나 주제를 감지 및 추적할 수 없는 경우 비디오 프레임 </a:t>
              </a:r>
              <a:r>
                <a: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10" panose="02030504000101010101"/>
                </a:rPr>
                <a:t>set</a:t>
              </a:r>
              <a:r>
                <a:rPr lang="ko-KR" altLang="en-US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10" panose="02030504000101010101"/>
                </a:rPr>
                <a:t> 수동 생략</a:t>
              </a:r>
              <a:endPara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79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모델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성능①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- Shanghai Tech Campus dataset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19611" y="2422167"/>
            <a:ext cx="5262489" cy="2902794"/>
            <a:chOff x="803042" y="2410136"/>
            <a:chExt cx="5262489" cy="2902794"/>
          </a:xfrm>
        </p:grpSpPr>
        <p:sp>
          <p:nvSpPr>
            <p:cNvPr id="35" name="TextBox 34"/>
            <p:cNvSpPr txBox="1"/>
            <p:nvPr/>
          </p:nvSpPr>
          <p:spPr>
            <a:xfrm>
              <a:off x="803042" y="4605044"/>
              <a:ext cx="52624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/>
                </a:rPr>
                <a:t>Compares the frame-level ROC AUC of MPED_RNN against three </a:t>
              </a:r>
              <a:r>
                <a:rPr lang="en-US" altLang="ko-KR" sz="2000" b="1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/>
                </a:rPr>
                <a:t>stateof</a:t>
              </a:r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/>
                </a:rPr>
                <a:t>-the-art methods</a:t>
              </a:r>
              <a:endParaRPr lang="en-US" altLang="ko-KR" sz="105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2064" y="2410136"/>
              <a:ext cx="4884446" cy="1942517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6990437" y="1877638"/>
            <a:ext cx="3945571" cy="4076992"/>
            <a:chOff x="6773868" y="1865607"/>
            <a:chExt cx="3945571" cy="407699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2993" y="1865607"/>
              <a:ext cx="3447323" cy="344732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773868" y="5480934"/>
              <a:ext cx="39455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/>
                </a:rPr>
                <a:t>스켈레톤에</a:t>
              </a:r>
              <a:r>
                <a:rPr lang="ko-KR" altLang="en-US" sz="12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/>
                </a:rPr>
                <a:t> 초점을 맞췄기에 무관한 측면 회피</a:t>
              </a:r>
              <a:endParaRPr lang="en-US" altLang="ko-KR" sz="12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/>
              </a:endParaRPr>
            </a:p>
            <a:p>
              <a:pPr algn="ctr"/>
              <a:r>
                <a:rPr lang="en-US" altLang="ko-KR" sz="12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/>
                </a:rPr>
                <a:t>(</a:t>
              </a:r>
              <a:r>
                <a:rPr lang="ko-KR" altLang="en-US" sz="12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/>
                </a:rPr>
                <a:t>골격 구조를 시각적 기능으로의 보강 필요</a:t>
              </a:r>
              <a:r>
                <a:rPr lang="en-US" altLang="ko-KR" sz="12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05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테스트 구축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환경 구축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미완성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58452" y="2069520"/>
            <a:ext cx="799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https://github.com/RomeroBarata/skeleton_based_anomaly_detection</a:t>
            </a:r>
            <a:endParaRPr lang="en-US" altLang="ko-KR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00" y="2006777"/>
            <a:ext cx="733063" cy="4948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97" y="2802088"/>
            <a:ext cx="4260003" cy="31993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430" y="2676046"/>
            <a:ext cx="5663202" cy="345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7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46914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Learning Regularity in Skeleton Trajectories for Anomaly Detection in Videos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401</Words>
  <Application>Microsoft Office PowerPoint</Application>
  <PresentationFormat>와이드스크린</PresentationFormat>
  <Paragraphs>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-윤고딕310</vt:lpstr>
      <vt:lpstr>-윤고딕330</vt:lpstr>
      <vt:lpstr>-윤고딕350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이세림</cp:lastModifiedBy>
  <cp:revision>110</cp:revision>
  <dcterms:created xsi:type="dcterms:W3CDTF">2016-03-30T05:53:39Z</dcterms:created>
  <dcterms:modified xsi:type="dcterms:W3CDTF">2021-07-20T06:39:06Z</dcterms:modified>
</cp:coreProperties>
</file>