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0" r:id="rId5"/>
    <p:sldId id="267" r:id="rId6"/>
    <p:sldId id="266" r:id="rId7"/>
    <p:sldId id="26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299" y="4883203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주차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346351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2021.07.20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492B5873-ED37-4380-9597-68C791E9DC4E}"/>
              </a:ext>
            </a:extLst>
          </p:cNvPr>
          <p:cNvGrpSpPr/>
          <p:nvPr/>
        </p:nvGrpSpPr>
        <p:grpSpPr>
          <a:xfrm>
            <a:off x="941878" y="4380386"/>
            <a:ext cx="7666547" cy="494818"/>
            <a:chOff x="1011544" y="2215400"/>
            <a:chExt cx="7666547" cy="4948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7A54E-D1AC-4A81-8AF3-BB7F31CE9F24}"/>
                </a:ext>
              </a:extLst>
            </p:cNvPr>
            <p:cNvSpPr txBox="1"/>
            <p:nvPr/>
          </p:nvSpPr>
          <p:spPr>
            <a:xfrm>
              <a:off x="1639161" y="2266200"/>
              <a:ext cx="703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스켈레톤의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움직임을 </a:t>
              </a:r>
              <a:r>
                <a:rPr lang="en-US" altLang="ko-KR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global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과 </a:t>
              </a:r>
              <a:r>
                <a:rPr lang="en-US" altLang="ko-KR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local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구성요소로 나누어 학습</a:t>
              </a:r>
              <a:endPara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C3FC85A-5FDD-48B0-B90C-8AB25B663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 소개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64EEDEF-84B4-46AE-ABAD-1FA45CBA7A86}"/>
              </a:ext>
            </a:extLst>
          </p:cNvPr>
          <p:cNvGrpSpPr/>
          <p:nvPr/>
        </p:nvGrpSpPr>
        <p:grpSpPr>
          <a:xfrm>
            <a:off x="941878" y="2367800"/>
            <a:ext cx="6712959" cy="494818"/>
            <a:chOff x="1011544" y="2215400"/>
            <a:chExt cx="6712959" cy="49481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A2D40A-6119-4C87-8B68-65232A62ED39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오토인코더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형식의 규칙성 모델을 학습해 이상 행위 탐지</a:t>
              </a:r>
              <a:endPara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8BC2D5D-4689-4493-9D4A-19A8DA882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7798163-7553-4FFB-B230-B43086A6773A}"/>
              </a:ext>
            </a:extLst>
          </p:cNvPr>
          <p:cNvGrpSpPr/>
          <p:nvPr/>
        </p:nvGrpSpPr>
        <p:grpSpPr>
          <a:xfrm>
            <a:off x="941878" y="3374093"/>
            <a:ext cx="4573188" cy="494818"/>
            <a:chOff x="1011544" y="2215400"/>
            <a:chExt cx="4573188" cy="49481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BEDF1E-B040-4B02-81A7-146A94A26D82}"/>
                </a:ext>
              </a:extLst>
            </p:cNvPr>
            <p:cNvSpPr txBox="1"/>
            <p:nvPr/>
          </p:nvSpPr>
          <p:spPr>
            <a:xfrm>
              <a:off x="1639161" y="2266200"/>
              <a:ext cx="394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두개의 반복적인 인코더</a:t>
              </a:r>
              <a:r>
                <a:rPr lang="en-US" altLang="ko-KR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-</a:t>
              </a:r>
              <a:r>
                <a:rPr lang="ko-KR" altLang="en-US" sz="16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디코더로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구성</a:t>
              </a:r>
              <a:endPara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6150C65-1FCE-4FD6-8EF4-5D25597B7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B39695-4345-4EFC-8BB4-87CF60802AA3}"/>
              </a:ext>
            </a:extLst>
          </p:cNvPr>
          <p:cNvGrpSpPr/>
          <p:nvPr/>
        </p:nvGrpSpPr>
        <p:grpSpPr>
          <a:xfrm>
            <a:off x="941878" y="5386678"/>
            <a:ext cx="7666547" cy="494818"/>
            <a:chOff x="1011544" y="2215400"/>
            <a:chExt cx="7666547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A8B53F-1B22-4F7D-AD4D-DC273E7E0C11}"/>
                </a:ext>
              </a:extLst>
            </p:cNvPr>
            <p:cNvSpPr txBox="1"/>
            <p:nvPr/>
          </p:nvSpPr>
          <p:spPr>
            <a:xfrm>
              <a:off x="1639161" y="2266200"/>
              <a:ext cx="703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LSTM</a:t>
              </a:r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단순성과 유사한 성능</a:t>
              </a:r>
              <a:endPara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F97EF05-F46A-485B-8668-E85545E6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09014A-9707-413D-B73C-5167CC3536C6}"/>
              </a:ext>
            </a:extLst>
          </p:cNvPr>
          <p:cNvSpPr txBox="1"/>
          <p:nvPr/>
        </p:nvSpPr>
        <p:spPr>
          <a:xfrm>
            <a:off x="1569495" y="2753657"/>
            <a:ext cx="608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데이터를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라벨링하지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않아도 데이터의 주성분이 되는 특징 학습 가능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B1FA1-C6BD-47C5-9AD5-7F1AB4D7E001}"/>
              </a:ext>
            </a:extLst>
          </p:cNvPr>
          <p:cNvSpPr txBox="1"/>
          <p:nvPr/>
        </p:nvSpPr>
        <p:spPr>
          <a:xfrm>
            <a:off x="1569495" y="3759815"/>
            <a:ext cx="608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브랜치간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메시지 전달 메커니즘을 통해 구성 요소 간의 상호 종속성 모델링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EB596C-4640-490B-85F8-5D9BAD42ECE3}"/>
              </a:ext>
            </a:extLst>
          </p:cNvPr>
          <p:cNvSpPr txBox="1"/>
          <p:nvPr/>
        </p:nvSpPr>
        <p:spPr>
          <a:xfrm>
            <a:off x="1569495" y="4775810"/>
            <a:ext cx="608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global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큰 움직임에 대해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local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미세한 움직임에 대한 정보 전달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3FC9F1-B835-43AA-BA23-ED5A5CFC0A08}"/>
              </a:ext>
            </a:extLst>
          </p:cNvPr>
          <p:cNvSpPr txBox="1"/>
          <p:nvPr/>
        </p:nvSpPr>
        <p:spPr>
          <a:xfrm>
            <a:off x="1569494" y="5776032"/>
            <a:ext cx="750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모든 부분에서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GRU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를 사용해 이전 단계의 내부 상태 메시지를 추가입력으로 처리해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GRU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구조에 통합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40D680-3D53-452F-AEE4-E6945897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1537937"/>
            <a:ext cx="4315920" cy="26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6241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Autoencoder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66263" y="1747373"/>
            <a:ext cx="9493867" cy="661380"/>
            <a:chOff x="1011544" y="4590947"/>
            <a:chExt cx="9493867" cy="661380"/>
          </a:xfrm>
        </p:grpSpPr>
        <p:sp>
          <p:nvSpPr>
            <p:cNvPr id="119" name="TextBox 118"/>
            <p:cNvSpPr txBox="1"/>
            <p:nvPr/>
          </p:nvSpPr>
          <p:spPr>
            <a:xfrm>
              <a:off x="1803112" y="4605996"/>
              <a:ext cx="8702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입력 시퀀스가 순차적으로 들어오며</a:t>
              </a:r>
              <a:r>
                <a:rPr lang="en-US" altLang="ko-KR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마지막 입력 시퀀스가 들어온 후 </a:t>
              </a:r>
              <a:r>
                <a:rPr lang="ko-KR" altLang="en-US" sz="18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디코더는</a:t>
              </a:r>
              <a:r>
                <a:rPr lang="ko-KR" altLang="en-US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 입력 시퀀스를 재생성 혹은 목표 시퀀스에 대한 예측 출력</a:t>
              </a:r>
              <a:endParaRPr lang="en-US" altLang="ko-KR" sz="18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4590947"/>
              <a:ext cx="733063" cy="494818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0C3D8-E7B9-4D90-9263-2170A728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43" y="2564131"/>
            <a:ext cx="72580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9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7097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구축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321F0B-A789-4FAD-A6AB-D01BC27539AD}"/>
              </a:ext>
            </a:extLst>
          </p:cNvPr>
          <p:cNvGrpSpPr/>
          <p:nvPr/>
        </p:nvGrpSpPr>
        <p:grpSpPr>
          <a:xfrm>
            <a:off x="2092910" y="1907359"/>
            <a:ext cx="8006179" cy="494818"/>
            <a:chOff x="1011544" y="2215400"/>
            <a:chExt cx="8006179" cy="4948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731589-88D4-4126-9BC7-0C614A5DA86E}"/>
                </a:ext>
              </a:extLst>
            </p:cNvPr>
            <p:cNvSpPr txBox="1"/>
            <p:nvPr/>
          </p:nvSpPr>
          <p:spPr>
            <a:xfrm>
              <a:off x="1639161" y="2266200"/>
              <a:ext cx="7378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https://github.com/RomeroBarata/skeleton_based_anomaly_detection</a:t>
              </a:r>
              <a:endPara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9715C7-145D-4513-939A-24CA610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7D200406-E5F2-4B3D-A686-C79BB0F2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594922"/>
            <a:ext cx="7219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구축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Windows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65211-B29E-4726-B93C-911FA559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754910"/>
            <a:ext cx="7208971" cy="31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6FE6AFE-D5E2-44F1-9486-F74FB551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49" y="4577654"/>
            <a:ext cx="7753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C55A97-638D-43E7-BC67-F3E56E0778DB}"/>
              </a:ext>
            </a:extLst>
          </p:cNvPr>
          <p:cNvGrpSpPr/>
          <p:nvPr/>
        </p:nvGrpSpPr>
        <p:grpSpPr>
          <a:xfrm>
            <a:off x="7649239" y="3867298"/>
            <a:ext cx="2875329" cy="494818"/>
            <a:chOff x="1011544" y="2215400"/>
            <a:chExt cx="2875329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B76077-D73E-422A-BDF7-73C34964EC5C}"/>
                </a:ext>
              </a:extLst>
            </p:cNvPr>
            <p:cNvSpPr txBox="1"/>
            <p:nvPr/>
          </p:nvSpPr>
          <p:spPr>
            <a:xfrm>
              <a:off x="1639161" y="2289203"/>
              <a:ext cx="2247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학습의 강제 종료 현상</a:t>
              </a:r>
              <a:endPara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9503D1E-733E-49C9-BA6F-0FC47B33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39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구축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Linux(Ubuntu)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244CB68-41BA-480D-AF51-62FCF6FC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28" y="1761402"/>
            <a:ext cx="9246343" cy="2159537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F1CFAC78-63A8-4D58-8E66-35757C308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0" y="4850467"/>
            <a:ext cx="7763958" cy="12003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82F90D-E388-4FAB-AD6A-1D1ED1804816}"/>
              </a:ext>
            </a:extLst>
          </p:cNvPr>
          <p:cNvSpPr txBox="1"/>
          <p:nvPr/>
        </p:nvSpPr>
        <p:spPr>
          <a:xfrm>
            <a:off x="3053328" y="4074014"/>
            <a:ext cx="608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glibc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버전 오류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4DBB1-12D3-4F3B-A31E-999E7D07E312}"/>
              </a:ext>
            </a:extLst>
          </p:cNvPr>
          <p:cNvSpPr txBox="1"/>
          <p:nvPr/>
        </p:nvSpPr>
        <p:spPr>
          <a:xfrm>
            <a:off x="3053328" y="6205402"/>
            <a:ext cx="608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glibc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관련된 패키지 설치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스킵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시 오류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448F6E-4B69-484B-A62F-DA1BCA6164D8}"/>
              </a:ext>
            </a:extLst>
          </p:cNvPr>
          <p:cNvGrpSpPr/>
          <p:nvPr/>
        </p:nvGrpSpPr>
        <p:grpSpPr>
          <a:xfrm>
            <a:off x="1716223" y="3376826"/>
            <a:ext cx="6712959" cy="494818"/>
            <a:chOff x="1011544" y="2215400"/>
            <a:chExt cx="6712959" cy="4948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EA9823-B838-40A8-AEA9-789ABAA5243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MPED-RNN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윈도우 및 리눅스에서 실행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BE46BEB-676F-4ABE-AF7E-84E1C012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716223" y="2087885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MPED-RNN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모델의 패키지 업데이트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716223" y="4665766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서버를 사용하여 제공받은 데이터셋을 가지고 학습 후 결과 확인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187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55</cp:revision>
  <dcterms:created xsi:type="dcterms:W3CDTF">2016-03-30T05:53:39Z</dcterms:created>
  <dcterms:modified xsi:type="dcterms:W3CDTF">2021-07-20T07:36:01Z</dcterms:modified>
</cp:coreProperties>
</file>