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7" r:id="rId4"/>
    <p:sldId id="280" r:id="rId5"/>
    <p:sldId id="279" r:id="rId6"/>
    <p:sldId id="281" r:id="rId7"/>
    <p:sldId id="269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66" d="100"/>
          <a:sy n="66" d="100"/>
        </p:scale>
        <p:origin x="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UCF-Crime dataset </a:t>
            </a:r>
            <a:r>
              <a:rPr lang="ko-KR" altLang="en-US" dirty="0"/>
              <a:t>평가를 위해 </a:t>
            </a:r>
            <a:r>
              <a:rPr lang="en-US" altLang="ko-KR" dirty="0" err="1"/>
              <a:t>npy</a:t>
            </a:r>
            <a:r>
              <a:rPr lang="ko-KR" altLang="en-US" dirty="0"/>
              <a:t>파일 제작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test </a:t>
            </a:r>
            <a:r>
              <a:rPr lang="ko-KR" altLang="en-US" dirty="0"/>
              <a:t>데이터만큼 </a:t>
            </a:r>
            <a:r>
              <a:rPr lang="en-US" altLang="ko-KR" dirty="0" err="1"/>
              <a:t>npy</a:t>
            </a:r>
            <a:r>
              <a:rPr lang="ko-KR" altLang="en-US" dirty="0"/>
              <a:t>파일을 만들었으며</a:t>
            </a:r>
            <a:r>
              <a:rPr lang="en-US" altLang="ko-KR" dirty="0"/>
              <a:t>, </a:t>
            </a:r>
            <a:r>
              <a:rPr lang="ko-KR" altLang="en-US" dirty="0"/>
              <a:t>그 개수는 각각 </a:t>
            </a:r>
            <a:r>
              <a:rPr lang="en-US" altLang="ko-KR" dirty="0"/>
              <a:t>15, 15, 15, 30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3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기존에는 </a:t>
            </a:r>
            <a:r>
              <a:rPr lang="en-US" altLang="ko-KR" dirty="0"/>
              <a:t>1</a:t>
            </a:r>
            <a:r>
              <a:rPr lang="ko-KR" altLang="en-US" dirty="0"/>
              <a:t>로 채웠던 것을 </a:t>
            </a:r>
            <a:r>
              <a:rPr lang="en-US" altLang="ko-KR" dirty="0"/>
              <a:t>frame</a:t>
            </a:r>
            <a:r>
              <a:rPr lang="ko-KR" altLang="en-US" dirty="0"/>
              <a:t>마다 </a:t>
            </a:r>
            <a:r>
              <a:rPr lang="en-US" altLang="ko-KR" dirty="0"/>
              <a:t>Person</a:t>
            </a:r>
            <a:r>
              <a:rPr lang="ko-KR" altLang="en-US" dirty="0"/>
              <a:t>의 유무에 따라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구성된 </a:t>
            </a:r>
            <a:r>
              <a:rPr lang="en-US" altLang="ko-KR" dirty="0" err="1"/>
              <a:t>npy</a:t>
            </a:r>
            <a:r>
              <a:rPr lang="ko-KR" altLang="en-US" dirty="0"/>
              <a:t>파일 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4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실수 표현으로 만들었던 </a:t>
            </a:r>
            <a:r>
              <a:rPr lang="en-US" altLang="ko-KR" dirty="0"/>
              <a:t>csv</a:t>
            </a:r>
            <a:r>
              <a:rPr lang="ko-KR" altLang="en-US" dirty="0"/>
              <a:t>파일을 지수 표현식으로 바꿔 오류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가중치와 </a:t>
            </a:r>
            <a:r>
              <a:rPr lang="en-US" altLang="ko-KR" dirty="0"/>
              <a:t>csv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en-US" altLang="ko-KR" dirty="0" err="1"/>
              <a:t>npy</a:t>
            </a:r>
            <a:r>
              <a:rPr lang="ko-KR" altLang="en-US" dirty="0"/>
              <a:t>파일을 가지고 </a:t>
            </a:r>
            <a:r>
              <a:rPr lang="en-US" altLang="ko-KR" dirty="0"/>
              <a:t>UCF-Crime </a:t>
            </a:r>
            <a:r>
              <a:rPr lang="ko-KR" altLang="en-US" dirty="0"/>
              <a:t>데이터셋을 평가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AUROC</a:t>
            </a:r>
            <a:r>
              <a:rPr lang="ko-KR" altLang="en-US" dirty="0"/>
              <a:t>와 </a:t>
            </a:r>
            <a:r>
              <a:rPr lang="en-US" altLang="ko-KR" dirty="0"/>
              <a:t>AUPR</a:t>
            </a:r>
            <a:r>
              <a:rPr lang="ko-KR" altLang="en-US" dirty="0"/>
              <a:t>의 수치가 너무 높게 나와 자세한 분석과 재평가가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ROC </a:t>
            </a:r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en-US" altLang="ko-KR" dirty="0"/>
              <a:t>AUROC(=AUC): ROC</a:t>
            </a:r>
            <a:r>
              <a:rPr lang="ko-KR" altLang="en-US" dirty="0"/>
              <a:t> 커브의 아래 넓이</a:t>
            </a:r>
            <a:r>
              <a:rPr lang="en-US" altLang="ko-KR" dirty="0"/>
              <a:t>, </a:t>
            </a:r>
            <a:r>
              <a:rPr lang="ko-KR" altLang="en-US" dirty="0"/>
              <a:t>값이 클수록 성능이 좋음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AUROC</a:t>
            </a:r>
            <a:r>
              <a:rPr lang="ko-KR" altLang="en-US" dirty="0"/>
              <a:t>와 </a:t>
            </a:r>
            <a:r>
              <a:rPr lang="en-US" altLang="ko-KR" dirty="0"/>
              <a:t>AUPR</a:t>
            </a:r>
            <a:r>
              <a:rPr lang="ko-KR" altLang="en-US" dirty="0"/>
              <a:t>은 관점에 따른 성능 평가 방법</a:t>
            </a:r>
            <a:endParaRPr lang="en-US" altLang="ko-KR" dirty="0"/>
          </a:p>
          <a:p>
            <a:r>
              <a:rPr lang="en-US" altLang="ko-KR" dirty="0"/>
              <a:t>AUROC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성능을 참 양수 비율과 거짓 양수 </a:t>
            </a:r>
            <a:r>
              <a:rPr lang="ko-KR" altLang="en-US" dirty="0" err="1"/>
              <a:t>예측률의</a:t>
            </a:r>
            <a:r>
              <a:rPr lang="ko-KR" altLang="en-US" dirty="0"/>
              <a:t> 상대적 측정값으로 정의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값이 클수록 더 완벽하며</a:t>
            </a:r>
            <a:r>
              <a:rPr lang="en-US" altLang="ko-KR" dirty="0"/>
              <a:t>, </a:t>
            </a:r>
            <a:r>
              <a:rPr lang="ko-KR" altLang="en-US" dirty="0"/>
              <a:t>참과 거짓을 구분할 수 없는 경우 </a:t>
            </a:r>
            <a:r>
              <a:rPr lang="en-US" altLang="ko-KR" dirty="0"/>
              <a:t>0.5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AUPR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모형의 정확도와 정확도를 얼마나 정확하게 예측하는지 나타내는 </a:t>
            </a:r>
            <a:r>
              <a:rPr lang="ko-KR" altLang="en-US" dirty="0" err="1"/>
              <a:t>나타내는</a:t>
            </a:r>
            <a:r>
              <a:rPr lang="ko-KR" altLang="en-US" dirty="0"/>
              <a:t> 상대적 측정값으로 정의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모형이 충돌을 예측한 후 이를 수정하는 데 대한 보상을 모델에게 제공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AUROC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보다 더 까다로운 측정치</a:t>
            </a:r>
            <a:endParaRPr lang="en-US" altLang="ko-KR" b="0" i="0" dirty="0">
              <a:solidFill>
                <a:srgbClr val="000000"/>
              </a:solidFill>
              <a:effectLst/>
              <a:latin typeface="Noto Sans"/>
            </a:endParaRP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AUROC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보다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AUPR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을 우선시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5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Mask </a:t>
            </a:r>
            <a:r>
              <a:rPr lang="ko-KR" altLang="en-US" dirty="0"/>
              <a:t>제작을 사람의 유무에서 이상행동에 따른 것으로 수정할 필요가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AI_Hub</a:t>
            </a:r>
            <a:r>
              <a:rPr lang="ko-KR" altLang="en-US" dirty="0"/>
              <a:t> 데이터는 사람마다 스켈레톤 데이터가 따로 나와있고 이상행동 프레임을 구분할 수 있어 더 원활한 학습 진행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4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이중분류만 할 수 있는 </a:t>
            </a:r>
            <a:r>
              <a:rPr lang="en-US" altLang="ko-KR" dirty="0"/>
              <a:t>MPED-RNN</a:t>
            </a:r>
            <a:r>
              <a:rPr lang="ko-KR" altLang="en-US" dirty="0"/>
              <a:t>을 고쳐 다중분류가 가능하도록 코드 수정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AI-HUB </a:t>
            </a:r>
            <a:r>
              <a:rPr lang="ko-KR" altLang="en-US" dirty="0"/>
              <a:t>데이터셋 구조 파악 후 해당 데이터셋을 </a:t>
            </a:r>
            <a:r>
              <a:rPr lang="en-US" altLang="ko-KR" dirty="0"/>
              <a:t>csv</a:t>
            </a:r>
            <a:r>
              <a:rPr lang="ko-KR" altLang="en-US" dirty="0"/>
              <a:t>파일로 변환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AI-HUB </a:t>
            </a:r>
            <a:r>
              <a:rPr lang="ko-KR" altLang="en-US" dirty="0"/>
              <a:t>데이터셋 학습 최종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0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2021.08.10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frame_level_masks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555C5AA-B567-421A-B2B6-9760816C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33" y="2146812"/>
            <a:ext cx="2343040" cy="38559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FDDB96-B7F7-4F17-9406-05CF63A98FB4}"/>
              </a:ext>
            </a:extLst>
          </p:cNvPr>
          <p:cNvSpPr txBox="1"/>
          <p:nvPr/>
        </p:nvSpPr>
        <p:spPr>
          <a:xfrm>
            <a:off x="7714127" y="2698372"/>
            <a:ext cx="28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01_01~15.npy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(15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024C5-56C2-4456-9BBF-E418147D86A8}"/>
              </a:ext>
            </a:extLst>
          </p:cNvPr>
          <p:cNvSpPr txBox="1"/>
          <p:nvPr/>
        </p:nvSpPr>
        <p:spPr>
          <a:xfrm>
            <a:off x="7714127" y="3589699"/>
            <a:ext cx="28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01_01~15.npy (15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053FA-752E-432E-8560-BCE0AF52B02B}"/>
              </a:ext>
            </a:extLst>
          </p:cNvPr>
          <p:cNvSpPr txBox="1"/>
          <p:nvPr/>
        </p:nvSpPr>
        <p:spPr>
          <a:xfrm>
            <a:off x="7714127" y="4481026"/>
            <a:ext cx="28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01_01~15.npy (15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B87CF-CCA5-4924-81B0-D9FEB05FD550}"/>
              </a:ext>
            </a:extLst>
          </p:cNvPr>
          <p:cNvSpPr txBox="1"/>
          <p:nvPr/>
        </p:nvSpPr>
        <p:spPr>
          <a:xfrm>
            <a:off x="7714127" y="5372353"/>
            <a:ext cx="2837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01_01~30.npy (30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DF788F-E8B6-4EAA-B236-E5D55F045EB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45143" y="1962659"/>
            <a:ext cx="2027161" cy="41215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1D95F8-2C0D-4F0A-BE2C-F78D31CBEEB4}"/>
              </a:ext>
            </a:extLst>
          </p:cNvPr>
          <p:cNvSpPr/>
          <p:nvPr/>
        </p:nvSpPr>
        <p:spPr>
          <a:xfrm>
            <a:off x="1330629" y="1948145"/>
            <a:ext cx="2027161" cy="41215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03F32-22C4-4CEA-BD9F-6A2D55E162D0}"/>
              </a:ext>
            </a:extLst>
          </p:cNvPr>
          <p:cNvSpPr/>
          <p:nvPr/>
        </p:nvSpPr>
        <p:spPr>
          <a:xfrm>
            <a:off x="5138213" y="2774573"/>
            <a:ext cx="2027161" cy="323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D595A21-5D2F-41CE-B617-278D19B403BD}"/>
              </a:ext>
            </a:extLst>
          </p:cNvPr>
          <p:cNvCxnSpPr>
            <a:stCxn id="24" idx="1"/>
            <a:endCxn id="8" idx="3"/>
          </p:cNvCxnSpPr>
          <p:nvPr/>
        </p:nvCxnSpPr>
        <p:spPr>
          <a:xfrm rot="10800000" flipV="1">
            <a:off x="3357791" y="2936527"/>
            <a:ext cx="1780423" cy="107241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frame_level_masks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제작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DFDF6C-94C0-42C8-80D6-ABD2A9D9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633" y="2054678"/>
            <a:ext cx="50292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A27C12-252D-49DD-B562-12F575A2B0D1}"/>
              </a:ext>
            </a:extLst>
          </p:cNvPr>
          <p:cNvSpPr/>
          <p:nvPr/>
        </p:nvSpPr>
        <p:spPr>
          <a:xfrm>
            <a:off x="5368795" y="3829956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8CA4A08-20D1-4E6B-A794-7B1351200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54" y="2045607"/>
            <a:ext cx="4462198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4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csv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파일 수정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8B0F948-D1AD-4A67-A6D5-3DF541839B1A}"/>
              </a:ext>
            </a:extLst>
          </p:cNvPr>
          <p:cNvSpPr/>
          <p:nvPr/>
        </p:nvSpPr>
        <p:spPr>
          <a:xfrm>
            <a:off x="5686427" y="3791857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E7F9347D-B89B-4B11-808D-C75C4AFBA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36"/>
          <a:stretch/>
        </p:blipFill>
        <p:spPr>
          <a:xfrm>
            <a:off x="811657" y="3003171"/>
            <a:ext cx="4273265" cy="22866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740A24-9AC8-4960-AF7B-41118AD23583}"/>
              </a:ext>
            </a:extLst>
          </p:cNvPr>
          <p:cNvSpPr txBox="1"/>
          <p:nvPr/>
        </p:nvSpPr>
        <p:spPr>
          <a:xfrm>
            <a:off x="576464" y="2113317"/>
            <a:ext cx="11039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ValueError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Input contains </a:t>
            </a:r>
            <a:r>
              <a:rPr lang="en-US" altLang="ko-KR" sz="20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NaN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infinity or a value too large for </a:t>
            </a:r>
            <a:r>
              <a:rPr lang="en-US" altLang="ko-KR" sz="20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dtype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('float32’). 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수정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5F817BF-73ED-4C49-8FA1-871B78AE4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098"/>
          <a:stretch/>
        </p:blipFill>
        <p:spPr>
          <a:xfrm>
            <a:off x="6893442" y="2987791"/>
            <a:ext cx="4486901" cy="22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6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셋 평가</a:t>
            </a:r>
          </a:p>
        </p:txBody>
      </p:sp>
      <p:pic>
        <p:nvPicPr>
          <p:cNvPr id="2050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4FA7282F-F80B-4EC9-9C1E-9C47C9A4D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7" y="1839434"/>
            <a:ext cx="1972600" cy="430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CB3EF2-3FDD-4C6A-990E-D45022A36002}"/>
              </a:ext>
            </a:extLst>
          </p:cNvPr>
          <p:cNvPicPr/>
          <p:nvPr/>
        </p:nvPicPr>
        <p:blipFill rotWithShape="1">
          <a:blip r:embed="rId4"/>
          <a:srcRect b="1482"/>
          <a:stretch/>
        </p:blipFill>
        <p:spPr>
          <a:xfrm>
            <a:off x="4881670" y="1963942"/>
            <a:ext cx="2027161" cy="4060495"/>
          </a:xfrm>
          <a:prstGeom prst="rect">
            <a:avLst/>
          </a:prstGeom>
        </p:spPr>
      </p:pic>
      <p:pic>
        <p:nvPicPr>
          <p:cNvPr id="2052" name="Picture 4" descr="텍스트이(가) 표시된 사진&#10;&#10;자동 생성된 설명">
            <a:extLst>
              <a:ext uri="{FF2B5EF4-FFF2-40B4-BE49-F238E27FC236}">
                <a16:creationId xmlns:a16="http://schemas.microsoft.com/office/drawing/2014/main" id="{FB2ADD60-A361-4E0D-AF31-1C0694914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6" y="3337336"/>
            <a:ext cx="2027161" cy="132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8B0F948-D1AD-4A67-A6D5-3DF541839B1A}"/>
              </a:ext>
            </a:extLst>
          </p:cNvPr>
          <p:cNvSpPr/>
          <p:nvPr/>
        </p:nvSpPr>
        <p:spPr>
          <a:xfrm>
            <a:off x="7027306" y="3654919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75EF6E-6F49-4B4E-B1E9-507D9C1A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31" y="2757289"/>
            <a:ext cx="3513082" cy="239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9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frame_level_masks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재수정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CB3EF2-3FDD-4C6A-990E-D45022A36002}"/>
              </a:ext>
            </a:extLst>
          </p:cNvPr>
          <p:cNvPicPr/>
          <p:nvPr/>
        </p:nvPicPr>
        <p:blipFill rotWithShape="1">
          <a:blip r:embed="rId3"/>
          <a:srcRect b="1482"/>
          <a:stretch/>
        </p:blipFill>
        <p:spPr>
          <a:xfrm>
            <a:off x="2011421" y="2047317"/>
            <a:ext cx="2027161" cy="406049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8B0F948-D1AD-4A67-A6D5-3DF541839B1A}"/>
              </a:ext>
            </a:extLst>
          </p:cNvPr>
          <p:cNvSpPr/>
          <p:nvPr/>
        </p:nvSpPr>
        <p:spPr>
          <a:xfrm>
            <a:off x="4825321" y="3738292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26880-8893-4781-9122-118917744CAB}"/>
              </a:ext>
            </a:extLst>
          </p:cNvPr>
          <p:cNvSpPr txBox="1"/>
          <p:nvPr/>
        </p:nvSpPr>
        <p:spPr>
          <a:xfrm>
            <a:off x="6402390" y="3723623"/>
            <a:ext cx="4351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사람의 유무로 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mask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제작</a:t>
            </a:r>
            <a:endParaRPr lang="en-US" altLang="ko-KR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--&gt;  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이상행동에 따른 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mask 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15167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806072" y="3570181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AI-HUB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구조 파악 및 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csv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변환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010362-4E02-40EE-B8ED-D768AEFFB77F}"/>
              </a:ext>
            </a:extLst>
          </p:cNvPr>
          <p:cNvGrpSpPr/>
          <p:nvPr/>
        </p:nvGrpSpPr>
        <p:grpSpPr>
          <a:xfrm>
            <a:off x="1806072" y="4718714"/>
            <a:ext cx="8185383" cy="494818"/>
            <a:chOff x="1011544" y="2215400"/>
            <a:chExt cx="8185383" cy="4948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73A99-3C41-456F-9639-D383B245D783}"/>
                </a:ext>
              </a:extLst>
            </p:cNvPr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AI-HUB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학습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E1FFBC-35BE-43B4-B525-570E65F4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0D78ED-60B1-4D61-9215-C99BFB145EE7}"/>
              </a:ext>
            </a:extLst>
          </p:cNvPr>
          <p:cNvGrpSpPr/>
          <p:nvPr/>
        </p:nvGrpSpPr>
        <p:grpSpPr>
          <a:xfrm>
            <a:off x="1806072" y="2377740"/>
            <a:ext cx="6712959" cy="494818"/>
            <a:chOff x="1011544" y="2215400"/>
            <a:chExt cx="6712959" cy="4948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652D-91DE-4457-96B4-4E26FD23706A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다중 분류를 위한 코드 수정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5BB012-2842-4278-9492-14E59133D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354</Words>
  <Application>Microsoft Office PowerPoint</Application>
  <PresentationFormat>와이드스크린</PresentationFormat>
  <Paragraphs>62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-윤고딕310</vt:lpstr>
      <vt:lpstr>-윤고딕330</vt:lpstr>
      <vt:lpstr>맑은 고딕</vt:lpstr>
      <vt:lpstr>Noto Sans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179</cp:revision>
  <dcterms:created xsi:type="dcterms:W3CDTF">2016-03-30T05:53:39Z</dcterms:created>
  <dcterms:modified xsi:type="dcterms:W3CDTF">2021-08-10T10:52:44Z</dcterms:modified>
  <cp:contentStatus/>
</cp:coreProperties>
</file>