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6" r:id="rId2"/>
    <p:sldId id="257" r:id="rId3"/>
    <p:sldId id="262" r:id="rId4"/>
    <p:sldId id="258" r:id="rId5"/>
    <p:sldId id="265"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ina Jena" userId="1f12c91c65fee848" providerId="LiveId" clId="{98F74900-D095-4F43-94C4-5F5916B23725}"/>
    <pc:docChg chg="custSel addSld delSld modSld sldOrd">
      <pc:chgData name="Serina Jena" userId="1f12c91c65fee848" providerId="LiveId" clId="{98F74900-D095-4F43-94C4-5F5916B23725}" dt="2024-05-24T17:46:58.212" v="12"/>
      <pc:docMkLst>
        <pc:docMk/>
      </pc:docMkLst>
      <pc:sldChg chg="modSp del mod ord">
        <pc:chgData name="Serina Jena" userId="1f12c91c65fee848" providerId="LiveId" clId="{98F74900-D095-4F43-94C4-5F5916B23725}" dt="2024-05-24T17:46:40.087" v="10" actId="2696"/>
        <pc:sldMkLst>
          <pc:docMk/>
          <pc:sldMk cId="821136344" sldId="256"/>
        </pc:sldMkLst>
        <pc:spChg chg="mod">
          <ac:chgData name="Serina Jena" userId="1f12c91c65fee848" providerId="LiveId" clId="{98F74900-D095-4F43-94C4-5F5916B23725}" dt="2024-05-24T17:45:51.222" v="1"/>
          <ac:spMkLst>
            <pc:docMk/>
            <pc:sldMk cId="821136344" sldId="256"/>
            <ac:spMk id="2" creationId="{4303E6FC-A02B-C8F2-C8AE-B7722A5BA1FE}"/>
          </ac:spMkLst>
        </pc:spChg>
        <pc:spChg chg="mod">
          <ac:chgData name="Serina Jena" userId="1f12c91c65fee848" providerId="LiveId" clId="{98F74900-D095-4F43-94C4-5F5916B23725}" dt="2024-05-24T17:45:48.708" v="0" actId="21"/>
          <ac:spMkLst>
            <pc:docMk/>
            <pc:sldMk cId="821136344" sldId="256"/>
            <ac:spMk id="3" creationId="{B64C453B-9623-D71B-DE30-40C509092FCF}"/>
          </ac:spMkLst>
        </pc:spChg>
      </pc:sldChg>
      <pc:sldChg chg="ord">
        <pc:chgData name="Serina Jena" userId="1f12c91c65fee848" providerId="LiveId" clId="{98F74900-D095-4F43-94C4-5F5916B23725}" dt="2024-05-24T17:46:58.212" v="12"/>
        <pc:sldMkLst>
          <pc:docMk/>
          <pc:sldMk cId="1530372161" sldId="257"/>
        </pc:sldMkLst>
      </pc:sldChg>
      <pc:sldChg chg="modSp new mod">
        <pc:chgData name="Serina Jena" userId="1f12c91c65fee848" providerId="LiveId" clId="{98F74900-D095-4F43-94C4-5F5916B23725}" dt="2024-05-24T17:46:35.088" v="9" actId="1076"/>
        <pc:sldMkLst>
          <pc:docMk/>
          <pc:sldMk cId="1643228878" sldId="266"/>
        </pc:sldMkLst>
        <pc:spChg chg="mod">
          <ac:chgData name="Serina Jena" userId="1f12c91c65fee848" providerId="LiveId" clId="{98F74900-D095-4F43-94C4-5F5916B23725}" dt="2024-05-24T17:46:35.088" v="9" actId="1076"/>
          <ac:spMkLst>
            <pc:docMk/>
            <pc:sldMk cId="1643228878" sldId="266"/>
            <ac:spMk id="2" creationId="{CC2F56FD-AF8A-5CC3-4041-F07431B9506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61792-9096-4048-957E-10548152F38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177974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61792-9096-4048-957E-10548152F38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233130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61792-9096-4048-957E-10548152F38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83F5D-C1D9-4BC2-B6AB-86A077088F6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5430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61792-9096-4048-957E-10548152F38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428342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61792-9096-4048-957E-10548152F38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83F5D-C1D9-4BC2-B6AB-86A077088F6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9341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61792-9096-4048-957E-10548152F38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1972400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61792-9096-4048-957E-10548152F38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4057805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61792-9096-4048-957E-10548152F38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350606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61792-9096-4048-957E-10548152F38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29267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61792-9096-4048-957E-10548152F38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354751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261792-9096-4048-957E-10548152F389}"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292864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61792-9096-4048-957E-10548152F389}"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388826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261792-9096-4048-957E-10548152F389}"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193691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61792-9096-4048-957E-10548152F389}"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159448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61792-9096-4048-957E-10548152F389}"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206982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261792-9096-4048-957E-10548152F389}"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A83F5D-C1D9-4BC2-B6AB-86A077088F64}" type="slidenum">
              <a:rPr lang="en-IN" smtClean="0"/>
              <a:t>‹#›</a:t>
            </a:fld>
            <a:endParaRPr lang="en-IN"/>
          </a:p>
        </p:txBody>
      </p:sp>
    </p:spTree>
    <p:extLst>
      <p:ext uri="{BB962C8B-B14F-4D97-AF65-F5344CB8AC3E}">
        <p14:creationId xmlns:p14="http://schemas.microsoft.com/office/powerpoint/2010/main" val="3573546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261792-9096-4048-957E-10548152F389}" type="datetimeFigureOut">
              <a:rPr lang="en-IN" smtClean="0"/>
              <a:t>24-05-2024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A83F5D-C1D9-4BC2-B6AB-86A077088F64}" type="slidenum">
              <a:rPr lang="en-IN" smtClean="0"/>
              <a:t>‹#›</a:t>
            </a:fld>
            <a:endParaRPr lang="en-IN"/>
          </a:p>
        </p:txBody>
      </p:sp>
    </p:spTree>
    <p:extLst>
      <p:ext uri="{BB962C8B-B14F-4D97-AF65-F5344CB8AC3E}">
        <p14:creationId xmlns:p14="http://schemas.microsoft.com/office/powerpoint/2010/main" val="3364187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56FD-AF8A-5CC3-4041-F07431B9506A}"/>
              </a:ext>
            </a:extLst>
          </p:cNvPr>
          <p:cNvSpPr>
            <a:spLocks noGrp="1"/>
          </p:cNvSpPr>
          <p:nvPr>
            <p:ph type="title"/>
          </p:nvPr>
        </p:nvSpPr>
        <p:spPr>
          <a:xfrm>
            <a:off x="2142089" y="3429000"/>
            <a:ext cx="8596668" cy="1320800"/>
          </a:xfrm>
        </p:spPr>
        <p:txBody>
          <a:bodyPr>
            <a:normAutofit fontScale="90000"/>
          </a:bodyPr>
          <a:lstStyle/>
          <a:p>
            <a:r>
              <a:rPr lang="en-IN" sz="5400" b="1" dirty="0">
                <a:solidFill>
                  <a:schemeClr val="tx1"/>
                </a:solidFill>
              </a:rPr>
              <a:t>HATE SPEECH DETECTION</a:t>
            </a:r>
            <a:br>
              <a:rPr lang="en-IN" sz="3600" b="1" dirty="0">
                <a:solidFill>
                  <a:schemeClr val="tx1"/>
                </a:solidFill>
              </a:rPr>
            </a:br>
            <a:endParaRPr lang="en-IN" dirty="0"/>
          </a:p>
        </p:txBody>
      </p:sp>
    </p:spTree>
    <p:extLst>
      <p:ext uri="{BB962C8B-B14F-4D97-AF65-F5344CB8AC3E}">
        <p14:creationId xmlns:p14="http://schemas.microsoft.com/office/powerpoint/2010/main" val="164322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17EB-7713-C6C5-D10B-08A971368238}"/>
              </a:ext>
            </a:extLst>
          </p:cNvPr>
          <p:cNvSpPr>
            <a:spLocks noGrp="1"/>
          </p:cNvSpPr>
          <p:nvPr>
            <p:ph type="title"/>
          </p:nvPr>
        </p:nvSpPr>
        <p:spPr>
          <a:xfrm>
            <a:off x="6582834" y="1304756"/>
            <a:ext cx="4931832" cy="5224381"/>
          </a:xfrm>
        </p:spPr>
        <p:txBody>
          <a:bodyPr>
            <a:normAutofit fontScale="90000"/>
          </a:bodyPr>
          <a:lstStyle/>
          <a:p>
            <a:pPr>
              <a:lnSpc>
                <a:spcPct val="150000"/>
              </a:lnSpc>
            </a:pPr>
            <a:r>
              <a:rPr lang="en-IN" dirty="0">
                <a:solidFill>
                  <a:schemeClr val="tx1"/>
                </a:solidFill>
              </a:rPr>
              <a:t>Hate speech Detection key steps :</a:t>
            </a:r>
            <a:br>
              <a:rPr lang="en-IN" dirty="0">
                <a:solidFill>
                  <a:schemeClr val="tx1"/>
                </a:solidFill>
              </a:rPr>
            </a:br>
            <a:r>
              <a:rPr lang="en-IN" dirty="0">
                <a:solidFill>
                  <a:schemeClr val="tx1"/>
                </a:solidFill>
              </a:rPr>
              <a:t> &gt;Importing library</a:t>
            </a:r>
            <a:br>
              <a:rPr lang="en-IN" dirty="0">
                <a:solidFill>
                  <a:schemeClr val="tx1"/>
                </a:solidFill>
              </a:rPr>
            </a:br>
            <a:r>
              <a:rPr lang="en-IN" dirty="0">
                <a:solidFill>
                  <a:schemeClr val="tx1"/>
                </a:solidFill>
              </a:rPr>
              <a:t> &gt;Cleaning Data</a:t>
            </a:r>
            <a:br>
              <a:rPr lang="en-IN" dirty="0">
                <a:solidFill>
                  <a:schemeClr val="tx1"/>
                </a:solidFill>
              </a:rPr>
            </a:br>
            <a:r>
              <a:rPr lang="en-IN" dirty="0">
                <a:solidFill>
                  <a:schemeClr val="tx1"/>
                </a:solidFill>
              </a:rPr>
              <a:t> &gt; Accuracy of matrix</a:t>
            </a:r>
            <a:br>
              <a:rPr lang="en-IN" dirty="0">
                <a:solidFill>
                  <a:schemeClr val="tx1"/>
                </a:solidFill>
              </a:rPr>
            </a:br>
            <a:r>
              <a:rPr lang="en-IN" dirty="0">
                <a:solidFill>
                  <a:schemeClr val="tx1"/>
                </a:solidFill>
              </a:rPr>
              <a:t> &gt;Analysis of Data</a:t>
            </a:r>
            <a:br>
              <a:rPr lang="en-IN" dirty="0">
                <a:solidFill>
                  <a:schemeClr val="tx1"/>
                </a:solidFill>
              </a:rPr>
            </a:br>
            <a:r>
              <a:rPr lang="en-IN" dirty="0">
                <a:solidFill>
                  <a:schemeClr val="tx1"/>
                </a:solidFill>
              </a:rPr>
              <a:t> &gt;Data Transformation </a:t>
            </a:r>
          </a:p>
        </p:txBody>
      </p:sp>
      <p:pic>
        <p:nvPicPr>
          <p:cNvPr id="5" name="Content Placeholder 4">
            <a:extLst>
              <a:ext uri="{FF2B5EF4-FFF2-40B4-BE49-F238E27FC236}">
                <a16:creationId xmlns:a16="http://schemas.microsoft.com/office/drawing/2014/main" id="{548DBB36-10A0-EA48-137A-CD3DB6A52F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04757"/>
            <a:ext cx="5905500" cy="3171825"/>
          </a:xfrm>
        </p:spPr>
      </p:pic>
    </p:spTree>
    <p:extLst>
      <p:ext uri="{BB962C8B-B14F-4D97-AF65-F5344CB8AC3E}">
        <p14:creationId xmlns:p14="http://schemas.microsoft.com/office/powerpoint/2010/main" val="153037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E6FC-A02B-C8F2-C8AE-B7722A5BA1FE}"/>
              </a:ext>
            </a:extLst>
          </p:cNvPr>
          <p:cNvSpPr>
            <a:spLocks noGrp="1"/>
          </p:cNvSpPr>
          <p:nvPr>
            <p:ph type="ctrTitle"/>
          </p:nvPr>
        </p:nvSpPr>
        <p:spPr>
          <a:xfrm>
            <a:off x="3366342" y="0"/>
            <a:ext cx="8825658" cy="914400"/>
          </a:xfrm>
        </p:spPr>
        <p:txBody>
          <a:bodyPr/>
          <a:lstStyle/>
          <a:p>
            <a:r>
              <a:rPr lang="en-US" sz="5400" b="1" dirty="0">
                <a:solidFill>
                  <a:schemeClr val="tx1"/>
                </a:solidFill>
              </a:rPr>
              <a:t>Problem Statement</a:t>
            </a:r>
            <a:endParaRPr lang="en-IN" dirty="0"/>
          </a:p>
        </p:txBody>
      </p:sp>
      <p:sp>
        <p:nvSpPr>
          <p:cNvPr id="3" name="Subtitle 2">
            <a:extLst>
              <a:ext uri="{FF2B5EF4-FFF2-40B4-BE49-F238E27FC236}">
                <a16:creationId xmlns:a16="http://schemas.microsoft.com/office/drawing/2014/main" id="{B64C453B-9623-D71B-DE30-40C509092FCF}"/>
              </a:ext>
            </a:extLst>
          </p:cNvPr>
          <p:cNvSpPr>
            <a:spLocks noGrp="1"/>
          </p:cNvSpPr>
          <p:nvPr>
            <p:ph type="subTitle" idx="1"/>
          </p:nvPr>
        </p:nvSpPr>
        <p:spPr>
          <a:xfrm>
            <a:off x="106680" y="659509"/>
            <a:ext cx="12085320" cy="6030851"/>
          </a:xfrm>
        </p:spPr>
        <p:txBody>
          <a:bodyPr>
            <a:normAutofit fontScale="25000" lnSpcReduction="20000"/>
          </a:bodyPr>
          <a:lstStyle/>
          <a:p>
            <a:endParaRPr lang="en-US" sz="4600" b="1" dirty="0">
              <a:solidFill>
                <a:schemeClr val="tx1"/>
              </a:solidFill>
            </a:endParaRPr>
          </a:p>
          <a:p>
            <a:pPr algn="l"/>
            <a:r>
              <a:rPr lang="en-US" sz="8000" dirty="0">
                <a:solidFill>
                  <a:schemeClr val="tx1"/>
                </a:solidFill>
              </a:rPr>
              <a:t>In recent years, social media platforms like Twitter have become critical channels for communication, news, and public discourse. However, they have also been exploited for spreading hate speech, which can incite violence, perpetuate discrimination, and harm individuals and communities. Hate speech on Twitter poses significant challenges due to the platform's vast user base, high volume of content, and the nuanced nature of language, including slang, sarcasm, and evolving terms. Traditional moderation methods, relying heavily on manual review, are insufficient to address the scale and speed at which harmful content can spread.</a:t>
            </a:r>
          </a:p>
          <a:p>
            <a:pPr algn="l"/>
            <a:endParaRPr lang="en-US" sz="8000" dirty="0">
              <a:solidFill>
                <a:schemeClr val="tx1"/>
              </a:solidFill>
            </a:endParaRPr>
          </a:p>
          <a:p>
            <a:pPr algn="l"/>
            <a:r>
              <a:rPr lang="en-US" sz="8000" dirty="0">
                <a:solidFill>
                  <a:schemeClr val="tx1"/>
                </a:solidFill>
              </a:rPr>
              <a:t>The objective of this project is to develop an automated system capable of accurately detecting hate speech on Twitter. This system must handle large-scale data, distinguishing between hate speech and non-offensive content while considering context and linguistic subtleties. Key challenges include:</a:t>
            </a:r>
          </a:p>
          <a:p>
            <a:pPr algn="l"/>
            <a:r>
              <a:rPr lang="en-US" sz="8000" dirty="0">
                <a:solidFill>
                  <a:schemeClr val="tx1"/>
                </a:solidFill>
              </a:rPr>
              <a:t>- Data Variability: Tweets often contain slang, abbreviations, and emojis, making natural language processing (NLP) complex.</a:t>
            </a:r>
          </a:p>
          <a:p>
            <a:pPr algn="l"/>
            <a:r>
              <a:rPr lang="en-US" sz="8000" dirty="0">
                <a:solidFill>
                  <a:schemeClr val="tx1"/>
                </a:solidFill>
              </a:rPr>
              <a:t>- Context Sensitivity: Understanding the context is crucial, as words deemed offensive in one context might be innocuous in another.</a:t>
            </a:r>
          </a:p>
          <a:p>
            <a:pPr algn="l"/>
            <a:r>
              <a:rPr lang="en-US" sz="8000" dirty="0">
                <a:solidFill>
                  <a:schemeClr val="tx1"/>
                </a:solidFill>
              </a:rPr>
              <a:t>- Evolving Language: Hate speech evolves rapidly, requiring the model to adapt to new terms and phrases continually.</a:t>
            </a:r>
          </a:p>
          <a:p>
            <a:pPr algn="l"/>
            <a:r>
              <a:rPr lang="en-US" sz="8000" dirty="0">
                <a:solidFill>
                  <a:schemeClr val="tx1"/>
                </a:solidFill>
              </a:rPr>
              <a:t>- Balancing Accuracy and Freedom of Speech: Ensuring the system minimizes false positives to avoid unjust censorship while effectively identifying hate speech.</a:t>
            </a:r>
          </a:p>
          <a:p>
            <a:pPr algn="l"/>
            <a:endParaRPr lang="en-US" sz="4900" b="1" dirty="0">
              <a:solidFill>
                <a:schemeClr val="tx1"/>
              </a:solidFill>
            </a:endParaRPr>
          </a:p>
        </p:txBody>
      </p:sp>
    </p:spTree>
    <p:extLst>
      <p:ext uri="{BB962C8B-B14F-4D97-AF65-F5344CB8AC3E}">
        <p14:creationId xmlns:p14="http://schemas.microsoft.com/office/powerpoint/2010/main" val="224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5909-37D3-4A0B-6AC2-25D0ABC06129}"/>
              </a:ext>
            </a:extLst>
          </p:cNvPr>
          <p:cNvSpPr>
            <a:spLocks noGrp="1"/>
          </p:cNvSpPr>
          <p:nvPr>
            <p:ph type="title"/>
          </p:nvPr>
        </p:nvSpPr>
        <p:spPr>
          <a:xfrm>
            <a:off x="6368715" y="0"/>
            <a:ext cx="5710989" cy="6858000"/>
          </a:xfrm>
        </p:spPr>
        <p:txBody>
          <a:bodyPr/>
          <a:lstStyle/>
          <a:p>
            <a:pPr>
              <a:lnSpc>
                <a:spcPct val="150000"/>
              </a:lnSpc>
            </a:pPr>
            <a:r>
              <a:rPr lang="en-IN" dirty="0">
                <a:solidFill>
                  <a:schemeClr val="tx1"/>
                </a:solidFill>
              </a:rPr>
              <a:t>Steps :</a:t>
            </a:r>
            <a:br>
              <a:rPr lang="en-IN" dirty="0"/>
            </a:br>
            <a:r>
              <a:rPr lang="en-IN" dirty="0"/>
              <a:t> </a:t>
            </a:r>
            <a:r>
              <a:rPr lang="en-IN" sz="3200" dirty="0">
                <a:solidFill>
                  <a:schemeClr val="tx1"/>
                </a:solidFill>
              </a:rPr>
              <a:t>&gt;Import dataset</a:t>
            </a:r>
            <a:br>
              <a:rPr lang="en-IN" sz="3200" dirty="0">
                <a:solidFill>
                  <a:schemeClr val="tx1"/>
                </a:solidFill>
              </a:rPr>
            </a:br>
            <a:r>
              <a:rPr lang="en-IN" sz="3200" dirty="0">
                <a:solidFill>
                  <a:schemeClr val="tx1"/>
                </a:solidFill>
              </a:rPr>
              <a:t> &gt;Read CSV file</a:t>
            </a:r>
            <a:br>
              <a:rPr lang="en-IN" sz="3200" dirty="0">
                <a:solidFill>
                  <a:schemeClr val="tx1"/>
                </a:solidFill>
              </a:rPr>
            </a:br>
            <a:r>
              <a:rPr lang="en-IN" sz="3200" dirty="0">
                <a:solidFill>
                  <a:schemeClr val="tx1"/>
                </a:solidFill>
              </a:rPr>
              <a:t> &gt;Data Inspection on CSV file</a:t>
            </a:r>
            <a:br>
              <a:rPr lang="en-IN" sz="3200" dirty="0">
                <a:solidFill>
                  <a:schemeClr val="tx1"/>
                </a:solidFill>
              </a:rPr>
            </a:br>
            <a:r>
              <a:rPr lang="en-IN" sz="3200" dirty="0">
                <a:solidFill>
                  <a:schemeClr val="tx1"/>
                </a:solidFill>
              </a:rPr>
              <a:t> &gt;Data cleaning</a:t>
            </a:r>
            <a:br>
              <a:rPr lang="en-IN" sz="3200" dirty="0">
                <a:solidFill>
                  <a:schemeClr val="tx1"/>
                </a:solidFill>
              </a:rPr>
            </a:br>
            <a:r>
              <a:rPr lang="en-IN" sz="3200" dirty="0">
                <a:solidFill>
                  <a:schemeClr val="tx1"/>
                </a:solidFill>
              </a:rPr>
              <a:t> &gt;Remove symbols</a:t>
            </a:r>
            <a:br>
              <a:rPr lang="en-IN" sz="3200" dirty="0">
                <a:solidFill>
                  <a:schemeClr val="tx1"/>
                </a:solidFill>
              </a:rPr>
            </a:br>
            <a:r>
              <a:rPr lang="en-IN" sz="3200" dirty="0">
                <a:solidFill>
                  <a:schemeClr val="tx1"/>
                </a:solidFill>
              </a:rPr>
              <a:t> &gt;Check datatypes</a:t>
            </a:r>
            <a:br>
              <a:rPr lang="en-IN" sz="3200" dirty="0">
                <a:solidFill>
                  <a:schemeClr val="tx1"/>
                </a:solidFill>
              </a:rPr>
            </a:br>
            <a:r>
              <a:rPr lang="en-IN" sz="3200" dirty="0">
                <a:solidFill>
                  <a:schemeClr val="tx1"/>
                </a:solidFill>
              </a:rPr>
              <a:t> &gt;Data accuracy and matrix</a:t>
            </a:r>
            <a:br>
              <a:rPr lang="en-IN" sz="3200" dirty="0">
                <a:solidFill>
                  <a:schemeClr val="tx1"/>
                </a:solidFill>
              </a:rPr>
            </a:br>
            <a:endParaRPr lang="en-IN" sz="3200" dirty="0">
              <a:solidFill>
                <a:schemeClr val="tx1"/>
              </a:solidFill>
            </a:endParaRPr>
          </a:p>
        </p:txBody>
      </p:sp>
      <p:pic>
        <p:nvPicPr>
          <p:cNvPr id="5" name="Content Placeholder 4">
            <a:extLst>
              <a:ext uri="{FF2B5EF4-FFF2-40B4-BE49-F238E27FC236}">
                <a16:creationId xmlns:a16="http://schemas.microsoft.com/office/drawing/2014/main" id="{DFB85D17-878E-6BE3-41EF-396F21AA1C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7776"/>
          <a:stretch/>
        </p:blipFill>
        <p:spPr>
          <a:xfrm>
            <a:off x="0" y="0"/>
            <a:ext cx="6368716" cy="6858000"/>
          </a:xfrm>
          <a:solidFill>
            <a:srgbClr val="002060"/>
          </a:solidFill>
        </p:spPr>
      </p:pic>
    </p:spTree>
    <p:extLst>
      <p:ext uri="{BB962C8B-B14F-4D97-AF65-F5344CB8AC3E}">
        <p14:creationId xmlns:p14="http://schemas.microsoft.com/office/powerpoint/2010/main" val="122098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5909-37D3-4A0B-6AC2-25D0ABC06129}"/>
              </a:ext>
            </a:extLst>
          </p:cNvPr>
          <p:cNvSpPr>
            <a:spLocks noGrp="1"/>
          </p:cNvSpPr>
          <p:nvPr>
            <p:ph type="title"/>
          </p:nvPr>
        </p:nvSpPr>
        <p:spPr>
          <a:xfrm>
            <a:off x="6368715" y="0"/>
            <a:ext cx="5710989" cy="6858000"/>
          </a:xfrm>
        </p:spPr>
        <p:txBody>
          <a:bodyPr/>
          <a:lstStyle/>
          <a:p>
            <a:pPr>
              <a:lnSpc>
                <a:spcPct val="150000"/>
              </a:lnSpc>
            </a:pPr>
            <a:r>
              <a:rPr lang="en-IN" dirty="0">
                <a:solidFill>
                  <a:schemeClr val="tx1"/>
                </a:solidFill>
              </a:rPr>
              <a:t>Steps :</a:t>
            </a:r>
            <a:br>
              <a:rPr lang="en-IN" dirty="0"/>
            </a:br>
            <a:r>
              <a:rPr lang="en-IN" dirty="0"/>
              <a:t> </a:t>
            </a:r>
            <a:r>
              <a:rPr lang="en-IN" sz="3200" dirty="0">
                <a:solidFill>
                  <a:schemeClr val="tx1"/>
                </a:solidFill>
              </a:rPr>
              <a:t>&gt;Validate </a:t>
            </a:r>
            <a:r>
              <a:rPr lang="en-IN" sz="3200" dirty="0" err="1">
                <a:solidFill>
                  <a:schemeClr val="tx1"/>
                </a:solidFill>
              </a:rPr>
              <a:t>nltk</a:t>
            </a:r>
            <a:br>
              <a:rPr lang="en-IN" sz="3200" dirty="0">
                <a:solidFill>
                  <a:schemeClr val="tx1"/>
                </a:solidFill>
              </a:rPr>
            </a:br>
            <a:r>
              <a:rPr lang="en-IN" sz="3200" dirty="0">
                <a:solidFill>
                  <a:schemeClr val="tx1"/>
                </a:solidFill>
              </a:rPr>
              <a:t> &gt;Check Accuracy matrix</a:t>
            </a:r>
            <a:br>
              <a:rPr lang="en-IN" sz="3200" dirty="0">
                <a:solidFill>
                  <a:schemeClr val="tx1"/>
                </a:solidFill>
              </a:rPr>
            </a:br>
            <a:r>
              <a:rPr lang="en-IN" sz="3200" dirty="0">
                <a:solidFill>
                  <a:schemeClr val="tx1"/>
                </a:solidFill>
              </a:rPr>
              <a:t> &gt;</a:t>
            </a:r>
            <a:r>
              <a:rPr lang="en-IN" sz="3200">
                <a:solidFill>
                  <a:schemeClr val="tx1"/>
                </a:solidFill>
              </a:rPr>
              <a:t>univariate analysis</a:t>
            </a:r>
            <a:br>
              <a:rPr lang="en-IN" sz="3200" dirty="0">
                <a:solidFill>
                  <a:schemeClr val="tx1"/>
                </a:solidFill>
              </a:rPr>
            </a:br>
            <a:r>
              <a:rPr lang="en-IN" sz="3200" dirty="0">
                <a:solidFill>
                  <a:schemeClr val="tx1"/>
                </a:solidFill>
              </a:rPr>
              <a:t> &gt;Data accuracy and matrix</a:t>
            </a:r>
            <a:br>
              <a:rPr lang="en-IN" sz="3200" dirty="0">
                <a:solidFill>
                  <a:schemeClr val="tx1"/>
                </a:solidFill>
              </a:rPr>
            </a:br>
            <a:r>
              <a:rPr lang="en-IN" sz="3200" dirty="0">
                <a:solidFill>
                  <a:schemeClr val="tx1"/>
                </a:solidFill>
              </a:rPr>
              <a:t> &gt;Data Transfer </a:t>
            </a:r>
          </a:p>
        </p:txBody>
      </p:sp>
      <p:pic>
        <p:nvPicPr>
          <p:cNvPr id="5" name="Content Placeholder 4">
            <a:extLst>
              <a:ext uri="{FF2B5EF4-FFF2-40B4-BE49-F238E27FC236}">
                <a16:creationId xmlns:a16="http://schemas.microsoft.com/office/drawing/2014/main" id="{DFB85D17-878E-6BE3-41EF-396F21AA1C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7776"/>
          <a:stretch/>
        </p:blipFill>
        <p:spPr>
          <a:xfrm>
            <a:off x="0" y="0"/>
            <a:ext cx="6368716" cy="6858000"/>
          </a:xfrm>
          <a:solidFill>
            <a:srgbClr val="002060"/>
          </a:solidFill>
        </p:spPr>
      </p:pic>
    </p:spTree>
    <p:extLst>
      <p:ext uri="{BB962C8B-B14F-4D97-AF65-F5344CB8AC3E}">
        <p14:creationId xmlns:p14="http://schemas.microsoft.com/office/powerpoint/2010/main" val="60026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5909-37D3-4A0B-6AC2-25D0ABC06129}"/>
              </a:ext>
            </a:extLst>
          </p:cNvPr>
          <p:cNvSpPr>
            <a:spLocks noGrp="1"/>
          </p:cNvSpPr>
          <p:nvPr>
            <p:ph type="title"/>
          </p:nvPr>
        </p:nvSpPr>
        <p:spPr>
          <a:xfrm>
            <a:off x="6368715" y="0"/>
            <a:ext cx="5710989" cy="6858000"/>
          </a:xfrm>
        </p:spPr>
        <p:txBody>
          <a:bodyPr>
            <a:normAutofit/>
          </a:bodyPr>
          <a:lstStyle/>
          <a:p>
            <a:r>
              <a:rPr lang="en-IN" dirty="0">
                <a:solidFill>
                  <a:schemeClr val="tx1"/>
                </a:solidFill>
              </a:rPr>
              <a:t>Conclusion :</a:t>
            </a:r>
            <a:br>
              <a:rPr lang="en-IN" dirty="0"/>
            </a:br>
            <a:r>
              <a:rPr lang="en-US" sz="2700" b="0" i="0" dirty="0">
                <a:solidFill>
                  <a:srgbClr val="0D0D0D"/>
                </a:solidFill>
                <a:effectLst/>
                <a:latin typeface="ui-sans-serif"/>
              </a:rPr>
              <a:t>The project demonstrated the feasibility and effectiveness of using advanced NLP and machine learning techniques to detect hate speech on Twitter. While the models developed show promising results, ongoing efforts to address challenges like data quality, contextual understanding, and ethical concerns are essential. With continuous improvements and collaboration across disciplines, technology can play a significant role in mitigating the spread of hate speech online, fostering a safer and more inclusive digital environment.</a:t>
            </a:r>
            <a:endParaRPr lang="en-IN" sz="2700" dirty="0"/>
          </a:p>
        </p:txBody>
      </p:sp>
      <p:pic>
        <p:nvPicPr>
          <p:cNvPr id="5" name="Content Placeholder 4">
            <a:extLst>
              <a:ext uri="{FF2B5EF4-FFF2-40B4-BE49-F238E27FC236}">
                <a16:creationId xmlns:a16="http://schemas.microsoft.com/office/drawing/2014/main" id="{DFB85D17-878E-6BE3-41EF-396F21AA1C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7776"/>
          <a:stretch/>
        </p:blipFill>
        <p:spPr>
          <a:xfrm>
            <a:off x="0" y="0"/>
            <a:ext cx="6368716" cy="6858000"/>
          </a:xfrm>
          <a:solidFill>
            <a:srgbClr val="002060"/>
          </a:solidFill>
        </p:spPr>
      </p:pic>
    </p:spTree>
    <p:extLst>
      <p:ext uri="{BB962C8B-B14F-4D97-AF65-F5344CB8AC3E}">
        <p14:creationId xmlns:p14="http://schemas.microsoft.com/office/powerpoint/2010/main" val="4496751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TotalTime>
  <Words>441</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ui-sans-serif</vt:lpstr>
      <vt:lpstr>Wingdings 3</vt:lpstr>
      <vt:lpstr>Facet</vt:lpstr>
      <vt:lpstr>HATE SPEECH DETECTION </vt:lpstr>
      <vt:lpstr>Hate speech Detection key steps :  &gt;Importing library  &gt;Cleaning Data  &gt; Accuracy of matrix  &gt;Analysis of Data  &gt;Data Transformation </vt:lpstr>
      <vt:lpstr>Problem Statement</vt:lpstr>
      <vt:lpstr>Steps :  &gt;Import dataset  &gt;Read CSV file  &gt;Data Inspection on CSV file  &gt;Data cleaning  &gt;Remove symbols  &gt;Check datatypes  &gt;Data accuracy and matrix </vt:lpstr>
      <vt:lpstr>Steps :  &gt;Validate nltk  &gt;Check Accuracy matrix  &gt;univariate analysis  &gt;Data accuracy and matrix  &gt;Data Transfer </vt:lpstr>
      <vt:lpstr>Conclusion : The project demonstrated the feasibility and effectiveness of using advanced NLP and machine learning techniques to detect hate speech on Twitter. While the models developed show promising results, ongoing efforts to address challenges like data quality, contextual understanding, and ethical concerns are essential. With continuous improvements and collaboration across disciplines, technology can play a significant role in mitigating the spread of hate speech online, fostering a safer and more inclusive digital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Serina Jena</dc:creator>
  <cp:lastModifiedBy>Serina Jena</cp:lastModifiedBy>
  <cp:revision>1</cp:revision>
  <dcterms:created xsi:type="dcterms:W3CDTF">2024-05-24T16:59:43Z</dcterms:created>
  <dcterms:modified xsi:type="dcterms:W3CDTF">2024-05-24T17:46:58Z</dcterms:modified>
</cp:coreProperties>
</file>