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itter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id9hO9C3gtNgBfhGQvYs/EZM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.fntdata"/><Relationship Id="rId22" Type="http://schemas.openxmlformats.org/officeDocument/2006/relationships/font" Target="fonts/Bitter-boldItalic.fntdata"/><Relationship Id="rId21" Type="http://schemas.openxmlformats.org/officeDocument/2006/relationships/font" Target="fonts/Bitter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Poppi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Bitter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Lets pic k6 routes to compare - that way we limit the amount of data we are trying to present -- we can </a:t>
            </a:r>
            <a:r>
              <a:rPr lang="en-US"/>
              <a:t>explain it as a proof oc concept idea - that scales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Income, bus stop frequency in each census tract  - could come up with a number , how many buses stops at a </a:t>
            </a:r>
            <a:r>
              <a:rPr lang="en-US"/>
              <a:t>certain</a:t>
            </a:r>
            <a:r>
              <a:rPr lang="en-US"/>
              <a:t> </a:t>
            </a:r>
            <a:r>
              <a:rPr lang="en-US"/>
              <a:t>location</a:t>
            </a:r>
            <a:r>
              <a:rPr lang="en-US"/>
              <a:t> - not as much of an effect on route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how many stops did buses make in a time period ( 6 months for </a:t>
            </a:r>
            <a:r>
              <a:rPr lang="en-US"/>
              <a:t>example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socidemogrpahic - (worried) may not get us what we want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stream river chart - bus frequency - articles called -- visualising bus frequency on a scatter plot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 axis and Y axis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commnet: RTD ridership data - allow user to query routes vus all routes on map -- </a:t>
            </a:r>
            <a:r>
              <a:rPr lang="en-US"/>
              <a:t>interactive</a:t>
            </a:r>
            <a:r>
              <a:rPr lang="en-US"/>
              <a:t> element so not overwhelming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</a:t>
            </a:r>
            <a:r>
              <a:rPr lang="en-US"/>
              <a:t>variable</a:t>
            </a:r>
            <a:r>
              <a:rPr lang="en-US"/>
              <a:t> - income /outcome on pus - perope per day perhaps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show lots of types  of data - so bus stop, road, ect - can be overwhelming - looking more clsoey at stop data - as thats valuable to bus rider ship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how do we derive the routes from lat/long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8"/>
          <p:cNvGrpSpPr/>
          <p:nvPr/>
        </p:nvGrpSpPr>
        <p:grpSpPr>
          <a:xfrm>
            <a:off x="9" y="-59048"/>
            <a:ext cx="2180625" cy="2374094"/>
            <a:chOff x="1983200" y="1058325"/>
            <a:chExt cx="1555700" cy="1693725"/>
          </a:xfrm>
        </p:grpSpPr>
        <p:sp>
          <p:nvSpPr>
            <p:cNvPr id="13" name="Google Shape;13;p8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rgbClr val="FE9FA3"/>
            </a:solidFill>
            <a:ln cap="rnd" cmpd="sng" w="9525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rgbClr val="FE9FA3"/>
            </a:solidFill>
            <a:ln cap="flat" cmpd="sng" w="18600">
              <a:solidFill>
                <a:srgbClr val="8C370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rgbClr val="FE9FA3"/>
            </a:solidFill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rgbClr val="FE9FA3"/>
            </a:solidFill>
            <a:ln cap="flat" cmpd="sng" w="9525">
              <a:solidFill>
                <a:srgbClr val="FF744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8"/>
          <p:cNvGrpSpPr/>
          <p:nvPr/>
        </p:nvGrpSpPr>
        <p:grpSpPr>
          <a:xfrm rot="5400000">
            <a:off x="1190745" y="2705873"/>
            <a:ext cx="1481450" cy="3451592"/>
            <a:chOff x="2999600" y="2891975"/>
            <a:chExt cx="756575" cy="1762725"/>
          </a:xfrm>
        </p:grpSpPr>
        <p:sp>
          <p:nvSpPr>
            <p:cNvPr id="18" name="Google Shape;18;p8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rgbClr val="4EA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rgbClr val="8C370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rgbClr val="FF744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 rot="10800000">
            <a:off x="6963420" y="-59062"/>
            <a:ext cx="2180567" cy="5444011"/>
            <a:chOff x="6137900" y="1385225"/>
            <a:chExt cx="1232725" cy="3077625"/>
          </a:xfrm>
        </p:grpSpPr>
        <p:sp>
          <p:nvSpPr>
            <p:cNvPr id="23" name="Google Shape;23;p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3C42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7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1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16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998450" y="1052080"/>
            <a:ext cx="51471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" name="Google Shape;31;p9"/>
          <p:cNvGrpSpPr/>
          <p:nvPr/>
        </p:nvGrpSpPr>
        <p:grpSpPr>
          <a:xfrm>
            <a:off x="-733317" y="-1757638"/>
            <a:ext cx="3618558" cy="3939604"/>
            <a:chOff x="1983200" y="1058325"/>
            <a:chExt cx="1555700" cy="1693725"/>
          </a:xfrm>
        </p:grpSpPr>
        <p:sp>
          <p:nvSpPr>
            <p:cNvPr id="32" name="Google Shape;32;p9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solidFill>
              <a:srgbClr val="FE9FA3"/>
            </a:solidFill>
            <a:ln cap="rnd" cmpd="sng" w="9525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solidFill>
              <a:srgbClr val="FE9FA3"/>
            </a:solidFill>
            <a:ln cap="flat" cmpd="sng" w="18600">
              <a:solidFill>
                <a:srgbClr val="8C370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solidFill>
              <a:srgbClr val="FE9FA3"/>
            </a:solidFill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solidFill>
              <a:srgbClr val="FE9FA3"/>
            </a:solidFill>
            <a:ln cap="flat" cmpd="sng" w="9525">
              <a:solidFill>
                <a:srgbClr val="FF744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9"/>
          <p:cNvGrpSpPr/>
          <p:nvPr/>
        </p:nvGrpSpPr>
        <p:grpSpPr>
          <a:xfrm rot="-1357618">
            <a:off x="7632012" y="-1320242"/>
            <a:ext cx="1595233" cy="3716855"/>
            <a:chOff x="2999600" y="2891975"/>
            <a:chExt cx="756575" cy="1762725"/>
          </a:xfrm>
        </p:grpSpPr>
        <p:sp>
          <p:nvSpPr>
            <p:cNvPr id="37" name="Google Shape;37;p9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rgbClr val="4EA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rgbClr val="8C370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rgbClr val="FF744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5232269" y="345243"/>
            <a:ext cx="33621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425169" y="2381275"/>
            <a:ext cx="29763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2862043">
            <a:off x="8172884" y="2165959"/>
            <a:ext cx="1595208" cy="3716883"/>
            <a:chOff x="2999600" y="2891975"/>
            <a:chExt cx="756575" cy="1762725"/>
          </a:xfrm>
        </p:grpSpPr>
        <p:sp>
          <p:nvSpPr>
            <p:cNvPr id="46" name="Google Shape;46;p10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rgbClr val="4EA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rgbClr val="8C3703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rgbClr val="FF744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714375" y="345873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1353225" y="1125025"/>
            <a:ext cx="70767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11"/>
          <p:cNvGrpSpPr/>
          <p:nvPr/>
        </p:nvGrpSpPr>
        <p:grpSpPr>
          <a:xfrm rot="-1774046">
            <a:off x="253282" y="-435558"/>
            <a:ext cx="2251367" cy="9541209"/>
            <a:chOff x="6137900" y="1385225"/>
            <a:chExt cx="1232725" cy="3077625"/>
          </a:xfrm>
        </p:grpSpPr>
        <p:sp>
          <p:nvSpPr>
            <p:cNvPr id="55" name="Google Shape;55;p1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6358985" y="2544520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7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2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714375" y="346883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997325" y="1574075"/>
            <a:ext cx="4313100" cy="26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3" name="Google Shape;63;p12"/>
          <p:cNvGrpSpPr/>
          <p:nvPr/>
        </p:nvGrpSpPr>
        <p:grpSpPr>
          <a:xfrm rot="-10347705">
            <a:off x="6723967" y="-1644983"/>
            <a:ext cx="2251430" cy="9540908"/>
            <a:chOff x="6137900" y="1385225"/>
            <a:chExt cx="1232725" cy="3077625"/>
          </a:xfrm>
        </p:grpSpPr>
        <p:sp>
          <p:nvSpPr>
            <p:cNvPr id="64" name="Google Shape;64;p1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7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2"/>
          <p:cNvGrpSpPr/>
          <p:nvPr/>
        </p:nvGrpSpPr>
        <p:grpSpPr>
          <a:xfrm flipH="1" rot="10347705">
            <a:off x="-1475108" y="-3499533"/>
            <a:ext cx="2251430" cy="9540908"/>
            <a:chOff x="6137900" y="1385225"/>
            <a:chExt cx="1232725" cy="3077625"/>
          </a:xfrm>
        </p:grpSpPr>
        <p:sp>
          <p:nvSpPr>
            <p:cNvPr id="69" name="Google Shape;69;p1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rgbClr val="FE9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F7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D497D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267550"/>
            <a:ext cx="10045198" cy="66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714450" y="1087500"/>
            <a:ext cx="77151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2" type="title"/>
          </p:nvPr>
        </p:nvSpPr>
        <p:spPr>
          <a:xfrm>
            <a:off x="714450" y="2636775"/>
            <a:ext cx="7075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450600" y="-1381850"/>
            <a:ext cx="10045198" cy="66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"/>
              <a:buNone/>
              <a:defRPr b="0" i="0" sz="30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9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03961" y="2156907"/>
            <a:ext cx="7034227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000">
                <a:latin typeface="Century Gothic"/>
                <a:ea typeface="Century Gothic"/>
                <a:cs typeface="Century Gothic"/>
                <a:sym typeface="Century Gothic"/>
              </a:rPr>
              <a:t>Group 1 / Name of App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837901" y="2802115"/>
            <a:ext cx="6885449" cy="8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800">
                <a:latin typeface="Century Gothic"/>
                <a:ea typeface="Century Gothic"/>
                <a:cs typeface="Century Gothic"/>
                <a:sym typeface="Century Gothic"/>
              </a:rPr>
              <a:t>GEOG 4043 GEOVIS</a:t>
            </a:r>
            <a:endParaRPr b="1"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06743" y="1356596"/>
            <a:ext cx="3032" cy="1665"/>
          </a:xfrm>
          <a:custGeom>
            <a:rect b="b" l="l" r="r" t="t"/>
            <a:pathLst>
              <a:path extrusionOk="0" h="39" w="71">
                <a:moveTo>
                  <a:pt x="57" y="1"/>
                </a:moveTo>
                <a:cubicBezTo>
                  <a:pt x="0" y="1"/>
                  <a:pt x="38" y="38"/>
                  <a:pt x="57" y="38"/>
                </a:cubicBezTo>
                <a:cubicBezTo>
                  <a:pt x="66" y="38"/>
                  <a:pt x="71" y="29"/>
                  <a:pt x="57" y="1"/>
                </a:cubicBezTo>
                <a:close/>
              </a:path>
            </a:pathLst>
          </a:custGeom>
          <a:solidFill>
            <a:srgbClr val="A385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630968" y="-1053520"/>
            <a:ext cx="3629" cy="1836"/>
          </a:xfrm>
          <a:custGeom>
            <a:rect b="b" l="l" r="r" t="t"/>
            <a:pathLst>
              <a:path extrusionOk="0" h="43" w="85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rgbClr val="A385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630968" y="6773830"/>
            <a:ext cx="3629" cy="1836"/>
          </a:xfrm>
          <a:custGeom>
            <a:rect b="b" l="l" r="r" t="t"/>
            <a:pathLst>
              <a:path extrusionOk="0" h="43" w="85">
                <a:moveTo>
                  <a:pt x="85" y="1"/>
                </a:moveTo>
                <a:cubicBezTo>
                  <a:pt x="64" y="1"/>
                  <a:pt x="53" y="11"/>
                  <a:pt x="42" y="22"/>
                </a:cubicBezTo>
                <a:lnTo>
                  <a:pt x="85" y="1"/>
                </a:lnTo>
                <a:close/>
                <a:moveTo>
                  <a:pt x="42" y="22"/>
                </a:moveTo>
                <a:lnTo>
                  <a:pt x="0" y="43"/>
                </a:lnTo>
                <a:cubicBezTo>
                  <a:pt x="21" y="43"/>
                  <a:pt x="32" y="32"/>
                  <a:pt x="42" y="22"/>
                </a:cubicBezTo>
                <a:close/>
              </a:path>
            </a:pathLst>
          </a:custGeom>
          <a:solidFill>
            <a:srgbClr val="A385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023645" y="5262079"/>
            <a:ext cx="45134" cy="41547"/>
          </a:xfrm>
          <a:custGeom>
            <a:rect b="b" l="l" r="r" t="t"/>
            <a:pathLst>
              <a:path extrusionOk="0" h="973" w="1057">
                <a:moveTo>
                  <a:pt x="550" y="1"/>
                </a:moveTo>
                <a:cubicBezTo>
                  <a:pt x="381" y="170"/>
                  <a:pt x="212" y="296"/>
                  <a:pt x="1" y="381"/>
                </a:cubicBezTo>
                <a:cubicBezTo>
                  <a:pt x="339" y="592"/>
                  <a:pt x="677" y="761"/>
                  <a:pt x="1057" y="972"/>
                </a:cubicBezTo>
                <a:cubicBezTo>
                  <a:pt x="888" y="634"/>
                  <a:pt x="719" y="296"/>
                  <a:pt x="550" y="1"/>
                </a:cubicBezTo>
                <a:close/>
              </a:path>
            </a:pathLst>
          </a:custGeom>
          <a:solidFill>
            <a:srgbClr val="A385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23687" y="2556448"/>
            <a:ext cx="4069565" cy="2670520"/>
          </a:xfrm>
          <a:custGeom>
            <a:rect b="b" l="l" r="r" t="t"/>
            <a:pathLst>
              <a:path extrusionOk="0" h="2670520" w="4069565">
                <a:moveTo>
                  <a:pt x="0" y="1056978"/>
                </a:moveTo>
                <a:cubicBezTo>
                  <a:pt x="132521" y="1051088"/>
                  <a:pt x="265043" y="1045198"/>
                  <a:pt x="375478" y="955378"/>
                </a:cubicBezTo>
                <a:cubicBezTo>
                  <a:pt x="485913" y="865558"/>
                  <a:pt x="532296" y="656467"/>
                  <a:pt x="662609" y="518056"/>
                </a:cubicBezTo>
                <a:cubicBezTo>
                  <a:pt x="792922" y="379645"/>
                  <a:pt x="940169" y="211048"/>
                  <a:pt x="1157357" y="124909"/>
                </a:cubicBezTo>
                <a:cubicBezTo>
                  <a:pt x="1374545" y="38770"/>
                  <a:pt x="1697015" y="-8349"/>
                  <a:pt x="1965739" y="1222"/>
                </a:cubicBezTo>
                <a:cubicBezTo>
                  <a:pt x="2234464" y="10793"/>
                  <a:pt x="2630556" y="93251"/>
                  <a:pt x="2769704" y="182335"/>
                </a:cubicBezTo>
                <a:cubicBezTo>
                  <a:pt x="2908852" y="271419"/>
                  <a:pt x="2813142" y="439280"/>
                  <a:pt x="2800626" y="535726"/>
                </a:cubicBezTo>
                <a:cubicBezTo>
                  <a:pt x="2788110" y="632172"/>
                  <a:pt x="2702707" y="701378"/>
                  <a:pt x="2694609" y="761013"/>
                </a:cubicBezTo>
                <a:cubicBezTo>
                  <a:pt x="2686511" y="820648"/>
                  <a:pt x="2668841" y="829483"/>
                  <a:pt x="2752035" y="893535"/>
                </a:cubicBezTo>
                <a:cubicBezTo>
                  <a:pt x="2835229" y="957587"/>
                  <a:pt x="3037693" y="1036364"/>
                  <a:pt x="3193774" y="1145326"/>
                </a:cubicBezTo>
                <a:cubicBezTo>
                  <a:pt x="3349855" y="1254288"/>
                  <a:pt x="3566308" y="1422886"/>
                  <a:pt x="3688522" y="1547309"/>
                </a:cubicBezTo>
                <a:cubicBezTo>
                  <a:pt x="3810737" y="1671732"/>
                  <a:pt x="3865217" y="1765969"/>
                  <a:pt x="3927061" y="1891865"/>
                </a:cubicBezTo>
                <a:cubicBezTo>
                  <a:pt x="3988905" y="2017761"/>
                  <a:pt x="4037496" y="2178995"/>
                  <a:pt x="4059583" y="2302682"/>
                </a:cubicBezTo>
                <a:cubicBezTo>
                  <a:pt x="4081670" y="2426369"/>
                  <a:pt x="4060319" y="2576561"/>
                  <a:pt x="4059583" y="2633987"/>
                </a:cubicBezTo>
                <a:cubicBezTo>
                  <a:pt x="4058847" y="2691413"/>
                  <a:pt x="4057006" y="2669326"/>
                  <a:pt x="4055165" y="2647239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2888332" y="2968739"/>
            <a:ext cx="4306824" cy="0"/>
          </a:xfrm>
          <a:prstGeom prst="straightConnector1">
            <a:avLst/>
          </a:prstGeom>
          <a:noFill/>
          <a:ln cap="flat" cmpd="sng" w="19050">
            <a:solidFill>
              <a:srgbClr val="489C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714375" y="345875"/>
            <a:ext cx="744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500"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b="1"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1998450" y="1052079"/>
            <a:ext cx="6572344" cy="37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plan to provide visuals that show bus stop frequency before and during the COVID-19 pandemic</a:t>
            </a:r>
            <a:endParaRPr sz="1600">
              <a:solidFill>
                <a:srgbClr val="44444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web map will allow the user to see the RTD bus frequency during the pandemic. </a:t>
            </a:r>
            <a:b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data set will start in 2018 going through to 2020.</a:t>
            </a:r>
            <a:b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visual will include how the frequency of routes changed from 2018-2020 and its effect on socio-economic data. </a:t>
            </a:r>
            <a:br>
              <a:rPr lang="en-US" sz="1600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rgbClr val="44444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Audience here is linked to anyone 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looking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 to make inferences about pandemic reactions to public transit (budget planners, users, business development groups etc)</a:t>
            </a:r>
            <a:b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-2063623" y="3896009"/>
            <a:ext cx="3042300" cy="296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Chip says…</a:t>
            </a:r>
            <a:endParaRPr/>
          </a:p>
        </p:txBody>
      </p:sp>
      <p:pic>
        <p:nvPicPr>
          <p:cNvPr descr="University of Colorado mascot Chip, posing for a photo during the 2008 Rocky Mountain Showdown at Invesco Field, is defending his national title at the 2010 Universal Cheerleading Association s mascot competition." id="99" name="Google Shape;99;p2"/>
          <p:cNvPicPr preferRelativeResize="0"/>
          <p:nvPr/>
        </p:nvPicPr>
        <p:blipFill rotWithShape="1">
          <a:blip r:embed="rId3">
            <a:alphaModFix/>
          </a:blip>
          <a:srcRect b="1" l="42066" r="17260" t="17214"/>
          <a:stretch/>
        </p:blipFill>
        <p:spPr>
          <a:xfrm>
            <a:off x="816765" y="4002767"/>
            <a:ext cx="47862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-1196125" y="4457655"/>
            <a:ext cx="3042300" cy="390600"/>
          </a:xfrm>
          <a:prstGeom prst="rect">
            <a:avLst/>
          </a:prstGeom>
          <a:solidFill>
            <a:srgbClr val="CFB87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started early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8894003" y="4943445"/>
            <a:ext cx="14247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714375" y="345873"/>
            <a:ext cx="67608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500">
                <a:latin typeface="Poppins"/>
                <a:ea typeface="Poppins"/>
                <a:cs typeface="Poppins"/>
                <a:sym typeface="Poppins"/>
              </a:rPr>
              <a:t>Design Mockup</a:t>
            </a:r>
            <a:endParaRPr b="1" sz="2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800" y="844825"/>
            <a:ext cx="5914400" cy="42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-2062547" y="4830575"/>
            <a:ext cx="1981800" cy="196800"/>
          </a:xfrm>
          <a:prstGeom prst="rect">
            <a:avLst/>
          </a:prstGeom>
          <a:solidFill>
            <a:srgbClr val="CFB87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-2062497" y="4470350"/>
            <a:ext cx="1981800" cy="196800"/>
          </a:xfrm>
          <a:prstGeom prst="rect">
            <a:avLst/>
          </a:prstGeom>
          <a:solidFill>
            <a:srgbClr val="CFB87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14375" y="345875"/>
            <a:ext cx="799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"/>
              <a:buNone/>
            </a:pPr>
            <a:r>
              <a:rPr b="1" i="0" lang="en-US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What you plan to do and how…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69650" y="1001829"/>
            <a:ext cx="65724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simple three-panel layout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the main map on the top left, 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query tool on the top right, 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bottom center, we will have a visualization of the data from the routes and their frequency, 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○"/>
            </a:pPr>
            <a:r>
              <a:rPr lang="en-US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which you can easily pick certain routes and view them on the map</a:t>
            </a:r>
            <a:br>
              <a:rPr lang="en-US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visualization technique for the data is to be determined,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numerous articles below that introduce different methods for visualizing public transportation data.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5632586" y="4082167"/>
            <a:ext cx="3042300" cy="296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Chip says…</a:t>
            </a:r>
            <a:endParaRPr/>
          </a:p>
        </p:txBody>
      </p:sp>
      <p:pic>
        <p:nvPicPr>
          <p:cNvPr descr="University of Colorado mascot Chip, posing for a photo during the 2008 Rocky Mountain Showdown at Invesco Field, is defending his national title at the 2010 Universal Cheerleading Association s mascot competition." id="121" name="Google Shape;121;p5"/>
          <p:cNvPicPr preferRelativeResize="0"/>
          <p:nvPr/>
        </p:nvPicPr>
        <p:blipFill rotWithShape="1">
          <a:blip r:embed="rId3">
            <a:alphaModFix/>
          </a:blip>
          <a:srcRect b="1" l="42066" r="17260" t="17214"/>
          <a:stretch/>
        </p:blipFill>
        <p:spPr>
          <a:xfrm>
            <a:off x="8512974" y="4188925"/>
            <a:ext cx="47862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6381450" y="4673024"/>
            <a:ext cx="3042300" cy="229200"/>
          </a:xfrm>
          <a:prstGeom prst="rect">
            <a:avLst/>
          </a:prstGeom>
          <a:solidFill>
            <a:srgbClr val="CFB87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transport is important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714375" y="345875"/>
            <a:ext cx="796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500">
                <a:latin typeface="Poppins"/>
                <a:ea typeface="Poppins"/>
                <a:cs typeface="Poppins"/>
                <a:sym typeface="Poppins"/>
              </a:rPr>
              <a:t>What the application domain/problem is </a:t>
            </a:r>
            <a:endParaRPr b="1"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14375" y="1157325"/>
            <a:ext cx="67608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ridership pre &amp; during pandemic</a:t>
            </a:r>
            <a:b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0" sz="1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showing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bus frequency along user selectable routes 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can select different routes and compare those routes across different times; to view CHANGE IN BUS FREQUENCY 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5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having the ability to select 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routes 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few map versions, users can compare frequency.  This ties into see if bus route frequency impacted various 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economic areas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-2139351" y="4851883"/>
            <a:ext cx="1981800" cy="196800"/>
          </a:xfrm>
          <a:prstGeom prst="rect">
            <a:avLst/>
          </a:prstGeom>
          <a:solidFill>
            <a:srgbClr val="CFB87C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JPG Original  </a:t>
            </a:r>
            <a:endParaRPr/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714375" y="345873"/>
            <a:ext cx="67608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500">
                <a:latin typeface="Poppins"/>
                <a:ea typeface="Poppins"/>
                <a:cs typeface="Poppins"/>
                <a:sym typeface="Poppins"/>
              </a:rPr>
              <a:t>FIN</a:t>
            </a:r>
            <a:endParaRPr b="1" sz="2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arth Science: Geograph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744D"/>
      </a:accent1>
      <a:accent2>
        <a:srgbClr val="212121"/>
      </a:accent2>
      <a:accent3>
        <a:srgbClr val="4EA0DB"/>
      </a:accent3>
      <a:accent4>
        <a:srgbClr val="8C3703"/>
      </a:accent4>
      <a:accent5>
        <a:srgbClr val="FE9FA3"/>
      </a:accent5>
      <a:accent6>
        <a:srgbClr val="F4CCCC"/>
      </a:accent6>
      <a:hlink>
        <a:srgbClr val="A385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</cp:coreProperties>
</file>