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CDF"/>
    <a:srgbClr val="FEDA68"/>
    <a:srgbClr val="549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/>
    <p:restoredTop sz="94856"/>
  </p:normalViewPr>
  <p:slideViewPr>
    <p:cSldViewPr snapToGrid="0" snapToObjects="1">
      <p:cViewPr>
        <p:scale>
          <a:sx n="88" d="100"/>
          <a:sy n="88" d="100"/>
        </p:scale>
        <p:origin x="38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03599-E66C-E14E-8EC4-1347D0B30A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44675" y="1143000"/>
            <a:ext cx="316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40630-BE34-D641-BC5B-117C29398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43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7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7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6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5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2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2" algn="l" defTabSz="9142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44675" y="1143000"/>
            <a:ext cx="31686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40630-BE34-D641-BC5B-117C293980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9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3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05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0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66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1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5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10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3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53B3-8D4C-0F4F-BA4B-2D4B195458F7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EC6C-64BD-844E-B637-CA6571E8D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81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488F43-E6B9-2D40-9863-A84B48BF0643}"/>
              </a:ext>
            </a:extLst>
          </p:cNvPr>
          <p:cNvSpPr txBox="1"/>
          <p:nvPr/>
        </p:nvSpPr>
        <p:spPr>
          <a:xfrm>
            <a:off x="5405069" y="1083750"/>
            <a:ext cx="19287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400" b="1" dirty="0"/>
              <a:t>黑盒审计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E0A7EE-DB39-A84E-8F24-2BBA14A9FFA3}"/>
              </a:ext>
            </a:extLst>
          </p:cNvPr>
          <p:cNvSpPr txBox="1"/>
          <p:nvPr/>
        </p:nvSpPr>
        <p:spPr>
          <a:xfrm>
            <a:off x="4584331" y="1565903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200" dirty="0">
                <a:latin typeface="Heiti SC Medium" pitchFamily="2" charset="-128"/>
                <a:ea typeface="Heiti SC Medium" pitchFamily="2" charset="-128"/>
              </a:rPr>
              <a:t>评估隐私机制实际保护强度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48F3F50-B00D-0A43-9818-48EB94B3CE09}"/>
              </a:ext>
            </a:extLst>
          </p:cNvPr>
          <p:cNvSpPr/>
          <p:nvPr/>
        </p:nvSpPr>
        <p:spPr>
          <a:xfrm>
            <a:off x="3323944" y="2074208"/>
            <a:ext cx="5567181" cy="1024248"/>
          </a:xfrm>
          <a:prstGeom prst="roundRect">
            <a:avLst/>
          </a:prstGeom>
          <a:ln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一、基于假设检验的黑盒差分隐私审计可靠性分析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B249F7-4FDA-BB4E-AA18-C7E83160F7D9}"/>
              </a:ext>
            </a:extLst>
          </p:cNvPr>
          <p:cNvSpPr/>
          <p:nvPr/>
        </p:nvSpPr>
        <p:spPr>
          <a:xfrm>
            <a:off x="3300877" y="3262542"/>
            <a:ext cx="5622907" cy="5164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① 基于假设检验的审计结果建模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65B0A89-2800-6B40-9517-3374CBAB9737}"/>
              </a:ext>
            </a:extLst>
          </p:cNvPr>
          <p:cNvSpPr/>
          <p:nvPr/>
        </p:nvSpPr>
        <p:spPr>
          <a:xfrm>
            <a:off x="3268217" y="3846028"/>
            <a:ext cx="5655567" cy="1831332"/>
          </a:xfrm>
          <a:prstGeom prst="roundRect">
            <a:avLst/>
          </a:prstGeom>
          <a:solidFill>
            <a:srgbClr val="B9DCDF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00" dirty="0">
              <a:solidFill>
                <a:schemeClr val="tx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212954-03A4-7444-8A18-AA315F8CFB40}"/>
              </a:ext>
            </a:extLst>
          </p:cNvPr>
          <p:cNvGrpSpPr/>
          <p:nvPr/>
        </p:nvGrpSpPr>
        <p:grpSpPr>
          <a:xfrm>
            <a:off x="3340782" y="3861083"/>
            <a:ext cx="5856438" cy="1667508"/>
            <a:chOff x="2181255" y="2737132"/>
            <a:chExt cx="5310796" cy="166750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C5BCCD-E64D-754F-9FAD-E4E2F080C837}"/>
                </a:ext>
              </a:extLst>
            </p:cNvPr>
            <p:cNvSpPr txBox="1"/>
            <p:nvPr/>
          </p:nvSpPr>
          <p:spPr>
            <a:xfrm>
              <a:off x="2363411" y="2737132"/>
              <a:ext cx="5128640" cy="166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latin typeface="Heiti SC Medium" pitchFamily="2" charset="-128"/>
                  <a:ea typeface="Heiti SC Medium" pitchFamily="2" charset="-128"/>
                </a:rPr>
                <a:t>H0:</a:t>
              </a:r>
              <a:r>
                <a:rPr kumimoji="1" lang="zh-CN" altLang="en-US" sz="2400" dirty="0">
                  <a:latin typeface="Heiti SC Medium" pitchFamily="2" charset="-128"/>
                  <a:ea typeface="Heiti SC Medium" pitchFamily="2" charset="-128"/>
                </a:rPr>
                <a:t> 实际保护达到声称差分隐私强度</a:t>
              </a:r>
              <a:endParaRPr kumimoji="1" lang="en-US" altLang="zh-CN" sz="2400" dirty="0">
                <a:latin typeface="Heiti SC Medium" pitchFamily="2" charset="-128"/>
                <a:ea typeface="Heiti SC Medium" pitchFamily="2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latin typeface="Heiti SC Medium" pitchFamily="2" charset="-128"/>
                  <a:ea typeface="Heiti SC Medium" pitchFamily="2" charset="-128"/>
                </a:rPr>
                <a:t>H1:</a:t>
              </a:r>
              <a:r>
                <a:rPr kumimoji="1" lang="zh-CN" altLang="en-US" sz="2400" dirty="0">
                  <a:latin typeface="Heiti SC Medium" pitchFamily="2" charset="-128"/>
                  <a:ea typeface="Heiti SC Medium" pitchFamily="2" charset="-128"/>
                </a:rPr>
                <a:t> 实际保护不满足</a:t>
              </a:r>
              <a:r>
                <a:rPr kumimoji="1" lang="zh-CN" altLang="en-US" sz="2400" dirty="0">
                  <a:latin typeface="Heiti SC Medium" pitchFamily="2" charset="-128"/>
                  <a:ea typeface="Heiti SC Medium" pitchFamily="2" charset="-128"/>
                </a:rPr>
                <a:t>声称</a:t>
              </a:r>
              <a:r>
                <a:rPr kumimoji="1" lang="zh-CN" altLang="en-US" sz="2400" dirty="0">
                  <a:latin typeface="Heiti SC Medium" pitchFamily="2" charset="-128"/>
                  <a:ea typeface="Heiti SC Medium" pitchFamily="2" charset="-128"/>
                </a:rPr>
                <a:t>差分隐私</a:t>
              </a:r>
              <a:r>
                <a:rPr kumimoji="1" lang="zh-CN" altLang="en-US" sz="2400" dirty="0">
                  <a:latin typeface="Heiti SC Medium" pitchFamily="2" charset="-128"/>
                  <a:ea typeface="Heiti SC Medium" pitchFamily="2" charset="-128"/>
                </a:rPr>
                <a:t>强度</a:t>
              </a:r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1DF57855-3D2D-B64A-A89E-33C69EE4EBA2}"/>
                </a:ext>
              </a:extLst>
            </p:cNvPr>
            <p:cNvSpPr/>
            <p:nvPr/>
          </p:nvSpPr>
          <p:spPr>
            <a:xfrm>
              <a:off x="2181255" y="2963428"/>
              <a:ext cx="182155" cy="727203"/>
            </a:xfrm>
            <a:prstGeom prst="leftBrace">
              <a:avLst>
                <a:gd name="adj1" fmla="val 3275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9F268A4-3C29-184F-A846-86ACB0C3DE46}"/>
              </a:ext>
            </a:extLst>
          </p:cNvPr>
          <p:cNvSpPr txBox="1"/>
          <p:nvPr/>
        </p:nvSpPr>
        <p:spPr>
          <a:xfrm>
            <a:off x="3323945" y="5087156"/>
            <a:ext cx="512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Heiti SC Medium" pitchFamily="2" charset="-128"/>
                <a:ea typeface="Heiti SC Medium" pitchFamily="2" charset="-128"/>
              </a:rPr>
              <a:t>-&gt;</a:t>
            </a:r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 审计结果：真阳性</a:t>
            </a:r>
            <a:r>
              <a:rPr kumimoji="1" lang="en-US" altLang="zh-CN" sz="2400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真阴性</a:t>
            </a:r>
            <a:r>
              <a:rPr kumimoji="1" lang="en-US" altLang="zh-CN" sz="2400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假阳性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21A16F-6CA9-5942-BFAF-C35BC241BF60}"/>
              </a:ext>
            </a:extLst>
          </p:cNvPr>
          <p:cNvSpPr/>
          <p:nvPr/>
        </p:nvSpPr>
        <p:spPr>
          <a:xfrm>
            <a:off x="3300877" y="5755235"/>
            <a:ext cx="5622906" cy="5164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② 消灭的假阳性的审计充要条件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1780A4A9-1C07-C048-8FCD-25F28FF42B33}"/>
              </a:ext>
            </a:extLst>
          </p:cNvPr>
          <p:cNvSpPr/>
          <p:nvPr/>
        </p:nvSpPr>
        <p:spPr>
          <a:xfrm>
            <a:off x="3268216" y="6349608"/>
            <a:ext cx="5655567" cy="3691163"/>
          </a:xfrm>
          <a:prstGeom prst="roundRect">
            <a:avLst>
              <a:gd name="adj" fmla="val 9589"/>
            </a:avLst>
          </a:prstGeom>
          <a:solidFill>
            <a:srgbClr val="B9DCDF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FB24646-C587-3C4B-A1AA-A0F159911396}"/>
              </a:ext>
            </a:extLst>
          </p:cNvPr>
          <p:cNvSpPr txBox="1"/>
          <p:nvPr/>
        </p:nvSpPr>
        <p:spPr>
          <a:xfrm>
            <a:off x="3395491" y="6495426"/>
            <a:ext cx="405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黑盒审计忽略</a:t>
            </a:r>
            <a:endParaRPr kumimoji="1" lang="en-US" altLang="zh-CN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小概率输出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D36708A-C925-A74D-974A-2D26B4482123}"/>
              </a:ext>
            </a:extLst>
          </p:cNvPr>
          <p:cNvSpPr/>
          <p:nvPr/>
        </p:nvSpPr>
        <p:spPr>
          <a:xfrm>
            <a:off x="5405068" y="6668936"/>
            <a:ext cx="813487" cy="469947"/>
          </a:xfrm>
          <a:prstGeom prst="rightArrow">
            <a:avLst>
              <a:gd name="adj1" fmla="val 41842"/>
              <a:gd name="adj2" fmla="val 4911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95C024A-5BA4-6140-A7D6-139F97A4AD7A}"/>
              </a:ext>
            </a:extLst>
          </p:cNvPr>
          <p:cNvSpPr txBox="1"/>
          <p:nvPr/>
        </p:nvSpPr>
        <p:spPr>
          <a:xfrm>
            <a:off x="6218556" y="6502989"/>
            <a:ext cx="278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假设黑盒审计准确估计大概率输出</a:t>
            </a: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16DF9699-768A-DC41-8EEC-A261330CEE29}"/>
              </a:ext>
            </a:extLst>
          </p:cNvPr>
          <p:cNvSpPr/>
          <p:nvPr/>
        </p:nvSpPr>
        <p:spPr>
          <a:xfrm rot="8274971">
            <a:off x="5263179" y="7257285"/>
            <a:ext cx="1089837" cy="445037"/>
          </a:xfrm>
          <a:prstGeom prst="rightArrow">
            <a:avLst>
              <a:gd name="adj1" fmla="val 41842"/>
              <a:gd name="adj2" fmla="val 4911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D2D17E-EFBE-4C41-A8CF-B71929968133}"/>
              </a:ext>
            </a:extLst>
          </p:cNvPr>
          <p:cNvSpPr txBox="1"/>
          <p:nvPr/>
        </p:nvSpPr>
        <p:spPr>
          <a:xfrm>
            <a:off x="3364587" y="7445305"/>
            <a:ext cx="204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审计结果写成关于小概率阈值的函数</a:t>
            </a:r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0052815-68B2-CB49-8E32-119CFA339AC5}"/>
              </a:ext>
            </a:extLst>
          </p:cNvPr>
          <p:cNvSpPr/>
          <p:nvPr/>
        </p:nvSpPr>
        <p:spPr>
          <a:xfrm>
            <a:off x="5405068" y="7775189"/>
            <a:ext cx="813487" cy="469947"/>
          </a:xfrm>
          <a:prstGeom prst="rightArrow">
            <a:avLst>
              <a:gd name="adj1" fmla="val 41842"/>
              <a:gd name="adj2" fmla="val 4911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27F3AE7-480B-B54E-B3E9-D02CF1D5A139}"/>
              </a:ext>
            </a:extLst>
          </p:cNvPr>
          <p:cNvSpPr txBox="1"/>
          <p:nvPr/>
        </p:nvSpPr>
        <p:spPr>
          <a:xfrm>
            <a:off x="6237232" y="7438971"/>
            <a:ext cx="254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审计结果与声称隐私比较，对照假设检验结果</a:t>
            </a: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FF8CD01A-FA21-594E-BEBF-1804D7B1BCA2}"/>
              </a:ext>
            </a:extLst>
          </p:cNvPr>
          <p:cNvSpPr/>
          <p:nvPr/>
        </p:nvSpPr>
        <p:spPr>
          <a:xfrm rot="8274971">
            <a:off x="5215379" y="8422989"/>
            <a:ext cx="1089837" cy="445037"/>
          </a:xfrm>
          <a:prstGeom prst="rightArrow">
            <a:avLst>
              <a:gd name="adj1" fmla="val 41842"/>
              <a:gd name="adj2" fmla="val 4911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2CA3C52-2D30-CF4C-A758-9F5EE97207F2}"/>
              </a:ext>
            </a:extLst>
          </p:cNvPr>
          <p:cNvSpPr txBox="1"/>
          <p:nvPr/>
        </p:nvSpPr>
        <p:spPr>
          <a:xfrm>
            <a:off x="5422777" y="8309052"/>
            <a:ext cx="889018" cy="46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推导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1410CE8-8FB4-D34B-869C-8C92D1DC0DF9}"/>
              </a:ext>
            </a:extLst>
          </p:cNvPr>
          <p:cNvSpPr txBox="1"/>
          <p:nvPr/>
        </p:nvSpPr>
        <p:spPr>
          <a:xfrm>
            <a:off x="3373441" y="8771239"/>
            <a:ext cx="197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消灭假阳性审计结果的充要条件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BB87BDED-2FFD-4B49-9DDA-31265689E705}"/>
              </a:ext>
            </a:extLst>
          </p:cNvPr>
          <p:cNvSpPr/>
          <p:nvPr/>
        </p:nvSpPr>
        <p:spPr>
          <a:xfrm>
            <a:off x="5360169" y="9111769"/>
            <a:ext cx="813487" cy="469947"/>
          </a:xfrm>
          <a:prstGeom prst="rightArrow">
            <a:avLst>
              <a:gd name="adj1" fmla="val 41842"/>
              <a:gd name="adj2" fmla="val 4911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D96F09-4ABF-F74D-98C3-A126F7B44726}"/>
              </a:ext>
            </a:extLst>
          </p:cNvPr>
          <p:cNvSpPr txBox="1"/>
          <p:nvPr/>
        </p:nvSpPr>
        <p:spPr>
          <a:xfrm>
            <a:off x="5201277" y="9414243"/>
            <a:ext cx="193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实例化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44B730-2326-B742-AA48-37BCD67DBC09}"/>
              </a:ext>
            </a:extLst>
          </p:cNvPr>
          <p:cNvSpPr txBox="1"/>
          <p:nvPr/>
        </p:nvSpPr>
        <p:spPr>
          <a:xfrm>
            <a:off x="6251334" y="8903084"/>
            <a:ext cx="2639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eiti SC Medium" pitchFamily="2" charset="-128"/>
                <a:ea typeface="Heiti SC Medium" pitchFamily="2" charset="-128"/>
              </a:rPr>
              <a:t>在基线差分隐私机制上验证充要条件</a:t>
            </a:r>
          </a:p>
        </p:txBody>
      </p:sp>
    </p:spTree>
    <p:extLst>
      <p:ext uri="{BB962C8B-B14F-4D97-AF65-F5344CB8AC3E}">
        <p14:creationId xmlns:p14="http://schemas.microsoft.com/office/powerpoint/2010/main" val="36517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135</Words>
  <Application>Microsoft Macintosh PowerPoint</Application>
  <PresentationFormat>自定义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HEITI SC MEDIUM</vt:lpstr>
      <vt:lpstr>HEITI SC MEDIUM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24</cp:revision>
  <dcterms:created xsi:type="dcterms:W3CDTF">2024-02-04T09:51:56Z</dcterms:created>
  <dcterms:modified xsi:type="dcterms:W3CDTF">2024-02-04T11:22:38Z</dcterms:modified>
</cp:coreProperties>
</file>