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82" r:id="rId3"/>
    <p:sldId id="29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3" r:id="rId22"/>
    <p:sldId id="304" r:id="rId23"/>
    <p:sldId id="301" r:id="rId24"/>
    <p:sldId id="302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  <p:sldId id="335" r:id="rId56"/>
    <p:sldId id="258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0C"/>
    <a:srgbClr val="1054B0"/>
    <a:srgbClr val="16B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53333" autoAdjust="0"/>
  </p:normalViewPr>
  <p:slideViewPr>
    <p:cSldViewPr snapToGrid="0">
      <p:cViewPr varScale="1">
        <p:scale>
          <a:sx n="75" d="100"/>
          <a:sy n="75" d="100"/>
        </p:scale>
        <p:origin x="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7AD2-764D-45CF-934C-BF718761E77A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C5AD0-4F63-4DF6-97E6-26FE42B05E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8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811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4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23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86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553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562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046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7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1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2234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18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3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51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732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02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9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9634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708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95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1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0727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2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0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82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311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379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23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748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414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3827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7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248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9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96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089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0933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81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734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928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460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86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0639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038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542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778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583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828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7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72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70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741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C5AD0-4F63-4DF6-97E6-26FE42B05EE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60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799B8-E028-4635-BDDC-879D7231A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545FB-C6EE-493F-8316-3673AE82A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55223-659A-4181-B23A-287380A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CE8BD-071F-4583-A31C-654B0348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E19132-AA36-4978-908F-38D1FF6C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4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C76E9-4D50-43C6-86D4-11A7A285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9A42FA-7372-4984-B14D-6E5BBCC7F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7C77F-77B0-4083-B6F7-03DFA4FE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35D5E-2234-4B9C-859C-E3E4B3F6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4DA6D-A4AB-48D2-8E37-94E5654D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49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19AFDB-AEB4-4811-A069-2EC1C68D8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88417B-BB83-4AFA-803F-A46D6AD0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EE468-D973-438B-9A97-1C64FD9E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C44983-F949-4999-AC3D-4C635BFE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6F308-AA90-4D0C-B9C0-958DAA4F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72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5D5AD-F4E4-48AC-A8BD-695FDA8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FD038-7A80-441B-98E9-6A8F896C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EAD88A-0BE5-4CA1-BFDE-1EC1F4C1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E7AC8-C25E-4DF3-9FC7-988350F5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4C49FB-B6C2-4013-9AF3-0541AFB0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45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A8308-18D8-44CF-B8C5-74806938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754B8-6E24-44A2-8058-D7F293AB4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EE3E5-4280-4571-A5EF-535AC98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B071D-1248-4FC1-A1CA-2411C82A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CE026C-DE0C-43D2-AF8D-CF1C2D0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4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3B2C-91D8-4BBB-BE95-5EC2D078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A7759-0489-460A-A2FF-38F82B8D6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8B89DC-42C4-4F26-8F8D-28651ECE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0CF2E9-2BC4-4E5C-B49F-E96E4D5C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1864C3-D7CA-40D4-8BB5-16F83C2B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730566-7E55-4042-984A-57E2881C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5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E7DB-30A6-4C2B-B2AA-8224DCBA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A700D-0C35-44D9-9E60-38170CF19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244463-61C2-412B-9C60-E2228B38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66815D5-D921-4661-B12F-DEEA24862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687229-40C0-476C-9F14-D608BAB6F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B76E6D-40E9-4979-9859-79EFF050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E1F738-6F5D-4061-A363-ABA2C218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84C68-27FD-40AD-B277-EAD3E1FFF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28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46F02-AF8D-4DFA-9377-4CF83035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852254-E936-49C6-9AB0-A4DE88B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995507-FF49-4105-840A-34A9A360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88EE6A-22E7-4A35-B393-13D0038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7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3D61B1-20A5-4389-AD60-17F3FA69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377B21-5836-4343-97B5-B466B4CD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9E4EE9-810F-4444-AA2D-87126F7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8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D60C7-B8B0-4A52-BDB1-9D32C3A2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818F7-5361-4F7B-96F0-16F4802FE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D340F2-4F46-45E3-ADB2-7256EEF3F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95717-3C5F-436B-872C-A081C828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D4ACF8-F2DA-4525-908F-6B4D1C4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7C8658-5C9A-4F0F-B481-F50B6943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30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61A20-6CEF-4903-8D55-EC606947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FAA5FB-F0AA-4A94-9C7A-4103C21A5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E4CB74-41A5-4852-B743-06C2AE91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EEC462-61FD-4363-AF6C-44B0E1F8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C2AFD4-1D26-4D5F-8B2B-8161235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4B937-A8DB-4085-8A9B-7B084D7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ABF55-0DF2-4DCA-A530-E6682802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B82AC2-EAC2-44A2-9007-F71A3D093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7C19A-5B06-4C03-9CFC-FD72D65A1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2D77-D5A3-43A9-9BA4-FD97F0D31094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3B276-1FAC-4604-93FD-DD84AA9BC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7E6145-DB10-4F28-84B0-CCA48DFBC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8487-88DE-4BF5-86D2-978952E65E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76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Виды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4363C99-2B78-7595-87D9-BA8145A0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07" y="891528"/>
            <a:ext cx="11559091" cy="268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Основные виды информации </a:t>
            </a:r>
            <a:r>
              <a:rPr lang="ru-RU" b="1" dirty="0"/>
              <a:t>по ее форме представления, способам ее кодирования и хранения это:</a:t>
            </a:r>
          </a:p>
          <a:p>
            <a:pPr algn="just"/>
            <a:endParaRPr lang="ru-RU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графическая или изобразительная;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звуковая (акустическая);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текстовая;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числовая;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/>
              <a:t>видеоинформация.</a:t>
            </a:r>
          </a:p>
        </p:txBody>
      </p:sp>
    </p:spTree>
    <p:extLst>
      <p:ext uri="{BB962C8B-B14F-4D97-AF65-F5344CB8AC3E}">
        <p14:creationId xmlns:p14="http://schemas.microsoft.com/office/powerpoint/2010/main" val="391814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Основные свойства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6E0A536-0488-C2C8-BB0E-EBC31977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88" y="779768"/>
            <a:ext cx="11783904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rgbClr val="C00000"/>
                </a:solidFill>
              </a:rPr>
              <a:t>Актуальность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– важность, существенность для настоящего времени. Только вовремя полученная информация может принести необходимую пользу. </a:t>
            </a:r>
          </a:p>
          <a:p>
            <a:pPr algn="just"/>
            <a:endParaRPr lang="ru-RU" b="1" i="1" dirty="0">
              <a:solidFill>
                <a:srgbClr val="C00000"/>
              </a:solidFill>
            </a:endParaRPr>
          </a:p>
          <a:p>
            <a:pPr algn="just"/>
            <a:r>
              <a:rPr lang="ru-RU" b="1" i="1" dirty="0">
                <a:solidFill>
                  <a:srgbClr val="C00000"/>
                </a:solidFill>
              </a:rPr>
              <a:t>Объективность</a:t>
            </a:r>
            <a:r>
              <a:rPr lang="ru-RU" b="1" i="1" dirty="0"/>
              <a:t> </a:t>
            </a:r>
            <a:r>
              <a:rPr lang="ru-RU" b="1" dirty="0"/>
              <a:t>– не зависимость от чего-либо мнения. Отражаясь в сознании человека, информация искажается (в большей или меньшей степени) в зависимости от мнения, суждения, опыта, знаний конкретного субъекта.</a:t>
            </a:r>
          </a:p>
          <a:p>
            <a:endParaRPr lang="ru-RU" b="1" i="1" dirty="0"/>
          </a:p>
          <a:p>
            <a:pPr algn="just"/>
            <a:r>
              <a:rPr lang="ru-RU" b="1" i="1" dirty="0">
                <a:solidFill>
                  <a:srgbClr val="C00000"/>
                </a:solidFill>
              </a:rPr>
              <a:t>Достоверность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ru-RU" b="1" dirty="0"/>
              <a:t>– отражение истинного положения дел. Объективная информация всегда достоверна, но достоверная информация может быть </a:t>
            </a:r>
            <a:r>
              <a:rPr lang="ru-RU" b="1" dirty="0">
                <a:solidFill>
                  <a:srgbClr val="C00000"/>
                </a:solidFill>
              </a:rPr>
              <a:t>как объективной, так и субъективной</a:t>
            </a:r>
            <a:r>
              <a:rPr lang="ru-RU" b="1" dirty="0"/>
              <a:t>. Достоверная информация помогает принять нам правильное решение. Недостоверной информация может быть по следующим причинам: </a:t>
            </a:r>
            <a:r>
              <a:rPr lang="ru-RU" b="1" dirty="0">
                <a:solidFill>
                  <a:srgbClr val="C00000"/>
                </a:solidFill>
              </a:rPr>
              <a:t>преднамеренное искажение (дезинформация) </a:t>
            </a:r>
            <a:r>
              <a:rPr lang="ru-RU" b="1" dirty="0"/>
              <a:t>или </a:t>
            </a:r>
            <a:r>
              <a:rPr lang="ru-RU" b="1" dirty="0">
                <a:solidFill>
                  <a:srgbClr val="C00000"/>
                </a:solidFill>
              </a:rPr>
              <a:t>непреднамеренное искажение субъективного свойства</a:t>
            </a:r>
            <a:r>
              <a:rPr lang="ru-RU" b="1" dirty="0"/>
              <a:t>; </a:t>
            </a:r>
            <a:r>
              <a:rPr lang="ru-RU" b="1" dirty="0">
                <a:solidFill>
                  <a:srgbClr val="C00000"/>
                </a:solidFill>
              </a:rPr>
              <a:t>искажение в результате воздействия помех («испорченный телефон»)</a:t>
            </a:r>
            <a:r>
              <a:rPr lang="ru-RU" b="1" dirty="0"/>
              <a:t> и недостаточно точных средств ее фиксации.</a:t>
            </a:r>
          </a:p>
          <a:p>
            <a:endParaRPr lang="ru-RU" b="1" i="1" dirty="0"/>
          </a:p>
          <a:p>
            <a:pPr algn="just"/>
            <a:r>
              <a:rPr lang="ru-RU" b="1" i="1" dirty="0">
                <a:solidFill>
                  <a:srgbClr val="C00000"/>
                </a:solidFill>
              </a:rPr>
              <a:t>Полнота</a:t>
            </a:r>
            <a:r>
              <a:rPr lang="ru-RU" b="1" i="1" dirty="0"/>
              <a:t> </a:t>
            </a:r>
            <a:r>
              <a:rPr lang="ru-RU" b="1" dirty="0"/>
              <a:t>– достаточна для понимания и принятия решения. Неполная информация может привести к ошибочному выводу или решению.</a:t>
            </a:r>
          </a:p>
          <a:p>
            <a:endParaRPr lang="ru-RU" b="1" i="1" dirty="0"/>
          </a:p>
          <a:p>
            <a:pPr algn="just"/>
            <a:r>
              <a:rPr lang="ru-RU" b="1" i="1" dirty="0">
                <a:solidFill>
                  <a:srgbClr val="C00000"/>
                </a:solidFill>
              </a:rPr>
              <a:t>Ценность (полезность, значимость) </a:t>
            </a:r>
            <a:r>
              <a:rPr lang="ru-RU" b="1" i="1" dirty="0"/>
              <a:t>– </a:t>
            </a:r>
            <a:r>
              <a:rPr lang="ru-RU" b="1" dirty="0"/>
              <a:t>полезность информации оценивается по тем задачам, которые мы можем решить с ее помощью.</a:t>
            </a:r>
          </a:p>
          <a:p>
            <a:endParaRPr lang="ru-RU" b="1" i="1" dirty="0"/>
          </a:p>
          <a:p>
            <a:r>
              <a:rPr lang="ru-RU" b="1" i="1" dirty="0">
                <a:solidFill>
                  <a:srgbClr val="C00000"/>
                </a:solidFill>
              </a:rPr>
              <a:t>Понятность (ясность) </a:t>
            </a:r>
            <a:r>
              <a:rPr lang="ru-RU" b="1" i="1" dirty="0"/>
              <a:t>– </a:t>
            </a:r>
            <a:r>
              <a:rPr lang="ru-RU" b="1" dirty="0"/>
              <a:t>выражена на языке, доступном получателю.</a:t>
            </a:r>
          </a:p>
        </p:txBody>
      </p:sp>
    </p:spTree>
    <p:extLst>
      <p:ext uri="{BB962C8B-B14F-4D97-AF65-F5344CB8AC3E}">
        <p14:creationId xmlns:p14="http://schemas.microsoft.com/office/powerpoint/2010/main" val="14112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Дополнительные свойства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449D1BC-8531-EB33-A491-8B6BA181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48" y="912814"/>
            <a:ext cx="1183470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b="1" dirty="0">
                <a:solidFill>
                  <a:srgbClr val="C00000"/>
                </a:solidFill>
              </a:rPr>
              <a:t>Атрибутивные свойства </a:t>
            </a:r>
            <a:r>
              <a:rPr lang="ru-RU" b="1" dirty="0"/>
              <a:t>(атрибут – неотъемлемая часть чего-либо). </a:t>
            </a:r>
          </a:p>
          <a:p>
            <a:r>
              <a:rPr lang="ru-RU" b="1" dirty="0"/>
              <a:t>Важнейшими среди них являются: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дискретность</a:t>
            </a:r>
            <a:r>
              <a:rPr lang="ru-RU" b="1" dirty="0"/>
              <a:t> (информация состоит из отдельных частей, знаков);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непрерывность</a:t>
            </a:r>
            <a:r>
              <a:rPr lang="ru-RU" b="1" dirty="0"/>
              <a:t> (возможность накапливать информацию).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2) Динамические свойства </a:t>
            </a:r>
            <a:r>
              <a:rPr lang="ru-RU" b="1" dirty="0"/>
              <a:t>связаны с изменением информации во времени: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копирование</a:t>
            </a:r>
            <a:r>
              <a:rPr lang="ru-RU" b="1" dirty="0"/>
              <a:t> – размножение информации;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передача</a:t>
            </a:r>
            <a:r>
              <a:rPr lang="ru-RU" b="1" dirty="0"/>
              <a:t> от источника к потребителю;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перевод</a:t>
            </a:r>
            <a:r>
              <a:rPr lang="ru-RU" b="1" dirty="0"/>
              <a:t> с одного языка на другой;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перенос</a:t>
            </a:r>
            <a:r>
              <a:rPr lang="ru-RU" b="1" dirty="0"/>
              <a:t> на другой носитель;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старение</a:t>
            </a:r>
            <a:r>
              <a:rPr lang="ru-RU" b="1" dirty="0"/>
              <a:t> (физическое – носителя, моральное – ценностное).</a:t>
            </a:r>
          </a:p>
          <a:p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3) Практические свойства </a:t>
            </a:r>
            <a:r>
              <a:rPr lang="ru-RU" b="1" dirty="0"/>
              <a:t>- информационный объем и плотность.</a:t>
            </a:r>
          </a:p>
          <a:p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447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8419A-9BE6-4108-8984-3F5643C3B47D}"/>
              </a:ext>
            </a:extLst>
          </p:cNvPr>
          <p:cNvSpPr txBox="1"/>
          <p:nvPr/>
        </p:nvSpPr>
        <p:spPr>
          <a:xfrm>
            <a:off x="1066776" y="2921168"/>
            <a:ext cx="9560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3200" b="1" dirty="0"/>
              <a:t> </a:t>
            </a:r>
            <a:r>
              <a:rPr lang="ru-RU" sz="3200" dirty="0"/>
              <a:t>ПОЯВЛЕНИЕ ИНФОРМАЦИИ. СИГНАЛЫ</a:t>
            </a:r>
          </a:p>
          <a:p>
            <a:pPr indent="365125" algn="just"/>
            <a:endParaRPr lang="ru-RU" sz="3200" b="1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781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730DCF3D-C644-C7DC-F91A-00C72EE06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8" y="880888"/>
            <a:ext cx="1183470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Информация хранится, передается и обрабатывается в </a:t>
            </a:r>
            <a:r>
              <a:rPr lang="ru-RU" b="1" dirty="0">
                <a:solidFill>
                  <a:srgbClr val="C00000"/>
                </a:solidFill>
              </a:rPr>
              <a:t>символьной (знаковой) форме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Одна и та же информация может иметь различное представление (например, по отношению  к человеку):</a:t>
            </a:r>
          </a:p>
          <a:p>
            <a:endParaRPr lang="ru-RU" b="1" dirty="0"/>
          </a:p>
          <a:p>
            <a:pPr marL="342900" indent="-342900" algn="just">
              <a:buAutoNum type="arabicParenR"/>
            </a:pPr>
            <a:r>
              <a:rPr lang="ru-RU" b="1" dirty="0"/>
              <a:t>Представление в знаковой (письменной) форме, состоящей из различных знаков среди которых выделяют символьную в виде текста, чисел, спец. символов; графическую; табличную и т.д.; </a:t>
            </a:r>
          </a:p>
          <a:p>
            <a:pPr marL="342900" indent="-342900">
              <a:buAutoNum type="arabicParenR"/>
            </a:pPr>
            <a:endParaRPr lang="ru-RU" b="1" dirty="0"/>
          </a:p>
          <a:p>
            <a:pPr marL="342900" indent="-342900">
              <a:buAutoNum type="arabicParenR"/>
            </a:pPr>
            <a:r>
              <a:rPr lang="ru-RU" b="1" dirty="0"/>
              <a:t>Представление в форме жестов или сигналов; </a:t>
            </a:r>
          </a:p>
          <a:p>
            <a:pPr marL="342900" indent="-342900">
              <a:buAutoNum type="arabicParenR"/>
            </a:pPr>
            <a:endParaRPr lang="ru-RU" b="1" dirty="0"/>
          </a:p>
          <a:p>
            <a:pPr marL="342900" indent="-342900">
              <a:buAutoNum type="arabicParenR"/>
            </a:pPr>
            <a:r>
              <a:rPr lang="ru-RU" b="1" dirty="0"/>
              <a:t>Представление в устной словесной форме (разговор).</a:t>
            </a:r>
          </a:p>
          <a:p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Представление информации </a:t>
            </a:r>
            <a:r>
              <a:rPr lang="ru-RU" b="1" dirty="0"/>
              <a:t>осуществляется с помощью </a:t>
            </a:r>
            <a:r>
              <a:rPr lang="ru-RU" b="1" dirty="0">
                <a:solidFill>
                  <a:srgbClr val="C00000"/>
                </a:solidFill>
              </a:rPr>
              <a:t>языков, как знаковых систем</a:t>
            </a:r>
            <a:r>
              <a:rPr lang="ru-RU" b="1" dirty="0"/>
              <a:t>, которые строятся на основе определенного </a:t>
            </a:r>
            <a:r>
              <a:rPr lang="ru-RU" b="1" dirty="0">
                <a:solidFill>
                  <a:srgbClr val="C00000"/>
                </a:solidFill>
              </a:rPr>
              <a:t>алфавита</a:t>
            </a:r>
            <a:r>
              <a:rPr lang="ru-RU" b="1" dirty="0"/>
              <a:t> и имеют правила для выполнения операций над </a:t>
            </a:r>
            <a:r>
              <a:rPr lang="ru-RU" b="1" dirty="0">
                <a:solidFill>
                  <a:srgbClr val="C00000"/>
                </a:solidFill>
              </a:rPr>
              <a:t>знаками</a:t>
            </a:r>
            <a:r>
              <a:rPr lang="ru-RU" b="1" dirty="0"/>
              <a:t>.</a:t>
            </a:r>
          </a:p>
          <a:p>
            <a:pPr algn="just"/>
            <a:endParaRPr lang="ru-RU" b="1" dirty="0"/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878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Представление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19D596FC-97D2-1A8F-7BB0-15490864E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88" y="830568"/>
            <a:ext cx="118347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Выделяют: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Естественные языки</a:t>
            </a:r>
            <a:r>
              <a:rPr lang="ru-RU" b="1" dirty="0"/>
              <a:t> – разговорные языки в устной и письменной форме. В некоторых случаях разговорную речь могут заменить язык мимики и жестов, язык специальных знаков (например, дорожных);</a:t>
            </a:r>
          </a:p>
          <a:p>
            <a:pPr algn="just"/>
            <a:endParaRPr lang="ru-RU" b="1" dirty="0"/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endParaRPr lang="ru-RU" b="1" dirty="0">
              <a:solidFill>
                <a:srgbClr val="C00000"/>
              </a:solidFill>
            </a:endParaRPr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Формальные языки </a:t>
            </a:r>
            <a:r>
              <a:rPr lang="ru-RU" b="1" dirty="0"/>
              <a:t>– специальные языки для различных областей человеческой деятельности, которые характеризуются </a:t>
            </a:r>
            <a:r>
              <a:rPr lang="ru-RU" b="1" dirty="0">
                <a:solidFill>
                  <a:srgbClr val="C00000"/>
                </a:solidFill>
              </a:rPr>
              <a:t>жестко зафиксированным алфавитом</a:t>
            </a:r>
            <a:r>
              <a:rPr lang="ru-RU" b="1" dirty="0"/>
              <a:t>, более строгими правилами грамматики и синтаксиса. Это язык музыки (ноты), язык математики (цифры, математические знаки), системы счисления, языки программирования и т.д.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 основе любого языка лежит </a:t>
            </a:r>
            <a:r>
              <a:rPr lang="ru-RU" b="1" dirty="0">
                <a:solidFill>
                  <a:srgbClr val="C00000"/>
                </a:solidFill>
              </a:rPr>
              <a:t>алфавит</a:t>
            </a:r>
            <a:r>
              <a:rPr lang="ru-RU" b="1" dirty="0"/>
              <a:t> – набор символов/знаков. Полное число символов алфавита принято называть </a:t>
            </a:r>
            <a:r>
              <a:rPr lang="ru-RU" b="1" dirty="0">
                <a:solidFill>
                  <a:srgbClr val="C00000"/>
                </a:solidFill>
              </a:rPr>
              <a:t>мощностью алфавита</a:t>
            </a:r>
            <a:r>
              <a:rPr lang="ru-RU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EF2B7-31BC-899B-7351-86D12A430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1084" y="2033896"/>
            <a:ext cx="4167949" cy="17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075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Носители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7A79FDC-C308-973A-F7B3-DBE9BEB75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87" y="941860"/>
            <a:ext cx="116302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/>
              <a:t>Информация </a:t>
            </a:r>
            <a:r>
              <a:rPr lang="ru-RU" b="1" dirty="0">
                <a:solidFill>
                  <a:srgbClr val="C00000"/>
                </a:solidFill>
              </a:rPr>
              <a:t>не материальна</a:t>
            </a:r>
            <a:r>
              <a:rPr lang="ru-RU" b="1" dirty="0"/>
              <a:t>, но информация является свойством материи и не может существовать без своего </a:t>
            </a:r>
            <a:r>
              <a:rPr lang="ru-RU" b="1" dirty="0">
                <a:solidFill>
                  <a:srgbClr val="C00000"/>
                </a:solidFill>
              </a:rPr>
              <a:t>материального носителя</a:t>
            </a:r>
            <a:r>
              <a:rPr lang="ru-RU" b="1" dirty="0"/>
              <a:t> – средства переноса информации в пространстве и во времени.</a:t>
            </a:r>
          </a:p>
          <a:p>
            <a:endParaRPr lang="ru-RU" b="1" dirty="0">
              <a:solidFill>
                <a:srgbClr val="C00000"/>
              </a:solidFill>
            </a:endParaRPr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Носители информации </a:t>
            </a:r>
            <a:r>
              <a:rPr lang="ru-RU" b="1" dirty="0"/>
              <a:t>– среда или физическое тело для передачи, хранения и воспроизведения информации. </a:t>
            </a:r>
          </a:p>
          <a:p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75FC36-BB07-B5DA-5790-0A262A55F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87" y="3429000"/>
            <a:ext cx="3800012" cy="324761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3DFB443-4779-F449-4688-BCE62710134A}"/>
              </a:ext>
            </a:extLst>
          </p:cNvPr>
          <p:cNvSpPr/>
          <p:nvPr/>
        </p:nvSpPr>
        <p:spPr>
          <a:xfrm>
            <a:off x="262386" y="2575330"/>
            <a:ext cx="75201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Носителем информации может быть: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любой материальный предмет (бумага, доска, мусор на полу и т. д.);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волны различной природы: акустическая (звук), электромагнитная (свет, радиоволна) т. д.;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вещество в различном состоянии: концентрация молекул в жидком растворе, температура и давление газа и т. д.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машинные носители информации: перфоленты, перфокарты, магнитные ленты, магнитные диски, оптические диски и т. д. </a:t>
            </a:r>
          </a:p>
        </p:txBody>
      </p:sp>
    </p:spTree>
    <p:extLst>
      <p:ext uri="{BB962C8B-B14F-4D97-AF65-F5344CB8AC3E}">
        <p14:creationId xmlns:p14="http://schemas.microsoft.com/office/powerpoint/2010/main" val="330367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Возникновение сигналов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FE0DA44-0467-A523-E945-CDCAAB8F5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68" y="881368"/>
            <a:ext cx="11464632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Человека окружают </a:t>
            </a:r>
            <a:r>
              <a:rPr lang="ru-RU" b="1" dirty="0">
                <a:solidFill>
                  <a:srgbClr val="C00000"/>
                </a:solidFill>
              </a:rPr>
              <a:t>физические объекты</a:t>
            </a:r>
            <a:r>
              <a:rPr lang="ru-RU" b="1" dirty="0"/>
              <a:t>, которые находятся в состоянии непрерывного движения и изменения.</a:t>
            </a:r>
            <a:endParaRPr lang="ru-RU" dirty="0"/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Процессы движения и изменения сопровождаются </a:t>
            </a:r>
            <a:r>
              <a:rPr lang="ru-RU" b="1" dirty="0">
                <a:solidFill>
                  <a:srgbClr val="C00000"/>
                </a:solidFill>
              </a:rPr>
              <a:t>обменом энергией.</a:t>
            </a:r>
            <a:r>
              <a:rPr lang="ru-RU" b="1" dirty="0"/>
              <a:t> Все виды энергообмена сопровождаются появлением </a:t>
            </a:r>
            <a:r>
              <a:rPr lang="ru-RU" b="1" dirty="0">
                <a:solidFill>
                  <a:srgbClr val="C00000"/>
                </a:solidFill>
              </a:rPr>
              <a:t>сигналов</a:t>
            </a:r>
            <a:r>
              <a:rPr lang="ru-RU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При взаимодействии сигналов с физическими телами в последних возникают определенные </a:t>
            </a:r>
            <a:r>
              <a:rPr lang="ru-RU" b="1" dirty="0">
                <a:solidFill>
                  <a:srgbClr val="C00000"/>
                </a:solidFill>
              </a:rPr>
              <a:t>изменения свойств</a:t>
            </a:r>
            <a:r>
              <a:rPr lang="ru-RU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Изменения свойств тел можно </a:t>
            </a:r>
            <a:r>
              <a:rPr lang="ru-RU" b="1" dirty="0">
                <a:solidFill>
                  <a:srgbClr val="C00000"/>
                </a:solidFill>
              </a:rPr>
              <a:t>регистрировать</a:t>
            </a:r>
            <a:r>
              <a:rPr lang="ru-RU" b="1" dirty="0"/>
              <a:t>. Через регистрацию изменения свойств производится </a:t>
            </a:r>
            <a:r>
              <a:rPr lang="ru-RU" b="1" dirty="0">
                <a:solidFill>
                  <a:srgbClr val="C00000"/>
                </a:solidFill>
              </a:rPr>
              <a:t>регистрация сигналов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09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Получение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4945902-E8A9-3B7C-E4FE-6B7418FE1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21" y="892689"/>
            <a:ext cx="11671678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/>
              <a:t>Зарегистрированные сигналы – </a:t>
            </a:r>
            <a:r>
              <a:rPr lang="en-US" b="1" dirty="0"/>
              <a:t> </a:t>
            </a:r>
            <a:r>
              <a:rPr lang="ru-RU" b="1" dirty="0"/>
              <a:t>это </a:t>
            </a:r>
            <a:r>
              <a:rPr lang="ru-RU" b="1" dirty="0">
                <a:solidFill>
                  <a:srgbClr val="C00000"/>
                </a:solidFill>
              </a:rPr>
              <a:t>данные</a:t>
            </a:r>
            <a:r>
              <a:rPr lang="ru-RU" b="1" dirty="0"/>
              <a:t>.</a:t>
            </a:r>
            <a:endParaRPr lang="ru-RU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Данные</a:t>
            </a:r>
            <a:r>
              <a:rPr lang="ru-RU" b="1" dirty="0"/>
              <a:t> несут в себе информацию о событиях, произошедших в материальном мире. Однако данные не тождественны информации, это лишь </a:t>
            </a:r>
            <a:r>
              <a:rPr lang="ru-RU" b="1" dirty="0">
                <a:solidFill>
                  <a:srgbClr val="C00000"/>
                </a:solidFill>
              </a:rPr>
              <a:t>составляющая часть информации</a:t>
            </a:r>
            <a:r>
              <a:rPr lang="ru-RU" b="1" dirty="0"/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/>
              <a:t>Информация </a:t>
            </a:r>
            <a:r>
              <a:rPr lang="ru-RU" b="1" dirty="0">
                <a:solidFill>
                  <a:srgbClr val="C00000"/>
                </a:solidFill>
              </a:rPr>
              <a:t>– продукт взаимодействия данных </a:t>
            </a:r>
            <a:r>
              <a:rPr lang="ru-RU" b="1" dirty="0"/>
              <a:t>и адекватных им </a:t>
            </a:r>
            <a:r>
              <a:rPr lang="ru-RU" b="1" dirty="0">
                <a:solidFill>
                  <a:srgbClr val="C00000"/>
                </a:solidFill>
              </a:rPr>
              <a:t>методов обработки</a:t>
            </a:r>
            <a:r>
              <a:rPr lang="ru-RU" b="1" dirty="0"/>
              <a:t>.</a:t>
            </a:r>
            <a:endParaRPr lang="ru-RU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Данные</a:t>
            </a:r>
            <a:r>
              <a:rPr lang="ru-RU" b="1" dirty="0"/>
              <a:t> являются </a:t>
            </a:r>
            <a:r>
              <a:rPr lang="ru-RU" b="1" dirty="0">
                <a:solidFill>
                  <a:srgbClr val="C00000"/>
                </a:solidFill>
              </a:rPr>
              <a:t>объективной</a:t>
            </a:r>
            <a:r>
              <a:rPr lang="ru-RU" b="1" dirty="0"/>
              <a:t> составляющей информации.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Методы</a:t>
            </a:r>
            <a:r>
              <a:rPr lang="ru-RU" b="1" dirty="0"/>
              <a:t> извлечения данных – </a:t>
            </a:r>
            <a:r>
              <a:rPr lang="ru-RU" b="1" dirty="0">
                <a:solidFill>
                  <a:srgbClr val="C00000"/>
                </a:solidFill>
              </a:rPr>
              <a:t>субъективная</a:t>
            </a:r>
            <a:r>
              <a:rPr lang="ru-RU" b="1" dirty="0"/>
              <a:t> составляющая информации.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D3D4ED-05E2-82DB-54C7-8411F1AD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9471" y="2051867"/>
            <a:ext cx="3040406" cy="171022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77DB32-8B9E-8396-4DA1-A68E02EC3A28}"/>
              </a:ext>
            </a:extLst>
          </p:cNvPr>
          <p:cNvSpPr/>
          <p:nvPr/>
        </p:nvSpPr>
        <p:spPr>
          <a:xfrm>
            <a:off x="138088" y="5520380"/>
            <a:ext cx="11773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Дуализм информации </a:t>
            </a:r>
            <a:r>
              <a:rPr lang="ru-RU" b="1" dirty="0"/>
              <a:t>характеризует ее двойственность. С одной стороны, информация </a:t>
            </a:r>
            <a:r>
              <a:rPr lang="ru-RU" b="1" dirty="0">
                <a:solidFill>
                  <a:srgbClr val="C00000"/>
                </a:solidFill>
              </a:rPr>
              <a:t>объективна</a:t>
            </a:r>
            <a:r>
              <a:rPr lang="ru-RU" b="1" dirty="0"/>
              <a:t> в силу объективности данных, с другой — </a:t>
            </a:r>
            <a:r>
              <a:rPr lang="ru-RU" b="1" dirty="0">
                <a:solidFill>
                  <a:srgbClr val="C00000"/>
                </a:solidFill>
              </a:rPr>
              <a:t>субъективна</a:t>
            </a:r>
            <a:r>
              <a:rPr lang="ru-RU" b="1" dirty="0"/>
              <a:t>, в силу субъективности применяемых методов.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03C2A82-BC9A-550E-1437-190A50DE34C9}"/>
              </a:ext>
            </a:extLst>
          </p:cNvPr>
          <p:cNvSpPr/>
          <p:nvPr/>
        </p:nvSpPr>
        <p:spPr>
          <a:xfrm>
            <a:off x="138088" y="2458251"/>
            <a:ext cx="8172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/>
              <a:t>Данные всегда </a:t>
            </a:r>
            <a:r>
              <a:rPr lang="ru-RU" b="1" dirty="0">
                <a:solidFill>
                  <a:srgbClr val="C00000"/>
                </a:solidFill>
              </a:rPr>
              <a:t>объективны</a:t>
            </a:r>
            <a:r>
              <a:rPr lang="ru-RU" b="1" dirty="0"/>
              <a:t>.  Данные всегда можно воспроизвести каким-либо образом, так как есть средства их регистрации.</a:t>
            </a:r>
          </a:p>
        </p:txBody>
      </p:sp>
    </p:spTree>
    <p:extLst>
      <p:ext uri="{BB962C8B-B14F-4D97-AF65-F5344CB8AC3E}">
        <p14:creationId xmlns:p14="http://schemas.microsoft.com/office/powerpoint/2010/main" val="406307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Информация и сигнал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19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FA227A0-3147-5471-4D89-2ECD5502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99" y="837286"/>
            <a:ext cx="115949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ru-RU" b="1" dirty="0"/>
              <a:t>Сигнал является материальным носителем информации, которая передается </a:t>
            </a:r>
            <a:r>
              <a:rPr lang="ru-RU" b="1" dirty="0">
                <a:solidFill>
                  <a:srgbClr val="C00000"/>
                </a:solidFill>
              </a:rPr>
              <a:t>от источника к потребителю</a:t>
            </a:r>
            <a:r>
              <a:rPr lang="ru-RU" b="1" dirty="0"/>
              <a:t>. Он может быть </a:t>
            </a:r>
            <a:r>
              <a:rPr lang="ru-RU" b="1" dirty="0">
                <a:solidFill>
                  <a:srgbClr val="C00000"/>
                </a:solidFill>
              </a:rPr>
              <a:t>дискретным</a:t>
            </a:r>
            <a:r>
              <a:rPr lang="ru-RU" b="1" dirty="0"/>
              <a:t> и </a:t>
            </a:r>
            <a:r>
              <a:rPr lang="ru-RU" b="1" dirty="0">
                <a:solidFill>
                  <a:srgbClr val="C00000"/>
                </a:solidFill>
              </a:rPr>
              <a:t>непрерывным</a:t>
            </a:r>
            <a:r>
              <a:rPr lang="ru-RU" b="1" dirty="0"/>
              <a:t> (аналоговым).</a:t>
            </a:r>
          </a:p>
          <a:p>
            <a:pPr indent="266700" algn="just"/>
            <a:endParaRPr lang="ru-RU" dirty="0"/>
          </a:p>
          <a:p>
            <a:pPr indent="266700" algn="just"/>
            <a:r>
              <a:rPr lang="ru-RU" b="1" dirty="0">
                <a:solidFill>
                  <a:srgbClr val="C00000"/>
                </a:solidFill>
              </a:rPr>
              <a:t>Дискретный сигнал </a:t>
            </a:r>
            <a:r>
              <a:rPr lang="ru-RU" b="1" dirty="0"/>
              <a:t>слагается из счетного множества (т.е. такого множества, элементы которого можно пересчитать) элементов.</a:t>
            </a:r>
          </a:p>
          <a:p>
            <a:pPr indent="266700" algn="just"/>
            <a:r>
              <a:rPr lang="ru-RU" b="1" dirty="0"/>
              <a:t>Набор самых «мелких» элементов дискретного сигнала называется </a:t>
            </a:r>
            <a:r>
              <a:rPr lang="ru-RU" b="1" dirty="0">
                <a:solidFill>
                  <a:srgbClr val="C00000"/>
                </a:solidFill>
              </a:rPr>
              <a:t>алфавитом</a:t>
            </a:r>
            <a:r>
              <a:rPr lang="ru-RU" b="1" dirty="0"/>
              <a:t>, а сам дискретный сигнал называют также </a:t>
            </a:r>
            <a:r>
              <a:rPr lang="ru-RU" b="1" dirty="0">
                <a:solidFill>
                  <a:srgbClr val="C00000"/>
                </a:solidFill>
              </a:rPr>
              <a:t>сообщением</a:t>
            </a:r>
            <a:r>
              <a:rPr lang="ru-RU" b="1" dirty="0"/>
              <a:t>. </a:t>
            </a:r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en-US" b="1" dirty="0"/>
          </a:p>
          <a:p>
            <a:pPr indent="266700" algn="just"/>
            <a:endParaRPr lang="ru-RU" b="1" dirty="0"/>
          </a:p>
          <a:p>
            <a:pPr indent="266700" algn="just"/>
            <a:endParaRPr lang="ru-RU" b="1" dirty="0"/>
          </a:p>
          <a:p>
            <a:pPr indent="266700"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81A81A-151D-5A32-2F18-557AC2EB9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03" y="2758468"/>
            <a:ext cx="3165337" cy="24183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60284B-9764-D77F-EF85-026BB1780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541" y="3206010"/>
            <a:ext cx="2888123" cy="33328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765E26-CAA5-6A40-FCCC-FA55DCE9AC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23" y="2456253"/>
            <a:ext cx="2821151" cy="282115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790194-9B49-02E5-D702-D1C697BB333D}"/>
              </a:ext>
            </a:extLst>
          </p:cNvPr>
          <p:cNvSpPr/>
          <p:nvPr/>
        </p:nvSpPr>
        <p:spPr>
          <a:xfrm>
            <a:off x="271133" y="5306960"/>
            <a:ext cx="8214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/>
            <a:r>
              <a:rPr lang="ru-RU" b="1" dirty="0">
                <a:solidFill>
                  <a:srgbClr val="C00000"/>
                </a:solidFill>
              </a:rPr>
              <a:t>Непрерывный сигнал </a:t>
            </a:r>
            <a:r>
              <a:rPr lang="ru-RU" b="1" dirty="0"/>
              <a:t>– отражается некоторой физической величиной, изменяющейся в заданном интервале времени, например, тембром или силой звука. </a:t>
            </a:r>
          </a:p>
        </p:txBody>
      </p:sp>
    </p:spTree>
    <p:extLst>
      <p:ext uri="{BB962C8B-B14F-4D97-AF65-F5344CB8AC3E}">
        <p14:creationId xmlns:p14="http://schemas.microsoft.com/office/powerpoint/2010/main" val="17928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EB3A3-632E-6E60-D324-42704BD89C18}"/>
              </a:ext>
            </a:extLst>
          </p:cNvPr>
          <p:cNvSpPr txBox="1"/>
          <p:nvPr/>
        </p:nvSpPr>
        <p:spPr>
          <a:xfrm>
            <a:off x="467360" y="1225831"/>
            <a:ext cx="113622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Определение информации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Классификация информации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Свойства информации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Появление информации. Сигналы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Информационные процессы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b="1" dirty="0"/>
              <a:t>Измерение информации</a:t>
            </a:r>
            <a:r>
              <a:rPr lang="en-US" b="1" dirty="0"/>
              <a:t>					</a:t>
            </a:r>
            <a:r>
              <a:rPr lang="ru-RU" sz="1600" b="1" dirty="0">
                <a:solidFill>
                  <a:srgbClr val="C00000"/>
                </a:solidFill>
              </a:rPr>
              <a:t>Задания: </a:t>
            </a:r>
            <a:r>
              <a:rPr lang="ru-RU" sz="1600" b="1" dirty="0"/>
              <a:t>1,2,3,4,5,6</a:t>
            </a:r>
            <a:endParaRPr lang="en-US" sz="1600" b="1" dirty="0"/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ru-RU" b="1" dirty="0"/>
          </a:p>
          <a:p>
            <a:pPr indent="365125" algn="just"/>
            <a:endParaRPr lang="ru-RU" b="1" dirty="0"/>
          </a:p>
          <a:p>
            <a:pPr indent="365125" algn="just"/>
            <a:endParaRPr lang="ru-RU" b="1" dirty="0"/>
          </a:p>
          <a:p>
            <a:pPr algn="just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0B00-9BB0-BB2B-8ACB-783B2371561B}"/>
              </a:ext>
            </a:extLst>
          </p:cNvPr>
          <p:cNvSpPr txBox="1"/>
          <p:nvPr/>
        </p:nvSpPr>
        <p:spPr>
          <a:xfrm>
            <a:off x="1066776" y="2921168"/>
            <a:ext cx="9560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3200" b="1" dirty="0"/>
              <a:t> </a:t>
            </a:r>
            <a:r>
              <a:rPr lang="ru-RU" sz="3200" dirty="0"/>
              <a:t>ИНФОРМАЦИОННЫЕ ПРОЦЕССЫ</a:t>
            </a:r>
          </a:p>
          <a:p>
            <a:pPr indent="365125" algn="just"/>
            <a:endParaRPr lang="ru-RU" sz="3200" b="1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2400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EB4328A-6F8C-3A72-BF8A-4D27C5DA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68" y="789928"/>
            <a:ext cx="1175342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Информационные процессы </a:t>
            </a:r>
            <a:r>
              <a:rPr lang="ru-RU" b="1" dirty="0"/>
              <a:t>- это процессы, связанные с </a:t>
            </a:r>
            <a:r>
              <a:rPr lang="ru-RU" b="1" dirty="0">
                <a:solidFill>
                  <a:srgbClr val="C00000"/>
                </a:solidFill>
              </a:rPr>
              <a:t>получением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хранением</a:t>
            </a:r>
            <a:r>
              <a:rPr lang="ru-RU" b="1" dirty="0"/>
              <a:t>, </a:t>
            </a:r>
            <a:r>
              <a:rPr lang="ru-RU" b="1" dirty="0">
                <a:solidFill>
                  <a:srgbClr val="C00000"/>
                </a:solidFill>
              </a:rPr>
              <a:t>обработкой</a:t>
            </a:r>
            <a:r>
              <a:rPr lang="ru-RU" b="1" dirty="0"/>
              <a:t> и </a:t>
            </a:r>
            <a:r>
              <a:rPr lang="ru-RU" b="1" dirty="0">
                <a:solidFill>
                  <a:srgbClr val="C00000"/>
                </a:solidFill>
              </a:rPr>
              <a:t>передачей</a:t>
            </a:r>
            <a:r>
              <a:rPr lang="ru-RU" b="1" dirty="0"/>
              <a:t> информации (т.е. действия, выполняемые с информацией). Т.е. это процессы, в ходе которых </a:t>
            </a:r>
            <a:r>
              <a:rPr lang="ru-RU" b="1" dirty="0">
                <a:solidFill>
                  <a:srgbClr val="C00000"/>
                </a:solidFill>
              </a:rPr>
              <a:t>изменяется содержание информации </a:t>
            </a:r>
            <a:r>
              <a:rPr lang="ru-RU" b="1" dirty="0"/>
              <a:t>или </a:t>
            </a:r>
            <a:r>
              <a:rPr lang="ru-RU" b="1" dirty="0">
                <a:solidFill>
                  <a:srgbClr val="C00000"/>
                </a:solidFill>
              </a:rPr>
              <a:t>форма её представления</a:t>
            </a:r>
            <a:r>
              <a:rPr lang="ru-RU" b="1" dirty="0"/>
              <a:t>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Информационные процессы являются </a:t>
            </a:r>
            <a:r>
              <a:rPr lang="ru-RU" b="1" dirty="0">
                <a:solidFill>
                  <a:srgbClr val="C00000"/>
                </a:solidFill>
              </a:rPr>
              <a:t>общими</a:t>
            </a:r>
            <a:r>
              <a:rPr lang="ru-RU" b="1" dirty="0"/>
              <a:t> для вещества, энергии и информации.</a:t>
            </a:r>
          </a:p>
          <a:p>
            <a:endParaRPr lang="ru-RU" b="1" dirty="0"/>
          </a:p>
          <a:p>
            <a:pPr algn="just"/>
            <a:r>
              <a:rPr lang="ru-RU" b="1" dirty="0"/>
              <a:t>Передача информации — это </a:t>
            </a:r>
            <a:r>
              <a:rPr lang="ru-RU" b="1" dirty="0">
                <a:solidFill>
                  <a:srgbClr val="C00000"/>
                </a:solidFill>
              </a:rPr>
              <a:t>физический процесс</a:t>
            </a:r>
            <a:r>
              <a:rPr lang="ru-RU" b="1" dirty="0"/>
              <a:t>, посредством которого осуществляется </a:t>
            </a:r>
            <a:r>
              <a:rPr lang="ru-RU" b="1" dirty="0">
                <a:solidFill>
                  <a:srgbClr val="C00000"/>
                </a:solidFill>
              </a:rPr>
              <a:t>перемещение информации </a:t>
            </a:r>
            <a:r>
              <a:rPr lang="ru-RU" b="1" dirty="0"/>
              <a:t>в пространстве.</a:t>
            </a:r>
          </a:p>
          <a:p>
            <a:r>
              <a:rPr lang="ru-RU" b="1" dirty="0"/>
              <a:t>- источник</a:t>
            </a:r>
          </a:p>
          <a:p>
            <a:r>
              <a:rPr lang="ru-RU" b="1" dirty="0"/>
              <a:t>- приемник</a:t>
            </a:r>
          </a:p>
          <a:p>
            <a:r>
              <a:rPr lang="ru-RU" b="1" dirty="0"/>
              <a:t>- носитель информации</a:t>
            </a:r>
          </a:p>
          <a:p>
            <a:pPr>
              <a:buFontTx/>
              <a:buChar char="-"/>
            </a:pPr>
            <a:r>
              <a:rPr lang="ru-RU" b="1" dirty="0"/>
              <a:t> среда передачи</a:t>
            </a:r>
          </a:p>
          <a:p>
            <a:pPr>
              <a:buFontTx/>
              <a:buChar char="-"/>
            </a:pPr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Информационная система </a:t>
            </a:r>
            <a:r>
              <a:rPr lang="ru-RU" b="1" dirty="0"/>
              <a:t>-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цели. </a:t>
            </a:r>
          </a:p>
          <a:p>
            <a:pPr>
              <a:buFontTx/>
              <a:buChar char="-"/>
            </a:pPr>
            <a:endParaRPr lang="ru-RU" b="1" dirty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29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03014BB-ACA8-6B04-4C80-AD1198A2B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34" y="938265"/>
            <a:ext cx="117482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rgbClr val="C00000"/>
                </a:solidFill>
              </a:rPr>
              <a:t>Информационная технология </a:t>
            </a:r>
            <a:r>
              <a:rPr lang="ru-RU" altLang="ru-RU" b="1" dirty="0"/>
              <a:t>- это совокупность методов, производственных процессов и программно-технических средств, </a:t>
            </a:r>
            <a:r>
              <a:rPr lang="ru-RU" altLang="ru-RU" b="1" dirty="0">
                <a:solidFill>
                  <a:srgbClr val="C00000"/>
                </a:solidFill>
              </a:rPr>
              <a:t>объединенных в технологическую цепочку</a:t>
            </a:r>
            <a:r>
              <a:rPr lang="ru-RU" altLang="ru-RU" b="1" dirty="0"/>
              <a:t>, обеспечивающую сбор, обработку, хранение, распространение и отображение информации с целью </a:t>
            </a:r>
            <a:r>
              <a:rPr lang="ru-RU" altLang="ru-RU" b="1" dirty="0">
                <a:solidFill>
                  <a:srgbClr val="C00000"/>
                </a:solidFill>
              </a:rPr>
              <a:t>снижения</a:t>
            </a:r>
            <a:r>
              <a:rPr lang="ru-RU" altLang="ru-RU" b="1" dirty="0"/>
              <a:t> </a:t>
            </a:r>
            <a:r>
              <a:rPr lang="ru-RU" altLang="ru-RU" b="1" dirty="0">
                <a:solidFill>
                  <a:srgbClr val="C00000"/>
                </a:solidFill>
              </a:rPr>
              <a:t>трудоемкости процессов использования информационного ресурса</a:t>
            </a:r>
            <a:r>
              <a:rPr lang="ru-RU" altLang="ru-RU" b="1" dirty="0"/>
              <a:t>, а также повышения их надежности и оперативности.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>
                <a:solidFill>
                  <a:srgbClr val="C00000"/>
                </a:solidFill>
              </a:rPr>
              <a:t>Информационные технологии </a:t>
            </a:r>
            <a:r>
              <a:rPr lang="ru-RU" altLang="ru-RU" b="1" dirty="0"/>
              <a:t>характеризуются следующими основными свойствами: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b="1" dirty="0"/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/>
              <a:t>Предметом (объектом) обработки (процесса) являются </a:t>
            </a:r>
            <a:r>
              <a:rPr lang="ru-RU" altLang="ru-RU" b="1" dirty="0">
                <a:solidFill>
                  <a:srgbClr val="C00000"/>
                </a:solidFill>
              </a:rPr>
              <a:t>данные</a:t>
            </a:r>
            <a:r>
              <a:rPr lang="ru-RU" altLang="ru-RU" b="1" dirty="0"/>
              <a:t>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/>
              <a:t>Целью процесса является </a:t>
            </a:r>
            <a:r>
              <a:rPr lang="ru-RU" altLang="ru-RU" b="1" dirty="0">
                <a:solidFill>
                  <a:srgbClr val="C00000"/>
                </a:solidFill>
              </a:rPr>
              <a:t>получение информации</a:t>
            </a:r>
            <a:r>
              <a:rPr lang="ru-RU" altLang="ru-RU" b="1" dirty="0"/>
              <a:t>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/>
              <a:t>Средствами осуществления процесса являются </a:t>
            </a:r>
            <a:r>
              <a:rPr lang="ru-RU" altLang="ru-RU" b="1" dirty="0">
                <a:solidFill>
                  <a:srgbClr val="C00000"/>
                </a:solidFill>
              </a:rPr>
              <a:t>программные, аппаратные и программно-аппаратные вычислительные комплексы</a:t>
            </a:r>
            <a:r>
              <a:rPr lang="ru-RU" altLang="ru-RU" b="1" dirty="0"/>
              <a:t>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/>
              <a:t>Процессы обработки данных разделяются на операции в соответствии с данной </a:t>
            </a:r>
            <a:r>
              <a:rPr lang="ru-RU" altLang="ru-RU" b="1" dirty="0">
                <a:solidFill>
                  <a:srgbClr val="C00000"/>
                </a:solidFill>
              </a:rPr>
              <a:t>предметной областью</a:t>
            </a:r>
            <a:r>
              <a:rPr lang="ru-RU" altLang="ru-RU" b="1" dirty="0"/>
              <a:t>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rgbClr val="C00000"/>
                </a:solidFill>
              </a:rPr>
              <a:t>Выбор управляющих воздействий </a:t>
            </a:r>
            <a:r>
              <a:rPr lang="ru-RU" altLang="ru-RU" b="1" dirty="0"/>
              <a:t>на процессы должен осуществляться лицами, принимающими решение; 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b="1" dirty="0">
                <a:solidFill>
                  <a:srgbClr val="C00000"/>
                </a:solidFill>
              </a:rPr>
              <a:t>Критериями оптимизации процесса </a:t>
            </a:r>
            <a:r>
              <a:rPr lang="ru-RU" altLang="ru-RU" b="1" dirty="0"/>
              <a:t>являются своевременность доставки информации пользователю, ее надежность, достоверность, полнота. 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C9CAB3-0625-07E6-EC2B-08D491121A02}"/>
              </a:ext>
            </a:extLst>
          </p:cNvPr>
          <p:cNvSpPr txBox="1"/>
          <p:nvPr/>
        </p:nvSpPr>
        <p:spPr>
          <a:xfrm>
            <a:off x="1066776" y="2921168"/>
            <a:ext cx="9560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3200" b="1" dirty="0"/>
              <a:t> </a:t>
            </a:r>
            <a:r>
              <a:rPr lang="ru-RU" sz="3200" dirty="0"/>
              <a:t>ИЗМЕРЕНИЕ ИНФОРМАЦИИ</a:t>
            </a:r>
          </a:p>
          <a:p>
            <a:pPr indent="365125" algn="just"/>
            <a:endParaRPr lang="ru-RU" sz="3200" b="1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379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Характеристики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EB11E41-6A8B-7A6A-6982-147587316865}"/>
              </a:ext>
            </a:extLst>
          </p:cNvPr>
          <p:cNvSpPr/>
          <p:nvPr/>
        </p:nvSpPr>
        <p:spPr>
          <a:xfrm>
            <a:off x="228576" y="912814"/>
            <a:ext cx="117442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Информация обладает </a:t>
            </a:r>
            <a:r>
              <a:rPr lang="ru-RU" b="1" dirty="0">
                <a:solidFill>
                  <a:srgbClr val="C00000"/>
                </a:solidFill>
              </a:rPr>
              <a:t>качественными</a:t>
            </a:r>
            <a:r>
              <a:rPr lang="ru-RU" b="1" dirty="0"/>
              <a:t> и </a:t>
            </a:r>
            <a:r>
              <a:rPr lang="ru-RU" b="1" dirty="0">
                <a:solidFill>
                  <a:srgbClr val="C00000"/>
                </a:solidFill>
              </a:rPr>
              <a:t>количественными</a:t>
            </a:r>
            <a:r>
              <a:rPr lang="ru-RU" b="1" dirty="0"/>
              <a:t> характеристиками.</a:t>
            </a:r>
          </a:p>
          <a:p>
            <a:endParaRPr lang="ru-RU" b="1" dirty="0"/>
          </a:p>
          <a:p>
            <a:pPr algn="just"/>
            <a:r>
              <a:rPr lang="ru-RU" b="1" dirty="0"/>
              <a:t>Для того чтобы дать количественную характеристику  необходимо качественные показатели отбросить.</a:t>
            </a:r>
          </a:p>
          <a:p>
            <a:pPr algn="just">
              <a:buFontTx/>
              <a:buChar char="-"/>
            </a:pPr>
            <a:endParaRPr lang="ru-RU" b="1" dirty="0"/>
          </a:p>
          <a:p>
            <a:pPr algn="just"/>
            <a:r>
              <a:rPr lang="ru-RU" b="1" dirty="0"/>
              <a:t>Понятие количественного определения информации ввел американский инженер </a:t>
            </a:r>
            <a:r>
              <a:rPr lang="ru-RU" b="1" dirty="0">
                <a:solidFill>
                  <a:srgbClr val="C00000"/>
                </a:solidFill>
              </a:rPr>
              <a:t>Ральф Хартли.</a:t>
            </a:r>
          </a:p>
          <a:p>
            <a:endParaRPr lang="ru-RU" i="1" dirty="0"/>
          </a:p>
          <a:p>
            <a:pPr algn="just"/>
            <a:r>
              <a:rPr lang="ru-RU" b="1" dirty="0"/>
              <a:t>Хартли предложил рассматривать информацию как </a:t>
            </a:r>
            <a:r>
              <a:rPr lang="ru-RU" b="1" dirty="0">
                <a:solidFill>
                  <a:srgbClr val="C00000"/>
                </a:solidFill>
              </a:rPr>
              <a:t>устраненную неопределенность.</a:t>
            </a:r>
          </a:p>
        </p:txBody>
      </p:sp>
    </p:spTree>
    <p:extLst>
      <p:ext uri="{BB962C8B-B14F-4D97-AF65-F5344CB8AC3E}">
        <p14:creationId xmlns:p14="http://schemas.microsoft.com/office/powerpoint/2010/main" val="120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Формула Хартли для равновероятных событий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BEA0CC4-ADA7-11B4-73DE-4D850ECCB41D}"/>
              </a:ext>
            </a:extLst>
          </p:cNvPr>
          <p:cNvSpPr/>
          <p:nvPr/>
        </p:nvSpPr>
        <p:spPr>
          <a:xfrm>
            <a:off x="267490" y="940799"/>
            <a:ext cx="115367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С точки зрения на информацию, как на снятую неопределеность, количество информации в сообщении о каком-то событии </a:t>
            </a:r>
            <a:r>
              <a:rPr lang="ru-RU" b="1" dirty="0">
                <a:solidFill>
                  <a:srgbClr val="C00000"/>
                </a:solidFill>
              </a:rPr>
              <a:t>зависит от вероятности совершения данного события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RU" b="1" dirty="0"/>
              <a:t>Научный подход к оценке сообщений был предложен еще в 1928 году Р. Хартли. </a:t>
            </a:r>
          </a:p>
          <a:p>
            <a:r>
              <a:rPr lang="ru-RU" b="1" dirty="0"/>
              <a:t>Расчетная формула Хартли для равновероятностных событий имеет вид:</a:t>
            </a:r>
          </a:p>
          <a:p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N</a:t>
            </a:r>
            <a:r>
              <a:rPr lang="ru-RU" b="1" dirty="0"/>
              <a:t>   или   </a:t>
            </a:r>
            <a:r>
              <a:rPr lang="ru-RU" b="1" dirty="0">
                <a:solidFill>
                  <a:srgbClr val="C00000"/>
                </a:solidFill>
              </a:rPr>
              <a:t>2</a:t>
            </a:r>
            <a:r>
              <a:rPr lang="ru-RU" b="1" baseline="30000" dirty="0">
                <a:solidFill>
                  <a:srgbClr val="C00000"/>
                </a:solidFill>
              </a:rPr>
              <a:t>I</a:t>
            </a:r>
            <a:r>
              <a:rPr lang="ru-RU" b="1" dirty="0">
                <a:solidFill>
                  <a:srgbClr val="C00000"/>
                </a:solidFill>
              </a:rPr>
              <a:t> = N</a:t>
            </a:r>
            <a:r>
              <a:rPr lang="ru-RU" b="1" dirty="0"/>
              <a:t>,</a:t>
            </a:r>
          </a:p>
          <a:p>
            <a:pPr algn="ctr"/>
            <a:endParaRPr lang="ru-RU" b="1" dirty="0"/>
          </a:p>
          <a:p>
            <a:r>
              <a:rPr lang="ru-RU" b="1" dirty="0"/>
              <a:t>где N - количество равновероятных событий (число возможных выборов/исходов), </a:t>
            </a:r>
          </a:p>
          <a:p>
            <a:r>
              <a:rPr lang="ru-RU" b="1" dirty="0"/>
              <a:t>I - количество информации.</a:t>
            </a:r>
          </a:p>
          <a:p>
            <a:endParaRPr lang="ru-RU" b="1" dirty="0"/>
          </a:p>
          <a:p>
            <a:r>
              <a:rPr lang="ru-RU" b="1" dirty="0"/>
              <a:t>Если N = 2 (выбор из двух возможностей), то I = 1 бит.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6480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формулы Хартли для равновероятных событий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5F1445-E21F-0DF4-6972-524D0D368FD6}"/>
              </a:ext>
            </a:extLst>
          </p:cNvPr>
          <p:cNvSpPr/>
          <p:nvPr/>
        </p:nvSpPr>
        <p:spPr>
          <a:xfrm>
            <a:off x="228576" y="880888"/>
            <a:ext cx="116413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1. </a:t>
            </a:r>
          </a:p>
          <a:p>
            <a:endParaRPr lang="ru-RU" b="1" dirty="0"/>
          </a:p>
          <a:p>
            <a:pPr algn="just"/>
            <a:r>
              <a:rPr lang="ru-RU" b="1" dirty="0"/>
              <a:t>Использование формулы  Хартли  для вычисления количества информации.  Сколько бит информации несет сообщение о том, что поезд прибывает на один из 8 путей?              </a:t>
            </a:r>
          </a:p>
          <a:p>
            <a:pPr algn="just"/>
            <a:r>
              <a:rPr lang="ru-RU" b="1" dirty="0"/>
              <a:t>                  </a:t>
            </a:r>
          </a:p>
          <a:p>
            <a:pPr algn="ctr"/>
            <a:r>
              <a:rPr lang="ru-RU" b="1" dirty="0"/>
              <a:t>Формула Хартли:  </a:t>
            </a:r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</a:t>
            </a:r>
            <a:r>
              <a:rPr lang="ru-RU" b="1" dirty="0"/>
              <a:t>,</a:t>
            </a: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где N – число равновероятностных исходов события, о котором речь идет в сообщении,   </a:t>
            </a:r>
          </a:p>
          <a:p>
            <a:pPr algn="just"/>
            <a:r>
              <a:rPr lang="ru-RU" b="1" dirty="0"/>
              <a:t>I  – количество информации в сообщении.</a:t>
            </a:r>
          </a:p>
          <a:p>
            <a:pPr algn="ctr"/>
            <a:r>
              <a:rPr lang="ru-RU" b="1" dirty="0"/>
              <a:t>   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8 =  3(бит) Ответ: 3 бита</a:t>
            </a:r>
            <a:r>
              <a:rPr lang="ru-RU" b="1" dirty="0"/>
              <a:t>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122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Формула Хартли для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неравновероятных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событий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803569-5445-CDB5-9767-97E134851AD0}"/>
              </a:ext>
            </a:extLst>
          </p:cNvPr>
          <p:cNvSpPr/>
          <p:nvPr/>
        </p:nvSpPr>
        <p:spPr>
          <a:xfrm>
            <a:off x="228576" y="900737"/>
            <a:ext cx="11744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Так как наступление каждого из N возможных событий может иметь не одинаковую вероятность                                         p = 1 / N, то N = 1 / p, то формула имеет вид</a:t>
            </a:r>
          </a:p>
          <a:p>
            <a:pPr algn="ctr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N=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 </a:t>
            </a: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количеством информации в сообщении о нем (I) выражается формулой: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(1/p)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Вероятность события вычисляется по формуле  p=K/N, K – величина, показывающая, сколько раз произошло интересующее нас событие; N – общее число возможных исходов, событий.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Если вероятность уменьшается, то количество информации увеличивается.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463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формулы Хартли для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неравновероятных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событий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4D38E8F-2F21-BCF1-1CEF-9D01D014A935}"/>
              </a:ext>
            </a:extLst>
          </p:cNvPr>
          <p:cNvSpPr/>
          <p:nvPr/>
        </p:nvSpPr>
        <p:spPr>
          <a:xfrm>
            <a:off x="198096" y="809297"/>
            <a:ext cx="117746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Пример 2.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 классе 30 человек. За контрольную работу по математике получено 6 пятерок, 15 четверок, 8 троек и 1 двойка. Сколько бит информации несет сообщение о том, что Иванов получил четверку?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Количественная зависимость между вероятностью события (p) и количество информации сообщения о нем (I)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I = log</a:t>
            </a:r>
            <a:r>
              <a:rPr lang="ru-RU" b="1" baseline="-25000" dirty="0">
                <a:solidFill>
                  <a:srgbClr val="C00000"/>
                </a:solidFill>
              </a:rPr>
              <a:t>2 </a:t>
            </a:r>
            <a:r>
              <a:rPr lang="ru-RU" b="1" dirty="0">
                <a:solidFill>
                  <a:srgbClr val="C00000"/>
                </a:solidFill>
              </a:rPr>
              <a:t>(1/p) = - 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 p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вероятность события   15/30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/>
              <a:t>количество информации в сообщении </a:t>
            </a:r>
            <a:r>
              <a:rPr lang="ru-RU" b="1" dirty="0">
                <a:solidFill>
                  <a:srgbClr val="C00000"/>
                </a:solidFill>
              </a:rPr>
              <a:t>I =log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(30/15)=log</a:t>
            </a:r>
            <a:r>
              <a:rPr lang="ru-RU" b="1" baseline="-25000" dirty="0">
                <a:solidFill>
                  <a:srgbClr val="C00000"/>
                </a:solidFill>
              </a:rPr>
              <a:t>2</a:t>
            </a:r>
            <a:r>
              <a:rPr lang="ru-RU" b="1" dirty="0">
                <a:solidFill>
                  <a:srgbClr val="C00000"/>
                </a:solidFill>
              </a:rPr>
              <a:t>2=1.</a:t>
            </a:r>
            <a:r>
              <a:rPr lang="ru-RU" b="1" dirty="0"/>
              <a:t> </a:t>
            </a:r>
            <a:r>
              <a:rPr lang="ru-RU" b="1" dirty="0">
                <a:solidFill>
                  <a:srgbClr val="C00000"/>
                </a:solidFill>
              </a:rPr>
              <a:t>Ответ:1 бит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8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Формула Шеннона для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неравновероятных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событий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29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9EEF66-E4D5-076C-CA2B-4CD4FF438F07}"/>
              </a:ext>
            </a:extLst>
          </p:cNvPr>
          <p:cNvSpPr/>
          <p:nvPr/>
        </p:nvSpPr>
        <p:spPr>
          <a:xfrm>
            <a:off x="163734" y="880888"/>
            <a:ext cx="117442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Общий случай вычисления количества информации в сообщении об одном из N, но уже неравновероятных событий.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Этот подход был предложен </a:t>
            </a:r>
            <a:r>
              <a:rPr lang="ru-RU" b="1" dirty="0">
                <a:solidFill>
                  <a:srgbClr val="C00000"/>
                </a:solidFill>
              </a:rPr>
              <a:t>К.Шенноном</a:t>
            </a:r>
            <a:r>
              <a:rPr lang="ru-RU" b="1" dirty="0"/>
              <a:t> в 1948 году.</a:t>
            </a:r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Основные информационные единицы:</a:t>
            </a:r>
          </a:p>
          <a:p>
            <a:pPr algn="just"/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-  количество бит информации, приходящееся в среднем на одну букву;</a:t>
            </a:r>
          </a:p>
          <a:p>
            <a:pPr algn="just"/>
            <a:r>
              <a:rPr lang="ru-RU" b="1" dirty="0"/>
              <a:t>M  - количество символов в сообщении;</a:t>
            </a:r>
          </a:p>
          <a:p>
            <a:pPr algn="just"/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-вероятность появления i символа в сообщении; </a:t>
            </a:r>
          </a:p>
          <a:p>
            <a:pPr algn="just"/>
            <a:r>
              <a:rPr lang="ru-RU" b="1" dirty="0"/>
              <a:t>i - номер символа;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Значение 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baseline="-25000" dirty="0"/>
              <a:t> </a:t>
            </a:r>
            <a:r>
              <a:rPr lang="ru-RU" b="1" dirty="0"/>
              <a:t>                           </a:t>
            </a:r>
            <a:endParaRPr lang="en-US" b="1" dirty="0"/>
          </a:p>
          <a:p>
            <a:pPr algn="ctr"/>
            <a:r>
              <a:rPr lang="ru-RU" b="1" dirty="0"/>
              <a:t> </a:t>
            </a:r>
            <a:r>
              <a:rPr lang="ru-RU" b="1" dirty="0" err="1">
                <a:solidFill>
                  <a:srgbClr val="C00000"/>
                </a:solidFill>
              </a:rPr>
              <a:t>p</a:t>
            </a:r>
            <a:r>
              <a:rPr lang="ru-RU" b="1" baseline="-25000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= 1 / N.</a:t>
            </a:r>
          </a:p>
          <a:p>
            <a:pPr algn="ctr"/>
            <a:endParaRPr lang="ru-RU" b="1" dirty="0">
              <a:solidFill>
                <a:srgbClr val="C00000"/>
              </a:solidFill>
            </a:endParaRPr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D313B34-0A92-CEF6-0406-FF1AE9A06322}"/>
                  </a:ext>
                </a:extLst>
              </p:cNvPr>
              <p:cNvSpPr/>
              <p:nvPr/>
            </p:nvSpPr>
            <p:spPr>
              <a:xfrm>
                <a:off x="4905193" y="2164548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9D313B34-0A92-CEF6-0406-FF1AE9A0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93" y="2164548"/>
                <a:ext cx="2381614" cy="8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07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56FC5-5B9F-A6AA-C122-2BC7589525EE}"/>
              </a:ext>
            </a:extLst>
          </p:cNvPr>
          <p:cNvSpPr txBox="1"/>
          <p:nvPr/>
        </p:nvSpPr>
        <p:spPr>
          <a:xfrm>
            <a:off x="1066776" y="2921168"/>
            <a:ext cx="8686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3200" b="1" dirty="0"/>
              <a:t> </a:t>
            </a:r>
            <a:r>
              <a:rPr lang="ru-RU" sz="3200" dirty="0"/>
              <a:t>ОПРЕДЕЛЕНИЕ ИНФОРМАЦИИ</a:t>
            </a:r>
          </a:p>
          <a:p>
            <a:pPr indent="365125" algn="just"/>
            <a:endParaRPr lang="ru-RU" sz="3200" b="1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210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формулы Шеннона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E0DB84-C096-2C1D-01E7-F1D465D7B6DF}"/>
              </a:ext>
            </a:extLst>
          </p:cNvPr>
          <p:cNvSpPr/>
          <p:nvPr/>
        </p:nvSpPr>
        <p:spPr>
          <a:xfrm>
            <a:off x="167616" y="900737"/>
            <a:ext cx="11805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Пример 3.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endParaRPr lang="ru-RU" dirty="0"/>
          </a:p>
          <a:p>
            <a:pPr algn="just"/>
            <a:r>
              <a:rPr lang="ru-RU" b="1" dirty="0"/>
              <a:t>Сколько бит информации несет случайно сгенерированное сообщение «фара», если в среднем на каждую тысячу букв в русских текстах буква «а» встречается 200 раз, буква «ф» - 2 раза, буква «р» - 40 раз.</a:t>
            </a:r>
          </a:p>
          <a:p>
            <a:endParaRPr lang="ru-RU" b="1" dirty="0"/>
          </a:p>
          <a:p>
            <a:pPr algn="just"/>
            <a:r>
              <a:rPr lang="ru-RU" b="1" dirty="0"/>
              <a:t>Будем считать, что вероятность появления символа в сообщении совпадает с  частотой  его появления в текстах. Поэтому буква «а» встречается со средней  частотой 200/1000=0,2; Вероятность появления буквы «а» в тексте (</a:t>
            </a:r>
            <a:r>
              <a:rPr lang="ru-RU" b="1" dirty="0" err="1"/>
              <a:t>p</a:t>
            </a:r>
            <a:r>
              <a:rPr lang="ru-RU" b="1" baseline="-25000" dirty="0" err="1"/>
              <a:t>a</a:t>
            </a:r>
            <a:r>
              <a:rPr lang="ru-RU" b="1" dirty="0"/>
              <a:t>) можем считать приблизительно равной </a:t>
            </a:r>
            <a:r>
              <a:rPr lang="ru-RU" b="1" dirty="0">
                <a:solidFill>
                  <a:srgbClr val="C00000"/>
                </a:solidFill>
              </a:rPr>
              <a:t>0,2</a:t>
            </a:r>
            <a:r>
              <a:rPr lang="ru-RU" b="1" dirty="0"/>
              <a:t>; буква «ф» встречается с частотой 2/1000=</a:t>
            </a:r>
            <a:r>
              <a:rPr lang="ru-RU" b="1" dirty="0">
                <a:solidFill>
                  <a:srgbClr val="C00000"/>
                </a:solidFill>
              </a:rPr>
              <a:t>0,002</a:t>
            </a:r>
            <a:r>
              <a:rPr lang="ru-RU" b="1" dirty="0"/>
              <a:t>; буква «р» - с частотой 40/1000=</a:t>
            </a:r>
            <a:r>
              <a:rPr lang="ru-RU" b="1" dirty="0">
                <a:solidFill>
                  <a:srgbClr val="C00000"/>
                </a:solidFill>
              </a:rPr>
              <a:t>0,04</a:t>
            </a:r>
            <a:r>
              <a:rPr lang="ru-RU" b="1" dirty="0"/>
              <a:t>;  Аналогично, </a:t>
            </a:r>
            <a:r>
              <a:rPr lang="ru-RU" b="1" dirty="0" err="1"/>
              <a:t>p</a:t>
            </a:r>
            <a:r>
              <a:rPr lang="ru-RU" b="1" baseline="-25000" dirty="0" err="1"/>
              <a:t>р</a:t>
            </a:r>
            <a:r>
              <a:rPr lang="ru-RU" b="1" dirty="0"/>
              <a:t> = </a:t>
            </a:r>
            <a:r>
              <a:rPr lang="ru-RU" b="1" dirty="0">
                <a:solidFill>
                  <a:srgbClr val="C00000"/>
                </a:solidFill>
              </a:rPr>
              <a:t>0,04</a:t>
            </a:r>
            <a:r>
              <a:rPr lang="ru-RU" b="1" dirty="0"/>
              <a:t>, </a:t>
            </a:r>
            <a:r>
              <a:rPr lang="ru-RU" b="1" dirty="0" err="1"/>
              <a:t>p</a:t>
            </a:r>
            <a:r>
              <a:rPr lang="ru-RU" b="1" baseline="-25000" dirty="0" err="1"/>
              <a:t>ф</a:t>
            </a:r>
            <a:r>
              <a:rPr lang="ru-RU" b="1" dirty="0"/>
              <a:t> = </a:t>
            </a:r>
            <a:r>
              <a:rPr lang="ru-RU" b="1" dirty="0">
                <a:solidFill>
                  <a:srgbClr val="C00000"/>
                </a:solidFill>
              </a:rPr>
              <a:t>0,002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Далее поступаем согласно алгоритму К.Шеннона. Берем двоичный логарифм от величины 0,2 и называем то, что получилось количеством информации, которую переносит одна-единственная буква «а» в рассматриваемом тексте. </a:t>
            </a:r>
          </a:p>
        </p:txBody>
      </p:sp>
    </p:spTree>
    <p:extLst>
      <p:ext uri="{BB962C8B-B14F-4D97-AF65-F5344CB8AC3E}">
        <p14:creationId xmlns:p14="http://schemas.microsoft.com/office/powerpoint/2010/main" val="12556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формулы Шеннона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C5DCF5C-547D-286D-D586-213A05F9A43C}"/>
              </a:ext>
            </a:extLst>
          </p:cNvPr>
          <p:cNvSpPr/>
          <p:nvPr/>
        </p:nvSpPr>
        <p:spPr>
          <a:xfrm>
            <a:off x="114446" y="889843"/>
            <a:ext cx="11858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Точно такую же операцию проделаем для каждой буквы. Тогда количество собственной информации, переносимой одной буквой равно log</a:t>
            </a:r>
            <a:r>
              <a:rPr lang="ru-RU" b="1" baseline="-25000" dirty="0"/>
              <a:t>2</a:t>
            </a:r>
            <a:r>
              <a:rPr lang="ru-RU" b="1" dirty="0"/>
              <a:t> 1/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= - log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, Удобнее в качестве меры количества информации пользоваться средним значением количества информации, приходящейся на один символ алфавита</a:t>
            </a:r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Значение  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 достигает максимума при равновероятных событиях, то есть при равенстве всех </a:t>
            </a:r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</a:t>
            </a:r>
          </a:p>
          <a:p>
            <a:pPr algn="ctr"/>
            <a:r>
              <a:rPr lang="ru-RU" b="1" dirty="0" err="1"/>
              <a:t>p</a:t>
            </a:r>
            <a:r>
              <a:rPr lang="ru-RU" b="1" baseline="-25000" dirty="0" err="1"/>
              <a:t>i</a:t>
            </a:r>
            <a:r>
              <a:rPr lang="ru-RU" b="1" dirty="0"/>
              <a:t> = 1 / N.</a:t>
            </a:r>
          </a:p>
          <a:p>
            <a:pPr algn="ctr"/>
            <a:endParaRPr lang="ru-RU" b="1" dirty="0"/>
          </a:p>
          <a:p>
            <a:pPr algn="just"/>
            <a:r>
              <a:rPr lang="ru-RU" b="1" dirty="0"/>
              <a:t>В этом случае формула Шеннона превращается в формулу Хартли.</a:t>
            </a:r>
          </a:p>
          <a:p>
            <a:pPr algn="just"/>
            <a:r>
              <a:rPr lang="ru-RU" b="1" dirty="0"/>
              <a:t> </a:t>
            </a:r>
          </a:p>
          <a:p>
            <a:pPr algn="just"/>
            <a:r>
              <a:rPr lang="ru-RU" b="1" dirty="0"/>
              <a:t>I = M*</a:t>
            </a:r>
            <a:r>
              <a:rPr lang="ru-RU" b="1" dirty="0" err="1"/>
              <a:t>I</a:t>
            </a:r>
            <a:r>
              <a:rPr lang="ru-RU" b="1" baseline="-25000" dirty="0" err="1"/>
              <a:t>ср</a:t>
            </a:r>
            <a:r>
              <a:rPr lang="ru-RU" b="1" dirty="0"/>
              <a:t>=4*(-(0,002*log</a:t>
            </a:r>
            <a:r>
              <a:rPr lang="ru-RU" b="1" baseline="-25000" dirty="0"/>
              <a:t>2</a:t>
            </a:r>
            <a:r>
              <a:rPr lang="ru-RU" b="1" dirty="0"/>
              <a:t>0,002+0,2*log</a:t>
            </a:r>
            <a:r>
              <a:rPr lang="ru-RU" b="1" baseline="-25000" dirty="0"/>
              <a:t>2</a:t>
            </a:r>
            <a:r>
              <a:rPr lang="ru-RU" b="1" dirty="0"/>
              <a:t>0,2+0,04* log</a:t>
            </a:r>
            <a:r>
              <a:rPr lang="ru-RU" b="1" baseline="-25000" dirty="0"/>
              <a:t>2</a:t>
            </a:r>
            <a:r>
              <a:rPr lang="ru-RU" b="1" dirty="0"/>
              <a:t>0,04+0,2* log</a:t>
            </a:r>
            <a:r>
              <a:rPr lang="ru-RU" b="1" baseline="-25000" dirty="0"/>
              <a:t>2</a:t>
            </a:r>
            <a:r>
              <a:rPr lang="ru-RU" b="1" dirty="0"/>
              <a:t>0,2))=</a:t>
            </a:r>
          </a:p>
          <a:p>
            <a:pPr algn="just"/>
            <a:r>
              <a:rPr lang="ru-RU" b="1" dirty="0"/>
              <a:t>4*(-(0,002*(-8,967)+0,2*(-2,322)+0,04*(-4,644)+0,2*(-2,322)))=</a:t>
            </a:r>
          </a:p>
          <a:p>
            <a:pPr algn="just"/>
            <a:r>
              <a:rPr lang="ru-RU" b="1" dirty="0"/>
              <a:t>4*(-(-0,018-0,46-0,19-0,46))=4*1,1325=4,53. Ответ: </a:t>
            </a:r>
            <a:r>
              <a:rPr lang="ru-RU" b="1" dirty="0">
                <a:solidFill>
                  <a:srgbClr val="C00000"/>
                </a:solidFill>
              </a:rPr>
              <a:t>4,53 бита</a:t>
            </a:r>
          </a:p>
          <a:p>
            <a:pPr algn="just"/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13C84E3-1B7C-C795-DD1D-A473A1F99750}"/>
                  </a:ext>
                </a:extLst>
              </p:cNvPr>
              <p:cNvSpPr/>
              <p:nvPr/>
            </p:nvSpPr>
            <p:spPr>
              <a:xfrm>
                <a:off x="4845035" y="1829268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313C84E3-1B7C-C795-DD1D-A473A1F99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35" y="1829268"/>
                <a:ext cx="2381614" cy="876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2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265F28-23D6-89A7-D648-2CDA4707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5" y="868312"/>
            <a:ext cx="1164132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4.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В корзине лежат 8 черных шаров и 24 белых. Сколько бит информации несет сообщение о том, что достали черный шар?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9CDB84-F276-6492-D97A-4D4D56E14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6" y="2627065"/>
            <a:ext cx="1164132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Черные шарики составляют 1/4 из всех шаров, следовательно информация о том что достали черный шарик соответствует одному из 4 вариантов.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1) </a:t>
            </a:r>
            <a:r>
              <a:rPr lang="ru-RU" b="1" dirty="0"/>
              <a:t>1 из 4 вариантов несет в себе количество информации равное 2 (4=2</a:t>
            </a:r>
            <a:r>
              <a:rPr lang="ru-RU" b="1" baseline="30000" dirty="0"/>
              <a:t>2</a:t>
            </a:r>
            <a:r>
              <a:rPr lang="ru-RU" b="1" dirty="0"/>
              <a:t>).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2) </a:t>
            </a:r>
            <a:r>
              <a:rPr lang="ru-RU" b="1" dirty="0"/>
              <a:t>Также можно решить данную задачу по формуле Шеннона: количество вариантов получения черного шарика равна 4, следовательно, I=log</a:t>
            </a:r>
            <a:r>
              <a:rPr lang="ru-RU" b="1" baseline="-25000" dirty="0"/>
              <a:t>2</a:t>
            </a:r>
            <a:r>
              <a:rPr lang="ru-RU" b="1" dirty="0"/>
              <a:t>4 = 2 бита.</a:t>
            </a:r>
          </a:p>
        </p:txBody>
      </p:sp>
    </p:spTree>
    <p:extLst>
      <p:ext uri="{BB962C8B-B14F-4D97-AF65-F5344CB8AC3E}">
        <p14:creationId xmlns:p14="http://schemas.microsoft.com/office/powerpoint/2010/main" val="33600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CE0E17-9107-2B19-85BB-152FF3B0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25" y="1074893"/>
            <a:ext cx="11835667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CAD7D9-D081-5AD8-E1EB-1D3B1F1B4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5" y="900736"/>
            <a:ext cx="1156004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5.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В коробке лежат 64 цветных карандаша. Сообщение о том, что достали белый карандаш, несет 4 бита информации. Сколько белых карандашей было в коробке?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3F41F6-BFFD-607E-CE67-333CD09A1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56" y="2685563"/>
            <a:ext cx="1156004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Нам нужно определить количество карандашей по известному количеству информации который несет один карандаш.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Определим количество возможных событий (вариантов получения белого карандаша) по формуле Шеннона: log</a:t>
            </a:r>
            <a:r>
              <a:rPr lang="ru-RU" b="1" baseline="-25000" dirty="0"/>
              <a:t>2</a:t>
            </a:r>
            <a:r>
              <a:rPr lang="ru-RU" b="1" dirty="0"/>
              <a:t>N=4, следовательно, N=16.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Количество возможных событий получения белого карандаша равно 16, следовательно, количество белых карандашей составляет 1/16 всех карандашей.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Всего карандашей 64, следовательно белых карандашей 64/16=4.</a:t>
            </a:r>
          </a:p>
        </p:txBody>
      </p:sp>
    </p:spTree>
    <p:extLst>
      <p:ext uri="{BB962C8B-B14F-4D97-AF65-F5344CB8AC3E}">
        <p14:creationId xmlns:p14="http://schemas.microsoft.com/office/powerpoint/2010/main" val="6241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39DDB09-C782-34D9-DF2B-3EC50F986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95" y="921056"/>
            <a:ext cx="1157020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133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Алфавитный подход к измерению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FCBB94-F4DE-66DA-E50D-56579A518655}"/>
              </a:ext>
            </a:extLst>
          </p:cNvPr>
          <p:cNvSpPr/>
          <p:nvPr/>
        </p:nvSpPr>
        <p:spPr>
          <a:xfrm>
            <a:off x="208256" y="921057"/>
            <a:ext cx="11764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Алфавитный подход используется в технике, </a:t>
            </a:r>
            <a:r>
              <a:rPr lang="ru-RU" b="1" dirty="0">
                <a:solidFill>
                  <a:srgbClr val="C00000"/>
                </a:solidFill>
              </a:rPr>
              <a:t>считается что количество информации не зависит от содержания</a:t>
            </a:r>
            <a:r>
              <a:rPr lang="ru-RU" b="1" dirty="0"/>
              <a:t>,          а зависит от </a:t>
            </a:r>
            <a:r>
              <a:rPr lang="ru-RU" b="1" dirty="0">
                <a:solidFill>
                  <a:srgbClr val="C00000"/>
                </a:solidFill>
              </a:rPr>
              <a:t>мощности алфавита </a:t>
            </a:r>
            <a:r>
              <a:rPr lang="ru-RU" b="1" dirty="0"/>
              <a:t>и </a:t>
            </a:r>
            <a:r>
              <a:rPr lang="ru-RU" b="1" dirty="0">
                <a:solidFill>
                  <a:srgbClr val="C00000"/>
                </a:solidFill>
              </a:rPr>
              <a:t>количества символов </a:t>
            </a:r>
            <a:r>
              <a:rPr lang="ru-RU" b="1" dirty="0"/>
              <a:t>в тексте.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 err="1"/>
              <a:t>I</a:t>
            </a:r>
            <a:r>
              <a:rPr lang="ru-RU" b="1" baseline="-25000" dirty="0" err="1"/>
              <a:t>сооб</a:t>
            </a:r>
            <a:r>
              <a:rPr lang="ru-RU" b="1" dirty="0"/>
              <a:t> - объем информации  в сообщении</a:t>
            </a:r>
          </a:p>
          <a:p>
            <a:pPr algn="just"/>
            <a:r>
              <a:rPr lang="ru-RU" b="1" dirty="0"/>
              <a:t>	</a:t>
            </a:r>
          </a:p>
          <a:p>
            <a:pPr algn="ctr"/>
            <a:r>
              <a:rPr lang="ru-RU" b="1" dirty="0" err="1">
                <a:solidFill>
                  <a:srgbClr val="C00000"/>
                </a:solidFill>
              </a:rPr>
              <a:t>I</a:t>
            </a:r>
            <a:r>
              <a:rPr lang="ru-RU" b="1" baseline="-25000" dirty="0" err="1">
                <a:solidFill>
                  <a:srgbClr val="C00000"/>
                </a:solidFill>
              </a:rPr>
              <a:t>сооб</a:t>
            </a:r>
            <a:r>
              <a:rPr lang="ru-RU" b="1" dirty="0">
                <a:solidFill>
                  <a:srgbClr val="C00000"/>
                </a:solidFill>
              </a:rPr>
              <a:t>= K* I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 - количество символов  в  сообщении;</a:t>
            </a:r>
          </a:p>
          <a:p>
            <a:pPr algn="just"/>
            <a:r>
              <a:rPr lang="ru-RU" b="1" dirty="0"/>
              <a:t>I - информационный  объем одного символа.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Для кодировки ASCII – мощность алфавита = 256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I = log</a:t>
            </a:r>
            <a:r>
              <a:rPr lang="ru-RU" b="1" baseline="-25000" dirty="0"/>
              <a:t>2</a:t>
            </a:r>
            <a:r>
              <a:rPr lang="ru-RU" b="1" dirty="0"/>
              <a:t>256 = 8 (бит); При кодировании символьной информации в кодах каждый символ, включая пробелы и знаки препинания, кодируется 1 байтом (8 бит).</a:t>
            </a:r>
          </a:p>
        </p:txBody>
      </p:sp>
    </p:spTree>
    <p:extLst>
      <p:ext uri="{BB962C8B-B14F-4D97-AF65-F5344CB8AC3E}">
        <p14:creationId xmlns:p14="http://schemas.microsoft.com/office/powerpoint/2010/main" val="20287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E4633D-5681-5279-80B8-5D5D8A558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5" y="921056"/>
            <a:ext cx="1161084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7.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Автоматическое устройство осуществило перекодировку информационного сообщения на русском языке, первоначально записанного в 16-битном коде Unicode, в 8-битную кодировку КОИ-8. При этом информационное сообщение уменьшилось на 800 бит. Какова длина сообщения в символах?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4709FF-6503-A896-A8D3-86FE754B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55" y="2819466"/>
            <a:ext cx="1161084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Изменение кодировки с 16 бит на 8 бит, равно 16 - 8 = 8 бит.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Следовательно информационный объем каждого символа сообщения уменьшился на 8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Так как объем информационного сообщения уменьшился на 800 бит, то количество символов в сообщение равно 800/8=100</a:t>
            </a:r>
            <a:r>
              <a:rPr lang="en-US" b="1" dirty="0"/>
              <a:t> </a:t>
            </a:r>
            <a:r>
              <a:rPr lang="ru-RU" b="1" dirty="0"/>
              <a:t>символов.</a:t>
            </a:r>
          </a:p>
        </p:txBody>
      </p:sp>
    </p:spTree>
    <p:extLst>
      <p:ext uri="{BB962C8B-B14F-4D97-AF65-F5344CB8AC3E}">
        <p14:creationId xmlns:p14="http://schemas.microsoft.com/office/powerpoint/2010/main" val="228674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F176FA-FD86-BBA2-1D81-2EEC70B6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6" y="958237"/>
            <a:ext cx="1164132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8.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Метеорологическая станция ведет наблюдение за влажностью воздуха. Результатом одного измерения является целое число от 0 до 100 процентов, которое записывается при помощи минимально возможного количества бит. Станция сделала 80 измерений. Определите информационный объем результатов наблюдений.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795486-3B53-D5EF-2DEF-9088607B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5" y="3117893"/>
            <a:ext cx="11641323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  <a:r>
              <a:rPr lang="en-US" b="1" dirty="0"/>
              <a:t> </a:t>
            </a:r>
          </a:p>
          <a:p>
            <a:pPr algn="just">
              <a:spcBef>
                <a:spcPct val="20000"/>
              </a:spcBef>
            </a:pPr>
            <a:r>
              <a:rPr lang="ru-RU" b="1" dirty="0"/>
              <a:t>Определим информационный объем одного измерения: количество возможных вариантов равно 100 (т.к. результатом одного измерения является целое число от 0 до 100 процентов), следовательно, информационный объем одного варианта измерения находится по формуле: 100=2</a:t>
            </a:r>
            <a:r>
              <a:rPr lang="ru-RU" b="1" baseline="30000" dirty="0"/>
              <a:t>I</a:t>
            </a:r>
            <a:r>
              <a:rPr lang="ru-RU" b="1" dirty="0"/>
              <a:t>, I = 7 бит.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Так как станция сделала 80 измерений, следовательно, информационный объем результатов наблюдений равен 7*80=560 бит</a:t>
            </a:r>
            <a:r>
              <a:rPr lang="en-US" b="1" dirty="0"/>
              <a:t> </a:t>
            </a:r>
            <a:r>
              <a:rPr lang="ru-RU" b="1" dirty="0"/>
              <a:t>или 70 байт.</a:t>
            </a:r>
          </a:p>
        </p:txBody>
      </p:sp>
    </p:spTree>
    <p:extLst>
      <p:ext uri="{BB962C8B-B14F-4D97-AF65-F5344CB8AC3E}">
        <p14:creationId xmlns:p14="http://schemas.microsoft.com/office/powerpoint/2010/main" val="29654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Единицы измерения информации в ВТ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39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ABA83AF-F372-DAFD-5104-ADDF46A6EA4B}"/>
              </a:ext>
            </a:extLst>
          </p:cNvPr>
          <p:cNvSpPr/>
          <p:nvPr/>
        </p:nvSpPr>
        <p:spPr>
          <a:xfrm>
            <a:off x="208255" y="900737"/>
            <a:ext cx="116616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 - минимальная единица информации, представляющая собой наименьшую «порцию» памяти - 1 двоичный разряд.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Бит обозначает количество информации, необходимое для различения двух равновероятных событий - значение размером в 1 бит представляет собой сообщение, уменьшающее неопределенность знания в два раза. </a:t>
            </a:r>
          </a:p>
          <a:p>
            <a:pPr algn="just"/>
            <a:endParaRPr lang="ru-RU" b="1" dirty="0"/>
          </a:p>
          <a:p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- основная единица информации. </a:t>
            </a:r>
          </a:p>
          <a:p>
            <a:endParaRPr lang="ru-RU" b="1" dirty="0"/>
          </a:p>
          <a:p>
            <a:r>
              <a:rPr lang="ru-RU" b="1" dirty="0"/>
              <a:t>1 байт = 8 бит; </a:t>
            </a:r>
          </a:p>
          <a:p>
            <a:r>
              <a:rPr lang="ru-RU" b="1" dirty="0"/>
              <a:t>1 Кбайт = 2</a:t>
            </a:r>
            <a:r>
              <a:rPr lang="ru-RU" b="1" baseline="30000" dirty="0"/>
              <a:t>10</a:t>
            </a:r>
            <a:r>
              <a:rPr lang="ru-RU" b="1" dirty="0"/>
              <a:t> байт = 1024 байт; </a:t>
            </a:r>
          </a:p>
          <a:p>
            <a:r>
              <a:rPr lang="ru-RU" b="1" dirty="0"/>
              <a:t>1 Мбайт = 2</a:t>
            </a:r>
            <a:r>
              <a:rPr lang="ru-RU" b="1" baseline="30000" dirty="0"/>
              <a:t>10</a:t>
            </a:r>
            <a:r>
              <a:rPr lang="ru-RU" b="1" dirty="0"/>
              <a:t> Кбайт = 1024 Кбайт; </a:t>
            </a:r>
          </a:p>
          <a:p>
            <a:r>
              <a:rPr lang="ru-RU" b="1" dirty="0"/>
              <a:t>1 Гбайт = 2</a:t>
            </a:r>
            <a:r>
              <a:rPr lang="ru-RU" b="1" baseline="30000" dirty="0"/>
              <a:t>10</a:t>
            </a:r>
            <a:r>
              <a:rPr lang="ru-RU" b="1" dirty="0"/>
              <a:t> Мбайт = 1024 Мбайт.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3304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 такое информация?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CA531-2E2E-3296-75C5-2586E8162573}"/>
              </a:ext>
            </a:extLst>
          </p:cNvPr>
          <p:cNvSpPr txBox="1"/>
          <p:nvPr/>
        </p:nvSpPr>
        <p:spPr>
          <a:xfrm>
            <a:off x="294640" y="940799"/>
            <a:ext cx="114495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ru-RU" b="1" dirty="0"/>
              <a:t>Слово «информация» происходит от латинского слова informatio, что в переводе означает разъяснение, ознакомление. </a:t>
            </a:r>
          </a:p>
          <a:p>
            <a:pPr indent="365125" algn="just"/>
            <a:endParaRPr lang="ru-RU" b="1" dirty="0"/>
          </a:p>
          <a:p>
            <a:pPr indent="365125" algn="just"/>
            <a:r>
              <a:rPr lang="ru-RU" b="1" dirty="0"/>
              <a:t>Информация — сведения о чём-либо, независимо от формы их представления.</a:t>
            </a:r>
          </a:p>
          <a:p>
            <a:pPr indent="365125" algn="just"/>
            <a:endParaRPr lang="ru-RU" u="sng" dirty="0"/>
          </a:p>
          <a:p>
            <a:pPr indent="365125" algn="just"/>
            <a:r>
              <a:rPr lang="ru-RU" b="1" dirty="0"/>
              <a:t>Выделяют два подхода к определению термина «Информация»: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</a:rPr>
              <a:t>традиционный (обыденный) </a:t>
            </a:r>
            <a:r>
              <a:rPr lang="ru-RU" b="1" dirty="0"/>
              <a:t>- используется в информатике: информация – это сведения, знания, сообщения о положении дел, которые человек воспринимает из окружающего мира с помощью </a:t>
            </a:r>
            <a:r>
              <a:rPr lang="ru-RU" b="1" dirty="0">
                <a:solidFill>
                  <a:srgbClr val="C00000"/>
                </a:solidFill>
              </a:rPr>
              <a:t>органов чувств </a:t>
            </a:r>
            <a:r>
              <a:rPr lang="ru-RU" b="1" dirty="0"/>
              <a:t>(зрения, слуха, вкуса, обоняния, осязания).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C00000"/>
                </a:solidFill>
              </a:rPr>
              <a:t>вероятностный</a:t>
            </a:r>
            <a:r>
              <a:rPr lang="ru-RU" b="1" dirty="0"/>
              <a:t>  - используется в теории об информации: информация – это сведения об объектах и явлениях окружающей среды, их параметрах, свойствах и состоянии, которые </a:t>
            </a:r>
            <a:r>
              <a:rPr lang="ru-RU" b="1" dirty="0">
                <a:solidFill>
                  <a:srgbClr val="C00000"/>
                </a:solidFill>
              </a:rPr>
              <a:t>уменьшают имеющуюся о них степень неопределённости и неполноты знаний</a:t>
            </a:r>
            <a:r>
              <a:rPr lang="ru-RU" b="1" dirty="0"/>
              <a:t>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3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Единицы измерения информации в ВТ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DF3290E-9848-D055-E60E-10E551969AC0}"/>
              </a:ext>
            </a:extLst>
          </p:cNvPr>
          <p:cNvSpPr/>
          <p:nvPr/>
        </p:nvSpPr>
        <p:spPr>
          <a:xfrm>
            <a:off x="238735" y="870257"/>
            <a:ext cx="116311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За минимальную единицу измерения скорости передачи данных приняли </a:t>
            </a:r>
            <a:r>
              <a:rPr lang="ru-RU" b="1" dirty="0">
                <a:solidFill>
                  <a:srgbClr val="C00000"/>
                </a:solidFill>
              </a:rPr>
              <a:t>бит в секунду</a:t>
            </a:r>
            <a:r>
              <a:rPr lang="ru-RU" b="1" dirty="0"/>
              <a:t>, (что не удивительно, ведь бит – это самая маленькая единица измерения количества информации).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Бит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 (на английском </a:t>
            </a:r>
            <a:r>
              <a:rPr lang="ru-RU" b="1" dirty="0" err="1"/>
              <a:t>bits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bps</a:t>
            </a:r>
            <a:r>
              <a:rPr lang="ru-RU" b="1" dirty="0"/>
              <a:t>) – это базовая единица, которой измеряют </a:t>
            </a:r>
            <a:r>
              <a:rPr lang="ru-RU" b="1" dirty="0">
                <a:solidFill>
                  <a:srgbClr val="C00000"/>
                </a:solidFill>
              </a:rPr>
              <a:t>скорость передачи информации </a:t>
            </a:r>
            <a:r>
              <a:rPr lang="ru-RU" b="1" dirty="0"/>
              <a:t>в вычислительной технике.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Так как при измерении количества информации используют не только биты, но и байты, то и скорость могут измерять в байтах в секунду.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Байт</a:t>
            </a:r>
            <a:r>
              <a:rPr lang="ru-RU" b="1" dirty="0"/>
              <a:t> в секунду или </a:t>
            </a:r>
            <a:r>
              <a:rPr lang="ru-RU" b="1" dirty="0">
                <a:solidFill>
                  <a:srgbClr val="C00000"/>
                </a:solidFill>
              </a:rPr>
              <a:t>Байт/с</a:t>
            </a:r>
            <a:r>
              <a:rPr lang="ru-RU" b="1" dirty="0"/>
              <a:t> (на английском </a:t>
            </a:r>
            <a:r>
              <a:rPr lang="ru-RU" b="1" dirty="0" err="1"/>
              <a:t>byte</a:t>
            </a:r>
            <a:r>
              <a:rPr lang="ru-RU" b="1" dirty="0"/>
              <a:t> </a:t>
            </a:r>
            <a:r>
              <a:rPr lang="ru-RU" b="1" dirty="0" err="1"/>
              <a:t>per</a:t>
            </a:r>
            <a:r>
              <a:rPr lang="ru-RU" b="1" dirty="0"/>
              <a:t> </a:t>
            </a:r>
            <a:r>
              <a:rPr lang="ru-RU" b="1" dirty="0" err="1"/>
              <a:t>second</a:t>
            </a:r>
            <a:r>
              <a:rPr lang="ru-RU" b="1" dirty="0"/>
              <a:t> или </a:t>
            </a:r>
            <a:r>
              <a:rPr lang="ru-RU" b="1" dirty="0" err="1">
                <a:solidFill>
                  <a:srgbClr val="C00000"/>
                </a:solidFill>
              </a:rPr>
              <a:t>Byte</a:t>
            </a:r>
            <a:r>
              <a:rPr lang="ru-RU" b="1" dirty="0">
                <a:solidFill>
                  <a:srgbClr val="C00000"/>
                </a:solidFill>
              </a:rPr>
              <a:t>/s</a:t>
            </a:r>
            <a:r>
              <a:rPr lang="ru-RU" b="1" dirty="0"/>
              <a:t>) – также единица, которой измеряют скорость передачи информации (1 Байт/с = 8 бит/с).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Обратите внимание, что при сокращении биты пишутся с маленькой буквы «б» (</a:t>
            </a:r>
            <a:r>
              <a:rPr lang="ru-RU" b="1" dirty="0">
                <a:solidFill>
                  <a:srgbClr val="C00000"/>
                </a:solidFill>
              </a:rPr>
              <a:t>бит/с</a:t>
            </a:r>
            <a:r>
              <a:rPr lang="ru-RU" b="1" dirty="0"/>
              <a:t>), а байты пишутся с большой буквы «Б» (</a:t>
            </a:r>
            <a:r>
              <a:rPr lang="ru-RU" b="1" dirty="0">
                <a:solidFill>
                  <a:srgbClr val="C00000"/>
                </a:solidFill>
              </a:rPr>
              <a:t>МБ/с</a:t>
            </a:r>
            <a:r>
              <a:rPr lang="ru-RU" b="1" dirty="0"/>
              <a:t>).</a:t>
            </a:r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049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04ABF1-F0F1-EFDA-FE1E-CF861D4B8404}"/>
              </a:ext>
            </a:extLst>
          </p:cNvPr>
          <p:cNvSpPr/>
          <p:nvPr/>
        </p:nvSpPr>
        <p:spPr>
          <a:xfrm>
            <a:off x="157456" y="880417"/>
            <a:ext cx="11815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Принцип кодирования: </a:t>
            </a:r>
            <a:r>
              <a:rPr lang="ru-RU" b="1" dirty="0"/>
              <a:t>каждому символу ставится в соответствие определенный уникальный числовой (двоичный) код. Таблица, устанавливающая такое соответствие, называется </a:t>
            </a:r>
            <a:r>
              <a:rPr lang="ru-RU" b="1" dirty="0">
                <a:solidFill>
                  <a:srgbClr val="C00000"/>
                </a:solidFill>
              </a:rPr>
              <a:t>таблицей кодировки символов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Количество различных символов (N), которые можно закодировать с помощью какой-либо таблицы кодировки, определяется числом двоичных разрядов (k), отводимых под кодирование одного символа: 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N=2</a:t>
            </a:r>
            <a:r>
              <a:rPr lang="ru-RU" b="1" baseline="30000" dirty="0">
                <a:solidFill>
                  <a:srgbClr val="C00000"/>
                </a:solidFill>
              </a:rPr>
              <a:t>k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Наибольшее распространение получило 8-разрядное кодирование (на кодирование одного символа отводится 8 бит = 1 байт), позволяющее закодировать N=2</a:t>
            </a:r>
            <a:r>
              <a:rPr lang="ru-RU" b="1" baseline="30000" dirty="0"/>
              <a:t>8</a:t>
            </a:r>
            <a:r>
              <a:rPr lang="ru-RU" b="1" dirty="0"/>
              <a:t>=256 различных символов. </a:t>
            </a:r>
          </a:p>
          <a:p>
            <a:pPr algn="just"/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5921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Подсчет количества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EE207F-B984-F5EF-18ED-BB3866BA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5" y="889503"/>
            <a:ext cx="1164132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9.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Сколько существует различных последовательностей из символов «плюс» и «минус», длиной ровно в пять символов?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222BBB-9D08-6EF4-1951-A63A76CB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6" y="2669448"/>
            <a:ext cx="116413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Мощность алфавита равна 2.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Длина слова равна 5.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Количество различных последовательностей К=2</a:t>
            </a:r>
            <a:r>
              <a:rPr lang="ru-RU" b="1" baseline="30000" dirty="0"/>
              <a:t>5</a:t>
            </a:r>
            <a:r>
              <a:rPr lang="ru-RU" b="1" dirty="0"/>
              <a:t>=32.</a:t>
            </a:r>
          </a:p>
        </p:txBody>
      </p:sp>
    </p:spTree>
    <p:extLst>
      <p:ext uri="{BB962C8B-B14F-4D97-AF65-F5344CB8AC3E}">
        <p14:creationId xmlns:p14="http://schemas.microsoft.com/office/powerpoint/2010/main" val="31580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004A38-6E37-1B43-5286-2DE212E67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15" y="910896"/>
            <a:ext cx="11702283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самостоятельного выполнения №3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b="1" dirty="0"/>
              <a:t>Определите информационный объем сообщения до перекодировки.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62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56FFF8-B962-CAC3-0FCC-1C8602C9E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95" y="910896"/>
            <a:ext cx="1162100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10.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Автоматическое устройство осуществило перекодировку информационного сообщения, первоначально записанного в 7-битном коде ASCII, в 16-битную кодировку Unicode. При этом информационное сообщение увеличилось на 108 бит. Какова длина сообщения в символах?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F63FCF-7239-5458-475F-F2F5DD7E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94" y="3012311"/>
            <a:ext cx="116210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Изменение кодировки с 7 бит на 16 бит, равно 16 - 7 = 9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Информационный объем каждого символа сообщения увеличился на 9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По условиям задачи информационный объем сообщения после кодировки составил 108 бит, следовательно количество символов сообщения = 108/9 = 12. </a:t>
            </a:r>
          </a:p>
        </p:txBody>
      </p:sp>
    </p:spTree>
    <p:extLst>
      <p:ext uri="{BB962C8B-B14F-4D97-AF65-F5344CB8AC3E}">
        <p14:creationId xmlns:p14="http://schemas.microsoft.com/office/powerpoint/2010/main" val="253495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A58631-0014-F7ED-28D2-B4715319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15" y="921056"/>
            <a:ext cx="1165148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96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C452F8-6655-94B6-67C4-CAF2D0C78F12}"/>
              </a:ext>
            </a:extLst>
          </p:cNvPr>
          <p:cNvSpPr/>
          <p:nvPr/>
        </p:nvSpPr>
        <p:spPr>
          <a:xfrm>
            <a:off x="208256" y="941377"/>
            <a:ext cx="117645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Минимальный объект кодирования растрового графического изображения - </a:t>
            </a:r>
            <a:r>
              <a:rPr lang="ru-RU" b="1" dirty="0">
                <a:solidFill>
                  <a:srgbClr val="C00000"/>
                </a:solidFill>
              </a:rPr>
              <a:t>пиксель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В основе кодирования цветных графических изображений - </a:t>
            </a:r>
            <a:r>
              <a:rPr lang="ru-RU" b="1" dirty="0">
                <a:solidFill>
                  <a:srgbClr val="C00000"/>
                </a:solidFill>
              </a:rPr>
              <a:t>принцип декомпозиции цветов</a:t>
            </a:r>
            <a:r>
              <a:rPr lang="ru-RU" b="1" dirty="0"/>
              <a:t> - т. е. разложение произвольного цвета на основные составляющие (например, по системе RGB: </a:t>
            </a:r>
            <a:r>
              <a:rPr lang="ru-RU" b="1" dirty="0">
                <a:solidFill>
                  <a:srgbClr val="C00000"/>
                </a:solidFill>
              </a:rPr>
              <a:t>красный</a:t>
            </a:r>
            <a:r>
              <a:rPr lang="ru-RU" b="1" dirty="0"/>
              <a:t> (</a:t>
            </a:r>
            <a:r>
              <a:rPr lang="ru-RU" b="1" dirty="0" err="1"/>
              <a:t>Red</a:t>
            </a:r>
            <a:r>
              <a:rPr lang="ru-RU" b="1" dirty="0"/>
              <a:t>), </a:t>
            </a:r>
            <a:r>
              <a:rPr lang="ru-RU" b="1" dirty="0">
                <a:solidFill>
                  <a:srgbClr val="C00000"/>
                </a:solidFill>
              </a:rPr>
              <a:t>зеленый</a:t>
            </a:r>
            <a:r>
              <a:rPr lang="ru-RU" b="1" dirty="0"/>
              <a:t> (</a:t>
            </a:r>
            <a:r>
              <a:rPr lang="ru-RU" b="1" dirty="0" err="1"/>
              <a:t>Green</a:t>
            </a:r>
            <a:r>
              <a:rPr lang="ru-RU" b="1" dirty="0"/>
              <a:t>) и </a:t>
            </a:r>
            <a:r>
              <a:rPr lang="ru-RU" b="1" dirty="0">
                <a:solidFill>
                  <a:srgbClr val="C00000"/>
                </a:solidFill>
              </a:rPr>
              <a:t>синий</a:t>
            </a:r>
            <a:r>
              <a:rPr lang="ru-RU" b="1" dirty="0"/>
              <a:t> (</a:t>
            </a:r>
            <a:r>
              <a:rPr lang="ru-RU" b="1" dirty="0" err="1"/>
              <a:t>Blue</a:t>
            </a:r>
            <a:r>
              <a:rPr lang="ru-RU" b="1" dirty="0"/>
              <a:t>)).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</a:t>
            </a:r>
            <a:r>
              <a:rPr lang="ru-RU" b="1" dirty="0"/>
              <a:t>(глубина цвета) - количество бит (двоичных разрядов), используемых для кодирования цвета одной точки. От глубины цвета (k) зависит количество отображаемых цветов (N) - т. е. количество возможных состояний одной точки изображения: 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N=2</a:t>
            </a:r>
            <a:r>
              <a:rPr lang="ru-RU" b="1" baseline="30000" dirty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</a:t>
            </a:r>
            <a:r>
              <a:rPr lang="ru-RU" b="1" dirty="0"/>
              <a:t>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Наиболее распространенные значения глубины цвета: </a:t>
            </a:r>
            <a:r>
              <a:rPr lang="ru-RU" b="1" dirty="0">
                <a:solidFill>
                  <a:srgbClr val="C00000"/>
                </a:solidFill>
              </a:rPr>
              <a:t>4, 8, 16, 24 бита на точку</a:t>
            </a:r>
            <a:r>
              <a:rPr lang="ru-RU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8560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2732A94-209F-D379-267E-2C0526D763D1}"/>
              </a:ext>
            </a:extLst>
          </p:cNvPr>
          <p:cNvSpPr/>
          <p:nvPr/>
        </p:nvSpPr>
        <p:spPr>
          <a:xfrm>
            <a:off x="228575" y="849937"/>
            <a:ext cx="116413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Разрешение</a:t>
            </a:r>
            <a:r>
              <a:rPr lang="ru-RU" b="1" dirty="0"/>
              <a:t> - количество точек (пикселей) изображения, приходящихся на единицу длины. От разрешения зависит размер пикселя. </a:t>
            </a:r>
          </a:p>
          <a:p>
            <a:endParaRPr lang="ru-RU" b="1" dirty="0"/>
          </a:p>
          <a:p>
            <a:r>
              <a:rPr lang="ru-RU" b="1" dirty="0"/>
              <a:t>Наиболее частот используемые экранные разрешения: </a:t>
            </a:r>
            <a:r>
              <a:rPr lang="ru-RU" b="1" dirty="0">
                <a:solidFill>
                  <a:srgbClr val="C00000"/>
                </a:solidFill>
              </a:rPr>
              <a:t>640x480, 800x600, 1024x768, 1280x1024 точек</a:t>
            </a:r>
            <a:r>
              <a:rPr lang="ru-RU" b="1" dirty="0"/>
              <a:t>. </a:t>
            </a:r>
          </a:p>
          <a:p>
            <a:endParaRPr lang="ru-RU" b="1" dirty="0"/>
          </a:p>
          <a:p>
            <a:pPr algn="just"/>
            <a:r>
              <a:rPr lang="ru-RU" b="1" dirty="0"/>
              <a:t>Глубина кодирования и разрешение влияют на качество кодирования изображения. </a:t>
            </a:r>
          </a:p>
          <a:p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Объем видеопамяти </a:t>
            </a:r>
            <a:r>
              <a:rPr lang="ru-RU" b="1" dirty="0"/>
              <a:t>(V), необходимый для формирования графического изображения на экране: </a:t>
            </a:r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V = M * N * k,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где M - кол-во точек изображения по горизонтали, </a:t>
            </a:r>
          </a:p>
          <a:p>
            <a:pPr algn="just"/>
            <a:r>
              <a:rPr lang="ru-RU" b="1" dirty="0"/>
              <a:t>N - кол-во точек изображения по вертикали, </a:t>
            </a:r>
          </a:p>
          <a:p>
            <a:pPr algn="just"/>
            <a:r>
              <a:rPr lang="ru-RU" b="1" dirty="0"/>
              <a:t>k - глубина цвета (бит). </a:t>
            </a:r>
          </a:p>
        </p:txBody>
      </p:sp>
    </p:spTree>
    <p:extLst>
      <p:ext uri="{BB962C8B-B14F-4D97-AF65-F5344CB8AC3E}">
        <p14:creationId xmlns:p14="http://schemas.microsoft.com/office/powerpoint/2010/main" val="22046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2B9BF18-B85A-F2DA-84D4-EF3BB8EA0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08" y="870256"/>
            <a:ext cx="11814384" cy="470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just"/>
            <a:r>
              <a:rPr lang="ru-RU" b="1" dirty="0"/>
              <a:t>Для реализации каждого из графических режимов экрана монитора необходим определенный информационный объем видеопамяти компьютера. Необходимый </a:t>
            </a:r>
            <a:r>
              <a:rPr lang="ru-RU" b="1" dirty="0">
                <a:solidFill>
                  <a:srgbClr val="C00000"/>
                </a:solidFill>
              </a:rPr>
              <a:t>информационный объем видеопамяти </a:t>
            </a:r>
            <a:r>
              <a:rPr lang="ru-RU" b="1" dirty="0"/>
              <a:t>(V) определяется из соотношения</a:t>
            </a:r>
            <a:endParaRPr lang="en-US" b="1" dirty="0"/>
          </a:p>
          <a:p>
            <a:pPr algn="ctr"/>
            <a:r>
              <a:rPr lang="en-US" b="1" dirty="0"/>
              <a:t>V = K * I</a:t>
            </a:r>
            <a:endParaRPr lang="ru-RU" b="1" dirty="0"/>
          </a:p>
          <a:p>
            <a:r>
              <a:rPr lang="ru-RU" b="1" dirty="0"/>
              <a:t>где К – количество точек изображения на экране монитора (К = А · В); </a:t>
            </a:r>
            <a:endParaRPr lang="en-US" b="1" dirty="0"/>
          </a:p>
          <a:p>
            <a:pPr algn="just"/>
            <a:r>
              <a:rPr lang="ru-RU" b="1" dirty="0"/>
              <a:t>А – количество точек по горизонтали на экране монитора; </a:t>
            </a:r>
            <a:endParaRPr lang="en-US" b="1" dirty="0"/>
          </a:p>
          <a:p>
            <a:r>
              <a:rPr lang="ru-RU" b="1" dirty="0"/>
              <a:t>В – количество точек по вертикали на экране монитора; </a:t>
            </a:r>
            <a:endParaRPr lang="en-US" b="1" dirty="0"/>
          </a:p>
          <a:p>
            <a:r>
              <a:rPr lang="ru-RU" b="1" dirty="0"/>
              <a:t>I – количество информации (глубина цвета).</a:t>
            </a:r>
          </a:p>
          <a:p>
            <a:endParaRPr lang="en-US" b="1" dirty="0"/>
          </a:p>
          <a:p>
            <a:pPr algn="just"/>
            <a:r>
              <a:rPr lang="ru-RU" b="1" dirty="0"/>
              <a:t>Так, если экран монитора имеет разрешающую способность 1024 на 768 точек и палитру, состоящую из 65 536 цветов, то глубина цвета в соответствии с формулой составит I = log</a:t>
            </a:r>
            <a:r>
              <a:rPr lang="ru-RU" b="1" baseline="-25000" dirty="0"/>
              <a:t>2</a:t>
            </a:r>
            <a:r>
              <a:rPr lang="ru-RU" b="1" dirty="0"/>
              <a:t>65 538 = 16 бит, количество точек изображения будет равно: К = 1024 </a:t>
            </a:r>
            <a:r>
              <a:rPr lang="ru-RU" b="1" dirty="0" err="1"/>
              <a:t>х</a:t>
            </a:r>
            <a:r>
              <a:rPr lang="ru-RU" b="1" dirty="0"/>
              <a:t> 768 = 786432, и требуемый информационный объем видеопамяти в соответствии с будет равен</a:t>
            </a:r>
          </a:p>
          <a:p>
            <a:r>
              <a:rPr lang="ru-RU" b="1" dirty="0"/>
              <a:t>V = 786432 · 16 бит = 12582912 бит = 1572864 байт = 1536 Кбайт = 1,5 Мбайт.</a:t>
            </a:r>
          </a:p>
        </p:txBody>
      </p:sp>
    </p:spTree>
    <p:extLst>
      <p:ext uri="{BB962C8B-B14F-4D97-AF65-F5344CB8AC3E}">
        <p14:creationId xmlns:p14="http://schemas.microsoft.com/office/powerpoint/2010/main" val="37905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49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67BEA29-435C-19B6-7D79-CC8ED3CD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5" y="1074893"/>
            <a:ext cx="1164132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11.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Для хранения растрового изображения размером 128 x 128 пикселей отвели 4 КБ памяти. Каково максимально возможное число цветов в палитре изображения. 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B01C0C-EB5B-8234-FA16-88DFC299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6" y="2783274"/>
            <a:ext cx="116413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Определим количество точек изображения. 128*128=16384 точек или пикселей. Объем памяти на изображение 4 Кб выразим в битах, так как I=i*K вычисляется в битах. 4 Кб=4*1024=4096 байт = 4096*8 бит = 32768 бит.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Найдем глубину цвета i =I/K=32768:16384=2. </a:t>
            </a:r>
          </a:p>
          <a:p>
            <a:pPr algn="just"/>
            <a:r>
              <a:rPr lang="ru-RU" b="1" dirty="0"/>
              <a:t>N=2</a:t>
            </a:r>
            <a:r>
              <a:rPr lang="ru-RU" b="1" baseline="30000" dirty="0"/>
              <a:t>I</a:t>
            </a:r>
            <a:r>
              <a:rPr lang="ru-RU" b="1" dirty="0"/>
              <a:t> , где  N – число цветов в палитре. N=4.</a:t>
            </a:r>
          </a:p>
        </p:txBody>
      </p:sp>
    </p:spTree>
    <p:extLst>
      <p:ext uri="{BB962C8B-B14F-4D97-AF65-F5344CB8AC3E}">
        <p14:creationId xmlns:p14="http://schemas.microsoft.com/office/powerpoint/2010/main" val="95445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Информация и знания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0DC4A-E599-BF3F-80E7-F05214AFD713}"/>
              </a:ext>
            </a:extLst>
          </p:cNvPr>
          <p:cNvSpPr txBox="1"/>
          <p:nvPr/>
        </p:nvSpPr>
        <p:spPr>
          <a:xfrm>
            <a:off x="521750" y="842318"/>
            <a:ext cx="112536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Информация, полученная человеком со временем превращается в знания. </a:t>
            </a:r>
            <a:r>
              <a:rPr lang="ru-RU" b="1" dirty="0">
                <a:solidFill>
                  <a:srgbClr val="C00000"/>
                </a:solidFill>
              </a:rPr>
              <a:t>Знания</a:t>
            </a:r>
            <a:r>
              <a:rPr lang="ru-RU" b="1" dirty="0"/>
              <a:t> – форма существования и систематизации результатов познавательной деятельности человека. </a:t>
            </a:r>
          </a:p>
          <a:p>
            <a:endParaRPr lang="ru-RU" b="1" dirty="0"/>
          </a:p>
          <a:p>
            <a:r>
              <a:rPr lang="ru-RU" b="1" dirty="0"/>
              <a:t>Знания делят на две группы:</a:t>
            </a:r>
          </a:p>
          <a:p>
            <a:endParaRPr lang="ru-RU" b="1" dirty="0"/>
          </a:p>
          <a:p>
            <a:pPr marL="342900" indent="-342900" algn="just">
              <a:buAutoNum type="arabicPeriod"/>
            </a:pPr>
            <a:r>
              <a:rPr lang="ru-RU" b="1" dirty="0">
                <a:solidFill>
                  <a:srgbClr val="C00000"/>
                </a:solidFill>
              </a:rPr>
              <a:t>Декларативные (описательные)</a:t>
            </a:r>
            <a:r>
              <a:rPr lang="ru-RU" b="1" dirty="0"/>
              <a:t> – от слова декларация (утверждения, сообщения) начинаются со слов         «</a:t>
            </a:r>
            <a:r>
              <a:rPr lang="ru-RU" b="1" dirty="0">
                <a:solidFill>
                  <a:srgbClr val="C00000"/>
                </a:solidFill>
              </a:rPr>
              <a:t>Я знаю, что …</a:t>
            </a:r>
            <a:r>
              <a:rPr lang="ru-RU" b="1" dirty="0"/>
              <a:t>»;</a:t>
            </a:r>
          </a:p>
          <a:p>
            <a:pPr marL="342900" indent="-342900" algn="just">
              <a:buAutoNum type="arabicPeriod"/>
            </a:pPr>
            <a:endParaRPr lang="ru-RU" b="1" dirty="0"/>
          </a:p>
          <a:p>
            <a:pPr algn="just"/>
            <a:r>
              <a:rPr lang="ru-RU" b="1" dirty="0"/>
              <a:t>2. </a:t>
            </a:r>
            <a:r>
              <a:rPr lang="ru-RU" b="1" dirty="0">
                <a:solidFill>
                  <a:srgbClr val="C00000"/>
                </a:solidFill>
              </a:rPr>
              <a:t>Процедурные (алгоритмические)</a:t>
            </a:r>
            <a:r>
              <a:rPr lang="ru-RU" b="1" dirty="0"/>
              <a:t> – определяют действия для достижения какой-либо цели, начинаются со слов «</a:t>
            </a:r>
            <a:r>
              <a:rPr lang="ru-RU" b="1" dirty="0">
                <a:solidFill>
                  <a:srgbClr val="C00000"/>
                </a:solidFill>
              </a:rPr>
              <a:t>Я знаю, как …</a:t>
            </a:r>
            <a:r>
              <a:rPr lang="ru-RU" b="1" dirty="0"/>
              <a:t>». </a:t>
            </a:r>
          </a:p>
          <a:p>
            <a:pPr algn="just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3C1BC6-0C8F-166A-D908-E81F8CFE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0" y="3967184"/>
            <a:ext cx="3741899" cy="267171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336DA05-5861-2058-C80B-EFABD635C6F8}"/>
              </a:ext>
            </a:extLst>
          </p:cNvPr>
          <p:cNvSpPr/>
          <p:nvPr/>
        </p:nvSpPr>
        <p:spPr>
          <a:xfrm>
            <a:off x="521751" y="3859422"/>
            <a:ext cx="7324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знания об определенных </a:t>
            </a:r>
            <a:r>
              <a:rPr lang="ru-RU" b="1" dirty="0">
                <a:solidFill>
                  <a:srgbClr val="C00000"/>
                </a:solidFill>
              </a:rPr>
              <a:t>явлениях</a:t>
            </a:r>
            <a:r>
              <a:rPr lang="ru-RU" b="1" dirty="0"/>
              <a:t> (Земля вращается вокруг Солнца), </a:t>
            </a:r>
            <a:r>
              <a:rPr lang="ru-RU" b="1" dirty="0">
                <a:solidFill>
                  <a:srgbClr val="C00000"/>
                </a:solidFill>
              </a:rPr>
              <a:t>событиях</a:t>
            </a:r>
            <a:r>
              <a:rPr lang="ru-RU" b="1" dirty="0"/>
              <a:t> (Пушкин родился в 1799 году), </a:t>
            </a:r>
            <a:r>
              <a:rPr lang="ru-RU" b="1" dirty="0">
                <a:solidFill>
                  <a:srgbClr val="C00000"/>
                </a:solidFill>
              </a:rPr>
              <a:t>свойствах объектов</a:t>
            </a:r>
            <a:r>
              <a:rPr lang="ru-RU" b="1" dirty="0"/>
              <a:t> (Байкал – самое глубокое в мире озеро), </a:t>
            </a:r>
            <a:r>
              <a:rPr lang="ru-RU" b="1" dirty="0">
                <a:solidFill>
                  <a:srgbClr val="C00000"/>
                </a:solidFill>
              </a:rPr>
              <a:t>зависимостях</a:t>
            </a:r>
            <a:r>
              <a:rPr lang="ru-RU" b="1" dirty="0"/>
              <a:t> (квадрат гипотенузы равен сумме квадратов катетов).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B8AC59C-6DF6-B1F8-6C41-8403B2FD9322}"/>
              </a:ext>
            </a:extLst>
          </p:cNvPr>
          <p:cNvSpPr/>
          <p:nvPr/>
        </p:nvSpPr>
        <p:spPr>
          <a:xfrm>
            <a:off x="738424" y="5092352"/>
            <a:ext cx="72461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знания о действиях, которые нужно </a:t>
            </a:r>
            <a:r>
              <a:rPr lang="ru-RU" b="1" dirty="0">
                <a:solidFill>
                  <a:srgbClr val="C00000"/>
                </a:solidFill>
              </a:rPr>
              <a:t>предпринять для достижения какой-либо цели</a:t>
            </a:r>
            <a:r>
              <a:rPr lang="ru-RU" b="1" dirty="0"/>
              <a:t> (как собрать радиоприемник как решить уравнение и так далее)</a:t>
            </a:r>
          </a:p>
        </p:txBody>
      </p:sp>
      <p:cxnSp>
        <p:nvCxnSpPr>
          <p:cNvPr id="17" name="Соединительная линия уступом 12">
            <a:extLst>
              <a:ext uri="{FF2B5EF4-FFF2-40B4-BE49-F238E27FC236}">
                <a16:creationId xmlns:a16="http://schemas.microsoft.com/office/drawing/2014/main" id="{06A5944B-DB6D-A9B3-2C7F-C5B6DF2C0E92}"/>
              </a:ext>
            </a:extLst>
          </p:cNvPr>
          <p:cNvCxnSpPr>
            <a:cxnSpLocks/>
          </p:cNvCxnSpPr>
          <p:nvPr/>
        </p:nvCxnSpPr>
        <p:spPr>
          <a:xfrm rot="10800000">
            <a:off x="367189" y="2411978"/>
            <a:ext cx="1" cy="204760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2">
            <a:extLst>
              <a:ext uri="{FF2B5EF4-FFF2-40B4-BE49-F238E27FC236}">
                <a16:creationId xmlns:a16="http://schemas.microsoft.com/office/drawing/2014/main" id="{B32B55B7-62BA-F1C8-A9AC-055C726C8F45}"/>
              </a:ext>
            </a:extLst>
          </p:cNvPr>
          <p:cNvCxnSpPr>
            <a:cxnSpLocks/>
          </p:cNvCxnSpPr>
          <p:nvPr/>
        </p:nvCxnSpPr>
        <p:spPr>
          <a:xfrm rot="10800000">
            <a:off x="507877" y="3390119"/>
            <a:ext cx="122211" cy="2047608"/>
          </a:xfrm>
          <a:prstGeom prst="bentConnector3">
            <a:avLst>
              <a:gd name="adj1" fmla="val 287054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85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80678CA-60D1-EC0B-8390-5CBA6BEA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15" y="880416"/>
            <a:ext cx="1154988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12.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Какой объем видеопамяти необходим для хранения четырех страниц изображения, если битовая глубина равна 24, а разрешающая способность дисплея - 800 х 600 пикселей?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8318C-0CB4-8B2B-DCA4-6D56860FB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16" y="2690336"/>
            <a:ext cx="1154988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r>
              <a:rPr lang="ru-RU" b="1" dirty="0"/>
              <a:t>Найдем объем видеопамяти для одной страницы: 800*600*24 = 11520000 бит = 1440000 байт = 1406,25 Кб ≈            1, 37 Мб.</a:t>
            </a:r>
          </a:p>
          <a:p>
            <a:endParaRPr lang="ru-RU" b="1" dirty="0"/>
          </a:p>
          <a:p>
            <a:r>
              <a:rPr lang="ru-RU" b="1" dirty="0"/>
              <a:t>1,37*4 =5,48 Мб ≈5.5 Мб для хранения 4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25129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графической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61AED3-88AE-FC56-182C-C5726A785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75" y="849936"/>
            <a:ext cx="1164132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№5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Рассчитайте 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16 777 216.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1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звуковой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CFE2764-2277-2A1F-01D8-D93C08EDD752}"/>
              </a:ext>
            </a:extLst>
          </p:cNvPr>
          <p:cNvSpPr/>
          <p:nvPr/>
        </p:nvSpPr>
        <p:spPr>
          <a:xfrm>
            <a:off x="218416" y="829617"/>
            <a:ext cx="117543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Для кодирования непрерывного (аналогового) звукового сигнала производится его </a:t>
            </a:r>
            <a:r>
              <a:rPr lang="ru-RU" b="1" dirty="0">
                <a:solidFill>
                  <a:srgbClr val="C00000"/>
                </a:solidFill>
              </a:rPr>
              <a:t>дискретизация по времени </a:t>
            </a:r>
            <a:r>
              <a:rPr lang="ru-RU" b="1" dirty="0"/>
              <a:t>(временная дискретизация, оцифровка) - разбиение непрерывной звуковой волны на отдельные короткие временные участки с измерением для каждого из них интенсивности звукового сигнала (величины амплитуды).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Это выполняется </a:t>
            </a:r>
            <a:r>
              <a:rPr lang="ru-RU" b="1" dirty="0">
                <a:solidFill>
                  <a:srgbClr val="C00000"/>
                </a:solidFill>
              </a:rPr>
              <a:t>аналогово-цифровым преобразователем (АЦП)</a:t>
            </a:r>
            <a:r>
              <a:rPr lang="ru-RU" b="1" dirty="0"/>
              <a:t>. При воспроизведении закодированного (оцифрованного) звука выполняется обратное преобразование </a:t>
            </a:r>
            <a:r>
              <a:rPr lang="ru-RU" b="1" dirty="0">
                <a:solidFill>
                  <a:srgbClr val="C00000"/>
                </a:solidFill>
              </a:rPr>
              <a:t>цифро-аналоговым преобразователем (ЦАП) </a:t>
            </a:r>
            <a:r>
              <a:rPr lang="ru-RU" b="1" dirty="0"/>
              <a:t>с последующим сглаживанием ступенчатого сигнала через аналоговый фильтр.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>
                <a:solidFill>
                  <a:srgbClr val="C00000"/>
                </a:solidFill>
              </a:rPr>
              <a:t>Глубина кодирования звука </a:t>
            </a:r>
            <a:r>
              <a:rPr lang="ru-RU" b="1" dirty="0"/>
              <a:t>- количество бит (двоичных разрядов), используемых для кодирования уровня интенсивности (амплитуды) одного звукового сигнала. От глубины звука (k) зависит количество отражаемых в кодировании различных уровней звукового сигнала (N): 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N=2</a:t>
            </a:r>
            <a:r>
              <a:rPr lang="ru-RU" b="1" baseline="30000" dirty="0">
                <a:solidFill>
                  <a:srgbClr val="C00000"/>
                </a:solidFill>
              </a:rPr>
              <a:t>k</a:t>
            </a:r>
            <a:r>
              <a:rPr lang="ru-RU" b="1" dirty="0">
                <a:solidFill>
                  <a:srgbClr val="C00000"/>
                </a:solidFill>
              </a:rPr>
              <a:t>. 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613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звуковой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DC50FF-3578-E414-3036-586CB4C52BC6}"/>
              </a:ext>
            </a:extLst>
          </p:cNvPr>
          <p:cNvSpPr/>
          <p:nvPr/>
        </p:nvSpPr>
        <p:spPr>
          <a:xfrm>
            <a:off x="208256" y="849937"/>
            <a:ext cx="117645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C00000"/>
                </a:solidFill>
              </a:rPr>
              <a:t>Частота дискретизации </a:t>
            </a:r>
            <a:r>
              <a:rPr lang="ru-RU" b="1" dirty="0"/>
              <a:t>- количество измерений уровня (амплитуды, интенсивности) звукового сигнала в единицу времени. Количество измерений в секунду может лежать в диапазоне от 8000 до 48000, т. е. диапазон частоты дискретизации аналогового звукового сигнала: </a:t>
            </a:r>
            <a:r>
              <a:rPr lang="ru-RU" b="1" dirty="0">
                <a:solidFill>
                  <a:srgbClr val="C00000"/>
                </a:solidFill>
              </a:rPr>
              <a:t>от 8 до 48 кГц</a:t>
            </a:r>
            <a:r>
              <a:rPr lang="ru-RU" b="1" dirty="0"/>
              <a:t>. </a:t>
            </a:r>
          </a:p>
          <a:p>
            <a:endParaRPr lang="ru-RU" b="1" dirty="0"/>
          </a:p>
          <a:p>
            <a:pPr algn="just"/>
            <a:r>
              <a:rPr lang="ru-RU" b="1" dirty="0"/>
              <a:t>Глубина кодирования и частота дискретизации влияют на </a:t>
            </a:r>
            <a:r>
              <a:rPr lang="ru-RU" b="1" dirty="0">
                <a:solidFill>
                  <a:srgbClr val="C00000"/>
                </a:solidFill>
              </a:rPr>
              <a:t>качество кодирования звука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Информационный объем моноаудиофайла (V): </a:t>
            </a:r>
          </a:p>
          <a:p>
            <a:pPr algn="just"/>
            <a:endParaRPr lang="ru-RU" b="1" dirty="0"/>
          </a:p>
          <a:p>
            <a:pPr algn="ctr"/>
            <a:r>
              <a:rPr lang="ru-RU" b="1" dirty="0">
                <a:solidFill>
                  <a:srgbClr val="C00000"/>
                </a:solidFill>
              </a:rPr>
              <a:t>V = N * f * k,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где N - общая длительность звучания (секунд), </a:t>
            </a:r>
          </a:p>
          <a:p>
            <a:pPr algn="just"/>
            <a:r>
              <a:rPr lang="ru-RU" b="1" dirty="0"/>
              <a:t>f - частота дискретизации (Гц), </a:t>
            </a:r>
          </a:p>
          <a:p>
            <a:pPr algn="just"/>
            <a:r>
              <a:rPr lang="ru-RU" b="1" dirty="0"/>
              <a:t>k - глубина кодирования (бит).</a:t>
            </a:r>
          </a:p>
        </p:txBody>
      </p:sp>
    </p:spTree>
    <p:extLst>
      <p:ext uri="{BB962C8B-B14F-4D97-AF65-F5344CB8AC3E}">
        <p14:creationId xmlns:p14="http://schemas.microsoft.com/office/powerpoint/2010/main" val="166254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A3FAA9-C1B6-86D6-35F3-2E647CA8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5" y="890576"/>
            <a:ext cx="1163116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Пример 13.</a:t>
            </a:r>
            <a:r>
              <a:rPr lang="ru-RU" dirty="0">
                <a:solidFill>
                  <a:srgbClr val="C00000"/>
                </a:solidFill>
              </a:rPr>
              <a:t> 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Производится одноканальная (моно) звукозапись с частотой дискретизации 48 кГц и глубиной кодирования 16 бит. Запись длится 2 минуты, ее результаты записываются в файл, сжатие данных не производится. Какое из целых чисел наиболее близко к размеру полученного файла, выраженному в мегабайтах?</a:t>
            </a:r>
            <a:endParaRPr lang="en-US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D6B501-C971-52AE-B6D8-A25D27F6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6" y="2965241"/>
            <a:ext cx="116311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b="1" dirty="0"/>
              <a:t>Решение:</a:t>
            </a:r>
          </a:p>
          <a:p>
            <a:pPr algn="just"/>
            <a:r>
              <a:rPr lang="ru-RU" b="1" dirty="0"/>
              <a:t>Так как звукозапись одноканальная (моно), значение величины оцифрованного канала умножается на 1.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Частота дискретизации 48 кГц, следовательно, за одну секунду запоминается 48 000 значений сигнала. Так как глубина кодирования – 16 бит = 2 байта, для хранения 1 секунды записи требуется: 48 000 * 2 байта = 96 000 байт.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Запись длиться 2 минуты = 120 секунд, следовательно, для хранения 2 минут записи требуется: 120 * 96 000 байт = 11 520 000 байт, 11 520 000 байт наиболее близко к объему файла 11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80058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4" grpId="0" build="allAtOnce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Кодирование текстовой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55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FF7E97-8639-676A-AA88-F8BC8510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35" y="891528"/>
            <a:ext cx="11631163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b="1" dirty="0">
                <a:solidFill>
                  <a:srgbClr val="C00000"/>
                </a:solidFill>
              </a:rPr>
              <a:t>Задание для самостоятельной работы №6</a:t>
            </a:r>
          </a:p>
          <a:p>
            <a:pPr algn="just">
              <a:spcBef>
                <a:spcPct val="20000"/>
              </a:spcBef>
            </a:pPr>
            <a:endParaRPr lang="ru-RU" b="1" dirty="0"/>
          </a:p>
          <a:p>
            <a:pPr algn="just">
              <a:spcBef>
                <a:spcPct val="20000"/>
              </a:spcBef>
            </a:pPr>
            <a:r>
              <a:rPr lang="ru-RU" b="1" dirty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59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80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Информация в кибернетике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F2362EC-4148-4D49-2B41-43EE8D83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93" y="2101797"/>
            <a:ext cx="78059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b="1" dirty="0"/>
              <a:t>Очень популярен кибернетический подход к определению термина «Информация»: </a:t>
            </a:r>
            <a:r>
              <a:rPr lang="ru-RU" b="1" dirty="0">
                <a:solidFill>
                  <a:srgbClr val="C00000"/>
                </a:solidFill>
              </a:rPr>
              <a:t>Информация</a:t>
            </a:r>
            <a:r>
              <a:rPr lang="ru-RU" b="1" i="1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– это характеристики управляющего сигнала, передаваемого по линии связи</a:t>
            </a:r>
            <a:r>
              <a:rPr lang="ru-RU" b="1" dirty="0"/>
              <a:t>. Современное научное представление об информации очень точно сформулировал </a:t>
            </a:r>
            <a:r>
              <a:rPr lang="ru-RU" b="1" dirty="0">
                <a:solidFill>
                  <a:srgbClr val="C00000"/>
                </a:solidFill>
              </a:rPr>
              <a:t>Норберт Винер</a:t>
            </a:r>
            <a:r>
              <a:rPr lang="ru-RU" b="1" dirty="0"/>
              <a:t>, «отец» кибернетики.</a:t>
            </a:r>
          </a:p>
        </p:txBody>
      </p:sp>
      <p:pic>
        <p:nvPicPr>
          <p:cNvPr id="4" name="Picture 2" descr="http://www.aiportal.ru/images/articles/RS_norbert_wiener_02.jpg">
            <a:extLst>
              <a:ext uri="{FF2B5EF4-FFF2-40B4-BE49-F238E27FC236}">
                <a16:creationId xmlns:a16="http://schemas.microsoft.com/office/drawing/2014/main" id="{5596E450-CF7C-CB97-D9C4-F6203D9E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9868" y="2299872"/>
            <a:ext cx="3508219" cy="3455597"/>
          </a:xfrm>
          <a:prstGeom prst="rect">
            <a:avLst/>
          </a:prstGeom>
          <a:noFill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BC07A0F-19BF-AD79-C2F5-D877E64674E2}"/>
              </a:ext>
            </a:extLst>
          </p:cNvPr>
          <p:cNvSpPr/>
          <p:nvPr/>
        </p:nvSpPr>
        <p:spPr>
          <a:xfrm>
            <a:off x="322101" y="789569"/>
            <a:ext cx="1154779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000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ru-RU" b="1" dirty="0">
                <a:solidFill>
                  <a:srgbClr val="C00000"/>
                </a:solidFill>
              </a:rPr>
              <a:t>Кибернетика</a:t>
            </a:r>
            <a:r>
              <a:rPr lang="ru-RU" dirty="0"/>
              <a:t> </a:t>
            </a:r>
            <a:r>
              <a:rPr lang="ru-RU" b="1" dirty="0"/>
              <a:t>- (древнегреч. kybernetike [techne] - «искусство управления») - отрасль знания, суть которого была сформулирована Н. Винером как наука «о связи, управлении и контроле в машинах и живых организмах».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DB4B22D-A9B9-9883-416A-FF036F687B08}"/>
              </a:ext>
            </a:extLst>
          </p:cNvPr>
          <p:cNvSpPr/>
          <p:nvPr/>
        </p:nvSpPr>
        <p:spPr>
          <a:xfrm>
            <a:off x="322100" y="4010984"/>
            <a:ext cx="7834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Для описания сложных систем в кибернетике используется модель </a:t>
            </a:r>
            <a:r>
              <a:rPr lang="ru-RU" b="1" dirty="0">
                <a:solidFill>
                  <a:srgbClr val="C00000"/>
                </a:solidFill>
              </a:rPr>
              <a:t>«черного ящика»</a:t>
            </a:r>
            <a:r>
              <a:rPr lang="ru-RU" b="1" dirty="0"/>
              <a:t>. Он так называется потому, что неизвестно, что происходит внутри него. И главные его характеристики – </a:t>
            </a:r>
            <a:r>
              <a:rPr lang="ru-RU" b="1" dirty="0">
                <a:solidFill>
                  <a:srgbClr val="C00000"/>
                </a:solidFill>
              </a:rPr>
              <a:t>входная и выходная информация</a:t>
            </a:r>
            <a:r>
              <a:rPr lang="ru-RU" b="1" dirty="0"/>
              <a:t>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Информация между кибернетическими системами передается в виде </a:t>
            </a:r>
            <a:r>
              <a:rPr lang="ru-RU" b="1" dirty="0">
                <a:solidFill>
                  <a:srgbClr val="C00000"/>
                </a:solidFill>
              </a:rPr>
              <a:t>последовательностей сигналов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639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Трактовки термина информация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E3B2F9D-47F8-5E3C-DD38-A4F7EAAF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492" y="2478999"/>
            <a:ext cx="1157640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Различные трактовки термина «Информация»: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в </a:t>
            </a:r>
            <a:r>
              <a:rPr lang="ru-RU" b="1" dirty="0">
                <a:solidFill>
                  <a:srgbClr val="C00000"/>
                </a:solidFill>
              </a:rPr>
              <a:t>философии</a:t>
            </a:r>
            <a:r>
              <a:rPr lang="ru-RU" b="1" dirty="0"/>
              <a:t> -  отраженное </a:t>
            </a:r>
            <a:r>
              <a:rPr lang="ru-RU" b="1" dirty="0">
                <a:solidFill>
                  <a:srgbClr val="C00000"/>
                </a:solidFill>
              </a:rPr>
              <a:t>многообразие</a:t>
            </a:r>
            <a:r>
              <a:rPr lang="ru-RU" b="1" dirty="0"/>
              <a:t>, возникающее в результате взаимодействия объектов;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в </a:t>
            </a:r>
            <a:r>
              <a:rPr lang="ru-RU" b="1" dirty="0">
                <a:solidFill>
                  <a:srgbClr val="C00000"/>
                </a:solidFill>
              </a:rPr>
              <a:t>технике</a:t>
            </a:r>
            <a:r>
              <a:rPr lang="ru-RU" b="1" dirty="0"/>
              <a:t> - </a:t>
            </a:r>
            <a:r>
              <a:rPr lang="ru-RU" b="1" dirty="0">
                <a:solidFill>
                  <a:srgbClr val="C00000"/>
                </a:solidFill>
              </a:rPr>
              <a:t>сообщения</a:t>
            </a:r>
            <a:r>
              <a:rPr lang="ru-RU" b="1" dirty="0"/>
              <a:t> в форме знаков или сигналов, хранимые, передаваемые и обрабатываемые с помощью технических средств;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в </a:t>
            </a:r>
            <a:r>
              <a:rPr lang="ru-RU" b="1" dirty="0">
                <a:solidFill>
                  <a:srgbClr val="C00000"/>
                </a:solidFill>
              </a:rPr>
              <a:t>теории информации </a:t>
            </a:r>
            <a:r>
              <a:rPr lang="ru-RU" b="1" dirty="0"/>
              <a:t>- не любые сведения, а лишь те, которые снимают полностью или </a:t>
            </a:r>
            <a:r>
              <a:rPr lang="ru-RU" b="1" dirty="0">
                <a:solidFill>
                  <a:srgbClr val="C00000"/>
                </a:solidFill>
              </a:rPr>
              <a:t>уменьшают</a:t>
            </a:r>
            <a:r>
              <a:rPr lang="ru-RU" b="1" dirty="0"/>
              <a:t> существующую до их получения </a:t>
            </a:r>
            <a:r>
              <a:rPr lang="ru-RU" b="1" dirty="0">
                <a:solidFill>
                  <a:srgbClr val="C00000"/>
                </a:solidFill>
              </a:rPr>
              <a:t>неопределенность</a:t>
            </a:r>
            <a:r>
              <a:rPr lang="ru-RU" b="1" dirty="0"/>
              <a:t>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b="1" dirty="0"/>
              <a:t>в </a:t>
            </a:r>
            <a:r>
              <a:rPr lang="ru-RU" b="1" dirty="0">
                <a:solidFill>
                  <a:srgbClr val="C00000"/>
                </a:solidFill>
              </a:rPr>
              <a:t>документалистике</a:t>
            </a:r>
            <a:r>
              <a:rPr lang="ru-RU" b="1" dirty="0"/>
              <a:t> – события и явления, зафиксированные в знаковой форме в виде </a:t>
            </a:r>
            <a:r>
              <a:rPr lang="ru-RU" b="1" dirty="0">
                <a:solidFill>
                  <a:srgbClr val="C00000"/>
                </a:solidFill>
              </a:rPr>
              <a:t>документов</a:t>
            </a:r>
            <a:r>
              <a:rPr lang="ru-RU" b="1" dirty="0"/>
              <a:t>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E72DDB-BEBE-54A1-9606-0309A2FE6D0C}"/>
              </a:ext>
            </a:extLst>
          </p:cNvPr>
          <p:cNvSpPr/>
          <p:nvPr/>
        </p:nvSpPr>
        <p:spPr>
          <a:xfrm>
            <a:off x="293492" y="843439"/>
            <a:ext cx="11679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solidFill>
                  <a:srgbClr val="C00000"/>
                </a:solidFill>
              </a:rPr>
              <a:t>Инфоpматика</a:t>
            </a:r>
            <a:r>
              <a:rPr lang="ru-RU" b="1" dirty="0"/>
              <a:t> — комплексная научная дисциплина с широчайшим диапазоном применения. </a:t>
            </a:r>
          </a:p>
          <a:p>
            <a:pPr algn="just"/>
            <a:endParaRPr lang="ru-RU" b="1" dirty="0"/>
          </a:p>
          <a:p>
            <a:pPr algn="just"/>
            <a:r>
              <a:rPr lang="ru-RU" b="1" dirty="0"/>
              <a:t>Приоритетные направления: </a:t>
            </a:r>
            <a:r>
              <a:rPr lang="ru-RU" b="1" dirty="0">
                <a:solidFill>
                  <a:srgbClr val="C00000"/>
                </a:solidFill>
              </a:rPr>
              <a:t>разработка ВС и ПО, теория информации, математическое моделирование, методы искусственного интеллекта, методы машинной графики, телекоммуникационные системы и сети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8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8199-FCEC-687E-E5D7-649E5813A2EE}"/>
              </a:ext>
            </a:extLst>
          </p:cNvPr>
          <p:cNvSpPr txBox="1"/>
          <p:nvPr/>
        </p:nvSpPr>
        <p:spPr>
          <a:xfrm>
            <a:off x="1066776" y="2921168"/>
            <a:ext cx="9560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3200" b="1" dirty="0"/>
              <a:t> </a:t>
            </a:r>
            <a:r>
              <a:rPr lang="ru-RU" sz="3200" dirty="0"/>
              <a:t>КЛАССИФИКАЦИЯ ИНФОРМАЦИИ И ЕЕ СВОЙСТВА</a:t>
            </a:r>
          </a:p>
          <a:p>
            <a:pPr indent="365125" algn="just"/>
            <a:endParaRPr lang="ru-RU" sz="3200" b="1" dirty="0"/>
          </a:p>
          <a:p>
            <a:pPr algn="just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58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15D3A-5270-4B0E-BD1E-89BBE93E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4" y="26831"/>
            <a:ext cx="9569116" cy="524031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Классификация информации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82860-731F-55DC-5E4B-9DB4C8D56567}"/>
              </a:ext>
            </a:extLst>
          </p:cNvPr>
          <p:cNvSpPr txBox="1"/>
          <p:nvPr/>
        </p:nvSpPr>
        <p:spPr>
          <a:xfrm>
            <a:off x="11430656" y="356857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F03AF6A5-2E95-BD09-360C-9D5A704BC3D2}"/>
              </a:ext>
            </a:extLst>
          </p:cNvPr>
          <p:cNvSpPr/>
          <p:nvPr/>
        </p:nvSpPr>
        <p:spPr>
          <a:xfrm>
            <a:off x="11507947" y="26831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bg1"/>
                </a:solidFill>
                <a:latin typeface="Sansation" pitchFamily="2" charset="0"/>
              </a:rPr>
              <a:t>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386EE30-BA79-44DE-D4EA-B8A745E72EAF}"/>
              </a:ext>
            </a:extLst>
          </p:cNvPr>
          <p:cNvSpPr txBox="1">
            <a:spLocks/>
          </p:cNvSpPr>
          <p:nvPr/>
        </p:nvSpPr>
        <p:spPr>
          <a:xfrm>
            <a:off x="0" y="550862"/>
            <a:ext cx="10820400" cy="130175"/>
          </a:xfrm>
          <a:prstGeom prst="rect">
            <a:avLst/>
          </a:prstGeom>
          <a:solidFill>
            <a:srgbClr val="C00000"/>
          </a:solidFill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A4703B58-6C79-1B07-B915-E855F74B4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57" y="779768"/>
            <a:ext cx="1165264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 dirty="0"/>
              <a:t>Информация классифицируется по следующим признакам.</a:t>
            </a:r>
          </a:p>
          <a:p>
            <a:endParaRPr lang="ru-RU" b="1" i="1" dirty="0"/>
          </a:p>
          <a:p>
            <a:r>
              <a:rPr lang="ru-RU" b="1" i="1" dirty="0">
                <a:solidFill>
                  <a:srgbClr val="C00000"/>
                </a:solidFill>
              </a:rPr>
              <a:t>По способам восприятия: </a:t>
            </a:r>
          </a:p>
          <a:p>
            <a:r>
              <a:rPr lang="ru-RU" b="1" i="1" dirty="0"/>
              <a:t>	</a:t>
            </a:r>
            <a:r>
              <a:rPr lang="ru-RU" b="1" dirty="0"/>
              <a:t>Визуальная, Аудиальная, Тактильная, Обонятельная, вкусовая;</a:t>
            </a:r>
          </a:p>
          <a:p>
            <a:endParaRPr lang="ru-RU" b="1" i="1" dirty="0"/>
          </a:p>
          <a:p>
            <a:r>
              <a:rPr lang="ru-RU" b="1" i="1" dirty="0">
                <a:solidFill>
                  <a:srgbClr val="C00000"/>
                </a:solidFill>
              </a:rPr>
              <a:t>По формам представления:</a:t>
            </a:r>
            <a:r>
              <a:rPr lang="ru-RU" b="1" dirty="0">
                <a:solidFill>
                  <a:srgbClr val="C00000"/>
                </a:solidFill>
              </a:rPr>
              <a:t> </a:t>
            </a:r>
          </a:p>
          <a:p>
            <a:r>
              <a:rPr lang="ru-RU" b="1" dirty="0"/>
              <a:t>	Текстовая, Числовая, Графическая, Музыкальная, Комбинированная и т.д.</a:t>
            </a:r>
          </a:p>
          <a:p>
            <a:endParaRPr lang="ru-RU" b="1" i="1" dirty="0"/>
          </a:p>
          <a:p>
            <a:r>
              <a:rPr lang="ru-RU" b="1" i="1" dirty="0">
                <a:solidFill>
                  <a:srgbClr val="C00000"/>
                </a:solidFill>
              </a:rPr>
              <a:t>По общественному значению</a:t>
            </a:r>
            <a:r>
              <a:rPr lang="ru-RU" b="1" dirty="0">
                <a:solidFill>
                  <a:srgbClr val="C00000"/>
                </a:solidFill>
              </a:rPr>
              <a:t>: 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Массовая</a:t>
            </a:r>
            <a:r>
              <a:rPr lang="ru-RU" b="1" dirty="0"/>
              <a:t> - обыденная, общественно-политическая, эстетическая.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Специальная</a:t>
            </a:r>
            <a:r>
              <a:rPr lang="ru-RU" b="1" dirty="0"/>
              <a:t> - научная, техническая, управленческая, производственная.</a:t>
            </a:r>
          </a:p>
          <a:p>
            <a:r>
              <a:rPr lang="ru-RU" b="1" dirty="0"/>
              <a:t>	</a:t>
            </a:r>
            <a:r>
              <a:rPr lang="ru-RU" b="1" dirty="0">
                <a:solidFill>
                  <a:srgbClr val="C00000"/>
                </a:solidFill>
              </a:rPr>
              <a:t>Личная</a:t>
            </a:r>
            <a:r>
              <a:rPr lang="ru-RU" b="1" dirty="0"/>
              <a:t> – наши знания, умения, интуиция.</a:t>
            </a:r>
            <a:endParaRPr lang="ru-RU" b="1" dirty="0">
              <a:effectLst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6759C61-7707-9230-F7E9-333B724FA111}"/>
              </a:ext>
            </a:extLst>
          </p:cNvPr>
          <p:cNvSpPr/>
          <p:nvPr/>
        </p:nvSpPr>
        <p:spPr>
          <a:xfrm>
            <a:off x="217257" y="4294819"/>
            <a:ext cx="115378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C00000"/>
                </a:solidFill>
              </a:rPr>
              <a:t>По значению:</a:t>
            </a:r>
          </a:p>
          <a:p>
            <a:pPr lvl="2"/>
            <a:r>
              <a:rPr lang="ru-RU" b="1" dirty="0">
                <a:solidFill>
                  <a:srgbClr val="C00000"/>
                </a:solidFill>
              </a:rPr>
              <a:t>Достоверная </a:t>
            </a:r>
            <a:r>
              <a:rPr lang="ru-RU" b="1" dirty="0"/>
              <a:t>— информация, полученная без искажений.</a:t>
            </a:r>
          </a:p>
          <a:p>
            <a:pPr lvl="2"/>
            <a:r>
              <a:rPr lang="ru-RU" b="1" dirty="0">
                <a:solidFill>
                  <a:srgbClr val="C00000"/>
                </a:solidFill>
              </a:rPr>
              <a:t>Понятная </a:t>
            </a:r>
            <a:r>
              <a:rPr lang="ru-RU" b="1" dirty="0"/>
              <a:t>— информация, выраженная на языке, понятном тому, кому она предназначена.</a:t>
            </a:r>
          </a:p>
          <a:p>
            <a:pPr lvl="2" algn="just"/>
            <a:r>
              <a:rPr lang="ru-RU" b="1" dirty="0">
                <a:solidFill>
                  <a:srgbClr val="C00000"/>
                </a:solidFill>
              </a:rPr>
              <a:t>Полная </a:t>
            </a:r>
            <a:r>
              <a:rPr lang="ru-RU" b="1" dirty="0"/>
              <a:t>— информация, достаточная для принятия правильного решения или понимания.</a:t>
            </a:r>
          </a:p>
          <a:p>
            <a:pPr lvl="2" algn="just"/>
            <a:r>
              <a:rPr lang="ru-RU" b="1" dirty="0">
                <a:solidFill>
                  <a:srgbClr val="C00000"/>
                </a:solidFill>
              </a:rPr>
              <a:t>Полезная </a:t>
            </a:r>
            <a:r>
              <a:rPr lang="ru-RU" b="1" dirty="0"/>
              <a:t>— полезность информации определяется субъектом, получившим информацию в зависимости от объёма возможностей её использования.</a:t>
            </a:r>
          </a:p>
          <a:p>
            <a:pPr lvl="2"/>
            <a:r>
              <a:rPr lang="ru-RU" b="1" dirty="0">
                <a:solidFill>
                  <a:srgbClr val="C00000"/>
                </a:solidFill>
              </a:rPr>
              <a:t>Актуальная </a:t>
            </a:r>
            <a:r>
              <a:rPr lang="ru-RU" b="1" dirty="0"/>
              <a:t>— информация, ценная в данный момент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9452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ИНФ_ТИХН" id="{2EBA96BF-A8A3-43A8-9614-A6A41BE6A38F}" vid="{90ED81AE-57FA-4E68-9BAD-13C5A182DEE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Шаблон_инф._технологии</Template>
  <TotalTime>1656</TotalTime>
  <Words>4947</Words>
  <Application>Microsoft Office PowerPoint</Application>
  <PresentationFormat>Широкоэкранный</PresentationFormat>
  <Paragraphs>661</Paragraphs>
  <Slides>56</Slides>
  <Notes>55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3" baseType="lpstr">
      <vt:lpstr>-apple-system</vt:lpstr>
      <vt:lpstr>Arial</vt:lpstr>
      <vt:lpstr>Calibri</vt:lpstr>
      <vt:lpstr>Calibri Light</vt:lpstr>
      <vt:lpstr>Cambria Math</vt:lpstr>
      <vt:lpstr>Sansation</vt:lpstr>
      <vt:lpstr>Тема Office</vt:lpstr>
      <vt:lpstr>Презентация PowerPoint</vt:lpstr>
      <vt:lpstr>Информационные процессы</vt:lpstr>
      <vt:lpstr>Информационные процессы</vt:lpstr>
      <vt:lpstr>Что такое информация?</vt:lpstr>
      <vt:lpstr>Информация и знания</vt:lpstr>
      <vt:lpstr>Информация в кибернетике</vt:lpstr>
      <vt:lpstr>Трактовки термина информация</vt:lpstr>
      <vt:lpstr>Информационные процессы</vt:lpstr>
      <vt:lpstr>Классификация информации</vt:lpstr>
      <vt:lpstr>Виды информации</vt:lpstr>
      <vt:lpstr>Основные свойства информации</vt:lpstr>
      <vt:lpstr>Дополнительные свойства информации</vt:lpstr>
      <vt:lpstr>Информационные процессы</vt:lpstr>
      <vt:lpstr>Представление информации</vt:lpstr>
      <vt:lpstr>Представление информации</vt:lpstr>
      <vt:lpstr>Носители информации</vt:lpstr>
      <vt:lpstr>Возникновение сигналов</vt:lpstr>
      <vt:lpstr>Получение данных</vt:lpstr>
      <vt:lpstr>Информация и сигнал</vt:lpstr>
      <vt:lpstr>Информационные процессы</vt:lpstr>
      <vt:lpstr>Информационные процессы</vt:lpstr>
      <vt:lpstr>Информационные процессы</vt:lpstr>
      <vt:lpstr>Информационные процессы</vt:lpstr>
      <vt:lpstr>Характеристики информации</vt:lpstr>
      <vt:lpstr>Формула Хартли для равновероятных событий</vt:lpstr>
      <vt:lpstr>Использование формулы Хартли для равновероятных событий</vt:lpstr>
      <vt:lpstr>Формула Хартли для неравновероятных событий</vt:lpstr>
      <vt:lpstr>Использование формулы Хартли для неравновероятных событий</vt:lpstr>
      <vt:lpstr>Формула Шеннона для неравновероятных событий</vt:lpstr>
      <vt:lpstr>Использование формулы Шеннона</vt:lpstr>
      <vt:lpstr>Использование формулы Шеннона</vt:lpstr>
      <vt:lpstr>Подсчет количества информации</vt:lpstr>
      <vt:lpstr>Подсчет количества информации</vt:lpstr>
      <vt:lpstr>Подсчет количества информации</vt:lpstr>
      <vt:lpstr>Подсчет количества информации</vt:lpstr>
      <vt:lpstr>Алфавитный подход к измерению информации</vt:lpstr>
      <vt:lpstr>Кодирование текстовой информации</vt:lpstr>
      <vt:lpstr>Подсчет количества информации</vt:lpstr>
      <vt:lpstr>Единицы измерения информации в ВТ</vt:lpstr>
      <vt:lpstr>Единицы измерения информации в ВТ</vt:lpstr>
      <vt:lpstr>Кодирование текстовой информации</vt:lpstr>
      <vt:lpstr>Подсчет количества информации</vt:lpstr>
      <vt:lpstr>Кодирование текстовой информации</vt:lpstr>
      <vt:lpstr>Кодирование текстовой информации</vt:lpstr>
      <vt:lpstr>Кодирование текстовой информации</vt:lpstr>
      <vt:lpstr>Кодирование графической информации</vt:lpstr>
      <vt:lpstr>Кодирование графической информации</vt:lpstr>
      <vt:lpstr>Кодирование графической информации</vt:lpstr>
      <vt:lpstr>Кодирование графической информации</vt:lpstr>
      <vt:lpstr>Кодирование графической информации</vt:lpstr>
      <vt:lpstr>Кодирование графической информации</vt:lpstr>
      <vt:lpstr>Кодирование звуковой информации</vt:lpstr>
      <vt:lpstr>Кодирование звуковой информации</vt:lpstr>
      <vt:lpstr>Кодирование текстовой информации</vt:lpstr>
      <vt:lpstr>Кодирование текстовой информации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ЗАНЯТИЯ</dc:title>
  <dc:creator>Сергей Чесноков</dc:creator>
  <cp:lastModifiedBy>Сергей Чесноков</cp:lastModifiedBy>
  <cp:revision>81</cp:revision>
  <dcterms:created xsi:type="dcterms:W3CDTF">2020-11-24T10:07:48Z</dcterms:created>
  <dcterms:modified xsi:type="dcterms:W3CDTF">2025-09-11T19:12:51Z</dcterms:modified>
</cp:coreProperties>
</file>