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257" r:id="rId3"/>
    <p:sldId id="267" r:id="rId4"/>
    <p:sldId id="285" r:id="rId5"/>
    <p:sldId id="312" r:id="rId6"/>
    <p:sldId id="313" r:id="rId7"/>
    <p:sldId id="314" r:id="rId8"/>
    <p:sldId id="315" r:id="rId9"/>
    <p:sldId id="316" r:id="rId10"/>
    <p:sldId id="264" r:id="rId11"/>
    <p:sldId id="317" r:id="rId12"/>
    <p:sldId id="318" r:id="rId13"/>
    <p:sldId id="319" r:id="rId14"/>
    <p:sldId id="282" r:id="rId15"/>
    <p:sldId id="286" r:id="rId16"/>
    <p:sldId id="284" r:id="rId17"/>
  </p:sldIdLst>
  <p:sldSz cx="9144000" cy="5143500" type="screen16x9"/>
  <p:notesSz cx="6858000" cy="9144000"/>
  <p:embeddedFontLst>
    <p:embeddedFont>
      <p:font typeface="Didact Gothic" panose="02000603000000000000" pitchFamily="2" charset="0"/>
      <p:regular r:id="rId19"/>
    </p:embeddedFont>
    <p:embeddedFont>
      <p:font typeface="Questrial" panose="020B0604020202020204" charset="0"/>
      <p:regular r:id="rId20"/>
    </p:embeddedFont>
    <p:embeddedFont>
      <p:font typeface="Julius Sans One" panose="020B0604020202020204"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4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72528C-D705-4969-914A-AEE7616D27EA}">
  <a:tblStyle styleId="{1172528C-D705-4969-914A-AEE7616D27E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691" y="58"/>
      </p:cViewPr>
      <p:guideLst>
        <p:guide pos="446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833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8f4bd2034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8f4bd2034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1755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1249ffcf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1249ffcf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48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830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2869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a1249ffcf0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a1249ffcf0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334092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a1249ffcf0_1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a1249ffcf0_1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48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53f580c57a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53f580c57a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2504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a1249ffcf0_1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a1249ffcf0_1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4948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8f6f6f201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8f6f6f201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524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173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7898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56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75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a1249ffcf0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a1249ffcf0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74364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401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a8cc62eee0_9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a8cc62eee0_9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416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3537625" y="711975"/>
            <a:ext cx="7035600" cy="32772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1255025"/>
            <a:ext cx="4322700" cy="3891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1034200" y="0"/>
            <a:ext cx="10867800" cy="5143500"/>
          </a:xfrm>
          <a:prstGeom prst="triangle">
            <a:avLst>
              <a:gd name="adj" fmla="val 4985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4000"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endParaRPr/>
          </a:p>
        </p:txBody>
      </p:sp>
      <p:sp>
        <p:nvSpPr>
          <p:cNvPr id="13" name="Google Shape;13;p2"/>
          <p:cNvSpPr txBox="1">
            <a:spLocks noGrp="1"/>
          </p:cNvSpPr>
          <p:nvPr>
            <p:ph type="subTitle" idx="1"/>
          </p:nvPr>
        </p:nvSpPr>
        <p:spPr>
          <a:xfrm>
            <a:off x="4299250" y="4154375"/>
            <a:ext cx="3829200" cy="2484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400">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2800">
                <a:solidFill>
                  <a:schemeClr val="lt1"/>
                </a:solidFill>
                <a:latin typeface="Questrial"/>
                <a:ea typeface="Questrial"/>
                <a:cs typeface="Questrial"/>
                <a:sym typeface="Quest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lvl1pPr marL="457200" marR="508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2" name="Google Shape;22;p4"/>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23" name="Google Shape;23;p4"/>
          <p:cNvSpPr/>
          <p:nvPr/>
        </p:nvSpPr>
        <p:spPr>
          <a:xfrm flipH="1">
            <a:off x="5808550" y="1533900"/>
            <a:ext cx="4800600" cy="48006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dos columnas " type="twoColTx">
  <p:cSld name="TITLE_AND_TWO_COLUMNS">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833927"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6" name="Google Shape;26;p5"/>
          <p:cNvSpPr txBox="1">
            <a:spLocks noGrp="1"/>
          </p:cNvSpPr>
          <p:nvPr>
            <p:ph type="subTitle" idx="2"/>
          </p:nvPr>
        </p:nvSpPr>
        <p:spPr>
          <a:xfrm>
            <a:off x="5209273" y="2641577"/>
            <a:ext cx="3100800" cy="99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27" name="Google Shape;27;p5"/>
          <p:cNvSpPr txBox="1">
            <a:spLocks noGrp="1"/>
          </p:cNvSpPr>
          <p:nvPr>
            <p:ph type="title"/>
          </p:nvPr>
        </p:nvSpPr>
        <p:spPr>
          <a:xfrm>
            <a:off x="1554977"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8" name="Google Shape;28;p5"/>
          <p:cNvSpPr txBox="1">
            <a:spLocks noGrp="1"/>
          </p:cNvSpPr>
          <p:nvPr>
            <p:ph type="title" idx="3"/>
          </p:nvPr>
        </p:nvSpPr>
        <p:spPr>
          <a:xfrm>
            <a:off x="5930323" y="1985760"/>
            <a:ext cx="1658700" cy="3087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3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endParaRPr/>
          </a:p>
        </p:txBody>
      </p:sp>
      <p:sp>
        <p:nvSpPr>
          <p:cNvPr id="29" name="Google Shape;29;p5"/>
          <p:cNvSpPr/>
          <p:nvPr/>
        </p:nvSpPr>
        <p:spPr>
          <a:xfrm rot="10800000">
            <a:off x="3588450" y="-22625"/>
            <a:ext cx="1967100" cy="885900"/>
          </a:xfrm>
          <a:prstGeom prst="triangle">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6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50" y="5600"/>
            <a:ext cx="9144000" cy="5143500"/>
          </a:xfrm>
          <a:prstGeom prst="rect">
            <a:avLst/>
          </a:prstGeom>
          <a:solidFill>
            <a:schemeClr val="lt1">
              <a:alpha val="235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0"/>
          <p:cNvSpPr/>
          <p:nvPr/>
        </p:nvSpPr>
        <p:spPr>
          <a:xfrm>
            <a:off x="4312400" y="3669275"/>
            <a:ext cx="4886400" cy="10518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0"/>
          <p:cNvSpPr txBox="1">
            <a:spLocks noGrp="1"/>
          </p:cNvSpPr>
          <p:nvPr>
            <p:ph type="title"/>
          </p:nvPr>
        </p:nvSpPr>
        <p:spPr>
          <a:xfrm>
            <a:off x="4572000" y="3729575"/>
            <a:ext cx="3858900" cy="77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25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endParaRPr/>
          </a:p>
        </p:txBody>
      </p:sp>
      <p:sp>
        <p:nvSpPr>
          <p:cNvPr id="51" name="Google Shape;51;p10"/>
          <p:cNvSpPr/>
          <p:nvPr/>
        </p:nvSpPr>
        <p:spPr>
          <a:xfrm rot="5400000">
            <a:off x="-341212" y="-788137"/>
            <a:ext cx="3405900" cy="3302400"/>
          </a:xfrm>
          <a:prstGeom prst="rtTriangl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52" name="Google Shape;52;p10"/>
          <p:cNvSpPr/>
          <p:nvPr/>
        </p:nvSpPr>
        <p:spPr>
          <a:xfrm rot="5400000">
            <a:off x="-436462" y="-1007212"/>
            <a:ext cx="3405900" cy="3302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19875" y="-19325"/>
            <a:ext cx="9203100" cy="5162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1"/>
          <p:cNvSpPr txBox="1">
            <a:spLocks noGrp="1"/>
          </p:cNvSpPr>
          <p:nvPr>
            <p:ph type="title" hasCustomPrompt="1"/>
          </p:nvPr>
        </p:nvSpPr>
        <p:spPr>
          <a:xfrm>
            <a:off x="713250" y="638800"/>
            <a:ext cx="77175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9000" b="1">
                <a:solidFill>
                  <a:schemeClr val="lt1"/>
                </a:solidFill>
              </a:defRPr>
            </a:lvl1pPr>
            <a:lvl2pPr lvl="1" algn="ctr" rtl="0">
              <a:spcBef>
                <a:spcPts val="0"/>
              </a:spcBef>
              <a:spcAft>
                <a:spcPts val="0"/>
              </a:spcAft>
              <a:buClr>
                <a:schemeClr val="lt1"/>
              </a:buClr>
              <a:buSzPts val="9000"/>
              <a:buNone/>
              <a:defRPr sz="9000" b="1">
                <a:solidFill>
                  <a:schemeClr val="lt1"/>
                </a:solidFill>
              </a:defRPr>
            </a:lvl2pPr>
            <a:lvl3pPr lvl="2" algn="ctr" rtl="0">
              <a:spcBef>
                <a:spcPts val="0"/>
              </a:spcBef>
              <a:spcAft>
                <a:spcPts val="0"/>
              </a:spcAft>
              <a:buClr>
                <a:schemeClr val="lt1"/>
              </a:buClr>
              <a:buSzPts val="9000"/>
              <a:buNone/>
              <a:defRPr sz="9000" b="1">
                <a:solidFill>
                  <a:schemeClr val="lt1"/>
                </a:solidFill>
              </a:defRPr>
            </a:lvl3pPr>
            <a:lvl4pPr lvl="3" algn="ctr" rtl="0">
              <a:spcBef>
                <a:spcPts val="0"/>
              </a:spcBef>
              <a:spcAft>
                <a:spcPts val="0"/>
              </a:spcAft>
              <a:buClr>
                <a:schemeClr val="lt1"/>
              </a:buClr>
              <a:buSzPts val="9000"/>
              <a:buNone/>
              <a:defRPr sz="9000" b="1">
                <a:solidFill>
                  <a:schemeClr val="lt1"/>
                </a:solidFill>
              </a:defRPr>
            </a:lvl4pPr>
            <a:lvl5pPr lvl="4" algn="ctr" rtl="0">
              <a:spcBef>
                <a:spcPts val="0"/>
              </a:spcBef>
              <a:spcAft>
                <a:spcPts val="0"/>
              </a:spcAft>
              <a:buClr>
                <a:schemeClr val="lt1"/>
              </a:buClr>
              <a:buSzPts val="9000"/>
              <a:buNone/>
              <a:defRPr sz="9000" b="1">
                <a:solidFill>
                  <a:schemeClr val="lt1"/>
                </a:solidFill>
              </a:defRPr>
            </a:lvl5pPr>
            <a:lvl6pPr lvl="5" algn="ctr" rtl="0">
              <a:spcBef>
                <a:spcPts val="0"/>
              </a:spcBef>
              <a:spcAft>
                <a:spcPts val="0"/>
              </a:spcAft>
              <a:buClr>
                <a:schemeClr val="lt1"/>
              </a:buClr>
              <a:buSzPts val="9000"/>
              <a:buNone/>
              <a:defRPr sz="9000" b="1">
                <a:solidFill>
                  <a:schemeClr val="lt1"/>
                </a:solidFill>
              </a:defRPr>
            </a:lvl6pPr>
            <a:lvl7pPr lvl="6" algn="ctr" rtl="0">
              <a:spcBef>
                <a:spcPts val="0"/>
              </a:spcBef>
              <a:spcAft>
                <a:spcPts val="0"/>
              </a:spcAft>
              <a:buClr>
                <a:schemeClr val="lt1"/>
              </a:buClr>
              <a:buSzPts val="9000"/>
              <a:buNone/>
              <a:defRPr sz="9000" b="1">
                <a:solidFill>
                  <a:schemeClr val="lt1"/>
                </a:solidFill>
              </a:defRPr>
            </a:lvl7pPr>
            <a:lvl8pPr lvl="7" algn="ctr" rtl="0">
              <a:spcBef>
                <a:spcPts val="0"/>
              </a:spcBef>
              <a:spcAft>
                <a:spcPts val="0"/>
              </a:spcAft>
              <a:buClr>
                <a:schemeClr val="lt1"/>
              </a:buClr>
              <a:buSzPts val="9000"/>
              <a:buNone/>
              <a:defRPr sz="9000" b="1">
                <a:solidFill>
                  <a:schemeClr val="lt1"/>
                </a:solidFill>
              </a:defRPr>
            </a:lvl8pPr>
            <a:lvl9pPr lvl="8" algn="ctr" rtl="0">
              <a:spcBef>
                <a:spcPts val="0"/>
              </a:spcBef>
              <a:spcAft>
                <a:spcPts val="0"/>
              </a:spcAft>
              <a:buClr>
                <a:schemeClr val="lt1"/>
              </a:buClr>
              <a:buSzPts val="9000"/>
              <a:buNone/>
              <a:defRPr sz="9000" b="1">
                <a:solidFill>
                  <a:schemeClr val="lt1"/>
                </a:solidFill>
              </a:defRPr>
            </a:lvl9pPr>
          </a:lstStyle>
          <a:p>
            <a:r>
              <a:t>xx%</a:t>
            </a:r>
          </a:p>
        </p:txBody>
      </p:sp>
      <p:sp>
        <p:nvSpPr>
          <p:cNvPr id="56" name="Google Shape;56;p11"/>
          <p:cNvSpPr txBox="1">
            <a:spLocks noGrp="1"/>
          </p:cNvSpPr>
          <p:nvPr>
            <p:ph type="body" idx="1"/>
          </p:nvPr>
        </p:nvSpPr>
        <p:spPr>
          <a:xfrm>
            <a:off x="713250" y="2706376"/>
            <a:ext cx="7717500" cy="4482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algn="ctr">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algn="ctr">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18">
    <p:bg>
      <p:bgPr>
        <a:solidFill>
          <a:schemeClr val="dk1"/>
        </a:solidFill>
        <a:effectLst/>
      </p:bgPr>
    </p:bg>
    <p:spTree>
      <p:nvGrpSpPr>
        <p:cNvPr id="1" name="Shape 207"/>
        <p:cNvGrpSpPr/>
        <p:nvPr/>
      </p:nvGrpSpPr>
      <p:grpSpPr>
        <a:xfrm>
          <a:off x="0" y="0"/>
          <a:ext cx="0" cy="0"/>
          <a:chOff x="0" y="0"/>
          <a:chExt cx="0" cy="0"/>
        </a:xfrm>
      </p:grpSpPr>
      <p:sp>
        <p:nvSpPr>
          <p:cNvPr id="208" name="Google Shape;208;p31"/>
          <p:cNvSpPr/>
          <p:nvPr/>
        </p:nvSpPr>
        <p:spPr>
          <a:xfrm>
            <a:off x="4165600" y="2820426"/>
            <a:ext cx="8077200" cy="38757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Didact Gothic"/>
              <a:ea typeface="Didact Gothic"/>
              <a:cs typeface="Didact Gothic"/>
              <a:sym typeface="Didact Gothic"/>
            </a:endParaRPr>
          </a:p>
        </p:txBody>
      </p:sp>
      <p:sp>
        <p:nvSpPr>
          <p:cNvPr id="209" name="Google Shape;209;p31"/>
          <p:cNvSpPr/>
          <p:nvPr/>
        </p:nvSpPr>
        <p:spPr>
          <a:xfrm rot="10800000">
            <a:off x="-1006525" y="-294700"/>
            <a:ext cx="4029300" cy="19335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1"/>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endParaRPr/>
          </a:p>
        </p:txBody>
      </p:sp>
      <p:sp>
        <p:nvSpPr>
          <p:cNvPr id="211" name="Google Shape;211;p31"/>
          <p:cNvSpPr txBox="1">
            <a:spLocks noGrp="1"/>
          </p:cNvSpPr>
          <p:nvPr>
            <p:ph type="body" idx="1"/>
          </p:nvPr>
        </p:nvSpPr>
        <p:spPr>
          <a:xfrm>
            <a:off x="3068250" y="2129523"/>
            <a:ext cx="3007500" cy="6909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914400" lvl="1"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371600" lvl="2"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1828800" lvl="3"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2286000" lvl="4"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2743200" lvl="5"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3200400" lvl="6"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3657600" lvl="7" indent="-317500" rtl="0">
              <a:spcBef>
                <a:spcPts val="160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4114800" lvl="8" indent="-317500" rtl="0">
              <a:spcBef>
                <a:spcPts val="1600"/>
              </a:spcBef>
              <a:spcAft>
                <a:spcPts val="1600"/>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endParaRPr/>
          </a:p>
        </p:txBody>
      </p:sp>
      <p:sp>
        <p:nvSpPr>
          <p:cNvPr id="212" name="Google Shape;212;p31"/>
          <p:cNvSpPr txBox="1"/>
          <p:nvPr/>
        </p:nvSpPr>
        <p:spPr>
          <a:xfrm>
            <a:off x="2483550" y="3392650"/>
            <a:ext cx="4176900" cy="6909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100">
                <a:solidFill>
                  <a:schemeClr val="lt1"/>
                </a:solidFill>
                <a:latin typeface="Didact Gothic"/>
                <a:ea typeface="Didact Gothic"/>
                <a:cs typeface="Didact Gothic"/>
                <a:sym typeface="Didact Gothic"/>
              </a:rPr>
              <a:t>CREDITS: This presentation template was created by </a:t>
            </a:r>
            <a:r>
              <a:rPr lang="en" sz="1100"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Slidesgo</a:t>
            </a:r>
            <a:r>
              <a:rPr lang="en" sz="1100">
                <a:solidFill>
                  <a:schemeClr val="lt1"/>
                </a:solidFill>
                <a:latin typeface="Didact Gothic"/>
                <a:ea typeface="Didact Gothic"/>
                <a:cs typeface="Didact Gothic"/>
                <a:sym typeface="Didact Gothic"/>
              </a:rPr>
              <a:t>, including icons by </a:t>
            </a:r>
            <a:r>
              <a:rPr lang="en" sz="1100"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Flaticon</a:t>
            </a:r>
            <a:r>
              <a:rPr lang="en" sz="1100">
                <a:solidFill>
                  <a:schemeClr val="lt1"/>
                </a:solidFill>
                <a:latin typeface="Didact Gothic"/>
                <a:ea typeface="Didact Gothic"/>
                <a:cs typeface="Didact Gothic"/>
                <a:sym typeface="Didact Gothic"/>
              </a:rPr>
              <a:t>, infographics &amp; images by </a:t>
            </a:r>
            <a:r>
              <a:rPr lang="en" sz="1100"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Freepik</a:t>
            </a:r>
            <a:r>
              <a:rPr lang="en" sz="1100">
                <a:solidFill>
                  <a:schemeClr val="lt1"/>
                </a:solidFill>
                <a:latin typeface="Didact Gothic"/>
                <a:ea typeface="Didact Gothic"/>
                <a:cs typeface="Didact Gothic"/>
                <a:sym typeface="Didact Gothic"/>
              </a:rPr>
              <a:t> </a:t>
            </a:r>
            <a:endParaRPr sz="1100">
              <a:solidFill>
                <a:schemeClr val="lt1"/>
              </a:solidFill>
              <a:latin typeface="Didact Gothic"/>
              <a:ea typeface="Didact Gothic"/>
              <a:cs typeface="Didact Gothic"/>
              <a:sym typeface="Didact Gothic"/>
            </a:endParaRPr>
          </a:p>
        </p:txBody>
      </p:sp>
      <p:sp>
        <p:nvSpPr>
          <p:cNvPr id="213" name="Google Shape;213;p31"/>
          <p:cNvSpPr txBox="1">
            <a:spLocks noGrp="1"/>
          </p:cNvSpPr>
          <p:nvPr>
            <p:ph type="subTitle" idx="2"/>
          </p:nvPr>
        </p:nvSpPr>
        <p:spPr>
          <a:xfrm>
            <a:off x="3069175" y="1843125"/>
            <a:ext cx="3007500" cy="429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160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1600"/>
              </a:spcBef>
              <a:spcAft>
                <a:spcPts val="160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1132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4" r:id="rId4"/>
    <p:sldLayoutId id="2147483656" r:id="rId5"/>
    <p:sldLayoutId id="2147483657" r:id="rId6"/>
    <p:sldLayoutId id="2147483658" r:id="rId7"/>
    <p:sldLayoutId id="214748367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6"/>
          <p:cNvSpPr txBox="1">
            <a:spLocks noGrp="1"/>
          </p:cNvSpPr>
          <p:nvPr>
            <p:ph type="ctrTitle"/>
          </p:nvPr>
        </p:nvSpPr>
        <p:spPr>
          <a:xfrm>
            <a:off x="3805750" y="2198675"/>
            <a:ext cx="4322700" cy="1508400"/>
          </a:xfrm>
          <a:prstGeom prst="rect">
            <a:avLst/>
          </a:prstGeom>
        </p:spPr>
        <p:txBody>
          <a:bodyPr spcFirstLastPara="1" wrap="square" lIns="91425" tIns="91425" rIns="91425" bIns="91425" anchor="ctr" anchorCtr="0">
            <a:noAutofit/>
          </a:bodyPr>
          <a:lstStyle/>
          <a:p>
            <a:pPr lvl="0"/>
            <a:r>
              <a:rPr lang="en-US" dirty="0"/>
              <a:t>Primitive and Reference Types</a:t>
            </a:r>
            <a:endParaRPr dirty="0"/>
          </a:p>
        </p:txBody>
      </p:sp>
      <p:sp>
        <p:nvSpPr>
          <p:cNvPr id="227" name="Google Shape;227;p36"/>
          <p:cNvSpPr txBox="1">
            <a:spLocks noGrp="1"/>
          </p:cNvSpPr>
          <p:nvPr>
            <p:ph type="subTitle" idx="1"/>
          </p:nvPr>
        </p:nvSpPr>
        <p:spPr>
          <a:xfrm>
            <a:off x="4299250" y="4077636"/>
            <a:ext cx="3829200" cy="248400"/>
          </a:xfrm>
          <a:prstGeom prst="rect">
            <a:avLst/>
          </a:prstGeom>
        </p:spPr>
        <p:txBody>
          <a:bodyPr spcFirstLastPara="1" wrap="square" lIns="91425" tIns="91425" rIns="91425" bIns="91425" anchor="t" anchorCtr="0">
            <a:noAutofit/>
          </a:bodyPr>
          <a:lstStyle/>
          <a:p>
            <a:pPr marL="0" lvl="0" indent="0"/>
            <a:r>
              <a:rPr lang="en-US" dirty="0" err="1"/>
              <a:t>Siraj</a:t>
            </a:r>
            <a:r>
              <a:rPr lang="en-US" dirty="0"/>
              <a:t> </a:t>
            </a:r>
            <a:r>
              <a:rPr lang="en-US" dirty="0" err="1"/>
              <a:t>Eddin</a:t>
            </a:r>
            <a:r>
              <a:rPr lang="en-US" dirty="0"/>
              <a:t> </a:t>
            </a:r>
            <a:r>
              <a:rPr lang="en-US" dirty="0" err="1"/>
              <a:t>Bensasi</a:t>
            </a:r>
            <a:endParaRPr lang="en-US" dirty="0"/>
          </a:p>
          <a:p>
            <a:pPr marL="0" lvl="0" indent="0"/>
            <a:r>
              <a:rPr lang="en-US" dirty="0"/>
              <a:t>172141</a:t>
            </a:r>
            <a:endParaRPr lang="en-US" dirty="0"/>
          </a:p>
        </p:txBody>
      </p:sp>
      <p:cxnSp>
        <p:nvCxnSpPr>
          <p:cNvPr id="228" name="Google Shape;228;p36"/>
          <p:cNvCxnSpPr/>
          <p:nvPr/>
        </p:nvCxnSpPr>
        <p:spPr>
          <a:xfrm>
            <a:off x="7402150" y="4016555"/>
            <a:ext cx="647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308"/>
        <p:cNvGrpSpPr/>
        <p:nvPr/>
      </p:nvGrpSpPr>
      <p:grpSpPr>
        <a:xfrm>
          <a:off x="0" y="0"/>
          <a:ext cx="0" cy="0"/>
          <a:chOff x="0" y="0"/>
          <a:chExt cx="0" cy="0"/>
        </a:xfrm>
      </p:grpSpPr>
      <p:sp>
        <p:nvSpPr>
          <p:cNvPr id="309" name="Google Shape;309;p44"/>
          <p:cNvSpPr txBox="1">
            <a:spLocks noGrp="1"/>
          </p:cNvSpPr>
          <p:nvPr>
            <p:ph type="subTitle" idx="1"/>
          </p:nvPr>
        </p:nvSpPr>
        <p:spPr>
          <a:xfrm>
            <a:off x="510376" y="2149422"/>
            <a:ext cx="3100800" cy="990600"/>
          </a:xfrm>
          <a:prstGeom prst="rect">
            <a:avLst/>
          </a:prstGeom>
        </p:spPr>
        <p:txBody>
          <a:bodyPr spcFirstLastPara="1" wrap="square" lIns="91425" tIns="91425" rIns="91425" bIns="91425" anchor="t" anchorCtr="0">
            <a:noAutofit/>
          </a:bodyPr>
          <a:lstStyle/>
          <a:p>
            <a:pPr marL="0" lvl="0" indent="0">
              <a:buNone/>
            </a:pPr>
            <a:r>
              <a:rPr lang="en-US" dirty="0"/>
              <a:t>In JavaScript you can add and remove properties at any time.</a:t>
            </a:r>
            <a:endParaRPr dirty="0">
              <a:latin typeface="Didact Gothic"/>
              <a:ea typeface="Didact Gothic"/>
              <a:cs typeface="Didact Gothic"/>
              <a:sym typeface="Didact Gothic"/>
            </a:endParaRPr>
          </a:p>
        </p:txBody>
      </p:sp>
      <p:sp>
        <p:nvSpPr>
          <p:cNvPr id="310" name="Google Shape;310;p44"/>
          <p:cNvSpPr txBox="1">
            <a:spLocks noGrp="1"/>
          </p:cNvSpPr>
          <p:nvPr>
            <p:ph type="subTitle" idx="2"/>
          </p:nvPr>
        </p:nvSpPr>
        <p:spPr>
          <a:xfrm>
            <a:off x="5616479" y="1298545"/>
            <a:ext cx="3100800" cy="990600"/>
          </a:xfrm>
          <a:prstGeom prst="rect">
            <a:avLst/>
          </a:prstGeom>
        </p:spPr>
        <p:txBody>
          <a:bodyPr spcFirstLastPara="1" wrap="square" lIns="91425" tIns="91425" rIns="91425" bIns="91425" anchor="t" anchorCtr="0">
            <a:noAutofit/>
          </a:bodyPr>
          <a:lstStyle/>
          <a:p>
            <a:pPr marL="0" lvl="0" indent="0" algn="l">
              <a:buNone/>
            </a:pPr>
            <a:r>
              <a:rPr lang="en-US" dirty="0"/>
              <a:t>The Object type is just one of a handful of built-in reference types that JavaScript provides. The other built-in types are more specialized in their intended usage and can be instantiated at any time. The built-in types are:</a:t>
            </a:r>
            <a:endParaRPr dirty="0">
              <a:latin typeface="Didact Gothic"/>
              <a:ea typeface="Didact Gothic"/>
              <a:cs typeface="Didact Gothic"/>
              <a:sym typeface="Didact Gothic"/>
            </a:endParaRPr>
          </a:p>
        </p:txBody>
      </p:sp>
      <p:sp>
        <p:nvSpPr>
          <p:cNvPr id="311" name="Google Shape;311;p44"/>
          <p:cNvSpPr txBox="1">
            <a:spLocks noGrp="1"/>
          </p:cNvSpPr>
          <p:nvPr>
            <p:ph type="title"/>
          </p:nvPr>
        </p:nvSpPr>
        <p:spPr>
          <a:xfrm>
            <a:off x="174341" y="870489"/>
            <a:ext cx="3725683" cy="308700"/>
          </a:xfrm>
          <a:prstGeom prst="rect">
            <a:avLst/>
          </a:prstGeom>
        </p:spPr>
        <p:txBody>
          <a:bodyPr spcFirstLastPara="1" wrap="square" lIns="91425" tIns="91425" rIns="91425" bIns="91425" anchor="ctr" anchorCtr="0">
            <a:noAutofit/>
          </a:bodyPr>
          <a:lstStyle/>
          <a:p>
            <a:pPr lvl="0"/>
            <a:r>
              <a:rPr lang="en-US" dirty="0"/>
              <a:t>Adding or Removing Properties</a:t>
            </a:r>
            <a:endParaRPr dirty="0"/>
          </a:p>
        </p:txBody>
      </p:sp>
      <p:sp>
        <p:nvSpPr>
          <p:cNvPr id="312" name="Google Shape;312;p44"/>
          <p:cNvSpPr txBox="1">
            <a:spLocks noGrp="1"/>
          </p:cNvSpPr>
          <p:nvPr>
            <p:ph type="title" idx="3"/>
          </p:nvPr>
        </p:nvSpPr>
        <p:spPr>
          <a:xfrm>
            <a:off x="5747442" y="561789"/>
            <a:ext cx="2969837" cy="308700"/>
          </a:xfrm>
          <a:prstGeom prst="rect">
            <a:avLst/>
          </a:prstGeom>
        </p:spPr>
        <p:txBody>
          <a:bodyPr spcFirstLastPara="1" wrap="square" lIns="91425" tIns="91425" rIns="91425" bIns="91425" anchor="ctr" anchorCtr="0">
            <a:noAutofit/>
          </a:bodyPr>
          <a:lstStyle/>
          <a:p>
            <a:pPr lvl="0"/>
            <a:r>
              <a:rPr lang="en-US" dirty="0"/>
              <a:t>Instantiating Built-in Types</a:t>
            </a:r>
            <a:endParaRPr dirty="0"/>
          </a:p>
        </p:txBody>
      </p:sp>
      <p:cxnSp>
        <p:nvCxnSpPr>
          <p:cNvPr id="313" name="Google Shape;313;p44"/>
          <p:cNvCxnSpPr/>
          <p:nvPr/>
        </p:nvCxnSpPr>
        <p:spPr>
          <a:xfrm>
            <a:off x="1713632" y="1793845"/>
            <a:ext cx="647100" cy="0"/>
          </a:xfrm>
          <a:prstGeom prst="straightConnector1">
            <a:avLst/>
          </a:prstGeom>
          <a:noFill/>
          <a:ln w="19050" cap="flat" cmpd="sng">
            <a:solidFill>
              <a:schemeClr val="dk1"/>
            </a:solidFill>
            <a:prstDash val="solid"/>
            <a:round/>
            <a:headEnd type="none" w="med" len="med"/>
            <a:tailEnd type="none" w="med" len="med"/>
          </a:ln>
        </p:spPr>
      </p:cxnSp>
      <p:cxnSp>
        <p:nvCxnSpPr>
          <p:cNvPr id="314" name="Google Shape;314;p44"/>
          <p:cNvCxnSpPr/>
          <p:nvPr/>
        </p:nvCxnSpPr>
        <p:spPr>
          <a:xfrm>
            <a:off x="6908810" y="1298545"/>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491377" y="3140022"/>
            <a:ext cx="3408647" cy="1191936"/>
          </a:xfrm>
          <a:prstGeom prst="rect">
            <a:avLst/>
          </a:prstGeom>
        </p:spPr>
      </p:pic>
      <p:pic>
        <p:nvPicPr>
          <p:cNvPr id="3" name="صورة 2"/>
          <p:cNvPicPr>
            <a:picLocks noChangeAspect="1"/>
          </p:cNvPicPr>
          <p:nvPr/>
        </p:nvPicPr>
        <p:blipFill>
          <a:blip r:embed="rId4"/>
          <a:stretch>
            <a:fillRect/>
          </a:stretch>
        </p:blipFill>
        <p:spPr>
          <a:xfrm>
            <a:off x="4105608" y="3210868"/>
            <a:ext cx="5038392" cy="1050243"/>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5"/>
          <p:cNvSpPr txBox="1">
            <a:spLocks noGrp="1"/>
          </p:cNvSpPr>
          <p:nvPr>
            <p:ph type="body" idx="1"/>
          </p:nvPr>
        </p:nvSpPr>
        <p:spPr>
          <a:xfrm>
            <a:off x="713225" y="1378430"/>
            <a:ext cx="6075000" cy="3259800"/>
          </a:xfrm>
          <a:prstGeom prst="rect">
            <a:avLst/>
          </a:prstGeom>
        </p:spPr>
        <p:txBody>
          <a:bodyPr spcFirstLastPara="1" wrap="square" lIns="91425" tIns="91425" rIns="91425" bIns="91425" anchor="t" anchorCtr="0">
            <a:noAutofit/>
          </a:bodyPr>
          <a:lstStyle/>
          <a:p>
            <a:pPr marL="0" lvl="0" indent="0">
              <a:buNone/>
            </a:pPr>
            <a:r>
              <a:rPr lang="en-US" dirty="0"/>
              <a:t>A literal is syntax that allows you to define a reference value without explicitly creating an object.</a:t>
            </a:r>
          </a:p>
          <a:p>
            <a:pPr marL="0" lvl="0" indent="0">
              <a:buNone/>
            </a:pPr>
            <a:endParaRPr lang="en-US" dirty="0" smtClean="0"/>
          </a:p>
          <a:p>
            <a:pPr marL="0" lvl="0" indent="0">
              <a:buNone/>
            </a:pPr>
            <a:r>
              <a:rPr lang="en-US" sz="1600" b="1" dirty="0"/>
              <a:t>Object and Array </a:t>
            </a:r>
            <a:r>
              <a:rPr lang="en-US" sz="1600" b="1" dirty="0" smtClean="0"/>
              <a:t>Literals</a:t>
            </a:r>
          </a:p>
          <a:p>
            <a:pPr marL="0" lvl="0" indent="0">
              <a:buNone/>
            </a:pPr>
            <a:r>
              <a:rPr lang="en-US" dirty="0"/>
              <a:t>To create an object with object literal syntax, you can define the properties of a new object inside braces.</a:t>
            </a:r>
            <a:endParaRPr dirty="0"/>
          </a:p>
        </p:txBody>
      </p:sp>
      <p:sp>
        <p:nvSpPr>
          <p:cNvPr id="687" name="Google Shape;687;p65"/>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Literal Forms </a:t>
            </a:r>
            <a:endParaRPr dirty="0"/>
          </a:p>
        </p:txBody>
      </p:sp>
      <p:cxnSp>
        <p:nvCxnSpPr>
          <p:cNvPr id="688" name="Google Shape;688;p65"/>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صورة 2"/>
          <p:cNvPicPr>
            <a:picLocks noChangeAspect="1"/>
          </p:cNvPicPr>
          <p:nvPr/>
        </p:nvPicPr>
        <p:blipFill>
          <a:blip r:embed="rId3"/>
          <a:stretch>
            <a:fillRect/>
          </a:stretch>
        </p:blipFill>
        <p:spPr>
          <a:xfrm>
            <a:off x="464820" y="2959680"/>
            <a:ext cx="7208520" cy="1478835"/>
          </a:xfrm>
          <a:prstGeom prst="rect">
            <a:avLst/>
          </a:prstGeom>
        </p:spPr>
      </p:pic>
    </p:spTree>
    <p:extLst>
      <p:ext uri="{BB962C8B-B14F-4D97-AF65-F5344CB8AC3E}">
        <p14:creationId xmlns:p14="http://schemas.microsoft.com/office/powerpoint/2010/main" val="1939311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5"/>
          <p:cNvSpPr txBox="1">
            <a:spLocks noGrp="1"/>
          </p:cNvSpPr>
          <p:nvPr>
            <p:ph type="body" idx="1"/>
          </p:nvPr>
        </p:nvSpPr>
        <p:spPr>
          <a:xfrm>
            <a:off x="868315" y="169318"/>
            <a:ext cx="6075000" cy="3587341"/>
          </a:xfrm>
          <a:prstGeom prst="rect">
            <a:avLst/>
          </a:prstGeom>
        </p:spPr>
        <p:txBody>
          <a:bodyPr spcFirstLastPara="1" wrap="square" lIns="91425" tIns="91425" rIns="91425" bIns="91425" anchor="t" anchorCtr="0">
            <a:noAutofit/>
          </a:bodyPr>
          <a:lstStyle/>
          <a:p>
            <a:pPr marL="0" lvl="0" indent="0">
              <a:buNone/>
            </a:pPr>
            <a:endParaRPr lang="en-US" dirty="0" smtClean="0"/>
          </a:p>
          <a:p>
            <a:pPr marL="0" lvl="0" indent="0">
              <a:buNone/>
            </a:pPr>
            <a:r>
              <a:rPr lang="en-US" sz="1600" dirty="0"/>
              <a:t>Function Literals </a:t>
            </a:r>
            <a:r>
              <a:rPr lang="en-US" sz="1600" dirty="0" smtClean="0"/>
              <a:t>:</a:t>
            </a:r>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endParaRPr lang="en-US" sz="1600" dirty="0"/>
          </a:p>
          <a:p>
            <a:pPr marL="0" lvl="0" indent="0">
              <a:buNone/>
            </a:pPr>
            <a:endParaRPr lang="en-US" sz="1600" dirty="0" smtClean="0"/>
          </a:p>
          <a:p>
            <a:pPr marL="0" lvl="0" indent="0">
              <a:buNone/>
            </a:pPr>
            <a:r>
              <a:rPr lang="en-US" sz="1600" dirty="0"/>
              <a:t>Properties are name/value pairs that are stored on an object. Dot notation is the most common way to access properties in JavaScript, but you can also access properties on JavaScript objects by using bracket notation with a string. </a:t>
            </a:r>
          </a:p>
        </p:txBody>
      </p:sp>
      <p:sp>
        <p:nvSpPr>
          <p:cNvPr id="687" name="Google Shape;687;p65"/>
          <p:cNvSpPr txBox="1">
            <a:spLocks noGrp="1"/>
          </p:cNvSpPr>
          <p:nvPr>
            <p:ph type="title"/>
          </p:nvPr>
        </p:nvSpPr>
        <p:spPr>
          <a:xfrm>
            <a:off x="868315" y="1920359"/>
            <a:ext cx="5768100" cy="528600"/>
          </a:xfrm>
          <a:prstGeom prst="rect">
            <a:avLst/>
          </a:prstGeom>
        </p:spPr>
        <p:txBody>
          <a:bodyPr spcFirstLastPara="1" wrap="square" lIns="91425" tIns="91425" rIns="91425" bIns="91425" anchor="t" anchorCtr="0">
            <a:noAutofit/>
          </a:bodyPr>
          <a:lstStyle/>
          <a:p>
            <a:pPr lvl="0"/>
            <a:r>
              <a:rPr lang="en-US" dirty="0"/>
              <a:t>Literal Forms </a:t>
            </a:r>
            <a:endParaRPr dirty="0"/>
          </a:p>
        </p:txBody>
      </p:sp>
      <p:cxnSp>
        <p:nvCxnSpPr>
          <p:cNvPr id="688" name="Google Shape;688;p65"/>
          <p:cNvCxnSpPr/>
          <p:nvPr/>
        </p:nvCxnSpPr>
        <p:spPr>
          <a:xfrm>
            <a:off x="1191865" y="254362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1191865" y="854054"/>
            <a:ext cx="3305546" cy="1066305"/>
          </a:xfrm>
          <a:prstGeom prst="rect">
            <a:avLst/>
          </a:prstGeom>
        </p:spPr>
      </p:pic>
      <p:pic>
        <p:nvPicPr>
          <p:cNvPr id="4" name="صورة 3"/>
          <p:cNvPicPr>
            <a:picLocks noChangeAspect="1"/>
          </p:cNvPicPr>
          <p:nvPr/>
        </p:nvPicPr>
        <p:blipFill>
          <a:blip r:embed="rId4"/>
          <a:stretch>
            <a:fillRect/>
          </a:stretch>
        </p:blipFill>
        <p:spPr>
          <a:xfrm>
            <a:off x="1298240" y="3851320"/>
            <a:ext cx="4908250" cy="484280"/>
          </a:xfrm>
          <a:prstGeom prst="rect">
            <a:avLst/>
          </a:prstGeom>
        </p:spPr>
      </p:pic>
    </p:spTree>
    <p:extLst>
      <p:ext uri="{BB962C8B-B14F-4D97-AF65-F5344CB8AC3E}">
        <p14:creationId xmlns:p14="http://schemas.microsoft.com/office/powerpoint/2010/main" val="13398913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10" name="Google Shape;310;p44"/>
          <p:cNvSpPr txBox="1">
            <a:spLocks noGrp="1"/>
          </p:cNvSpPr>
          <p:nvPr>
            <p:ph type="subTitle" idx="2"/>
          </p:nvPr>
        </p:nvSpPr>
        <p:spPr>
          <a:xfrm>
            <a:off x="4166724" y="1298545"/>
            <a:ext cx="5122055" cy="2938176"/>
          </a:xfrm>
          <a:prstGeom prst="rect">
            <a:avLst/>
          </a:prstGeom>
        </p:spPr>
        <p:txBody>
          <a:bodyPr spcFirstLastPara="1" wrap="square" lIns="91425" tIns="91425" rIns="91425" bIns="91425" anchor="t" anchorCtr="0">
            <a:noAutofit/>
          </a:bodyPr>
          <a:lstStyle/>
          <a:p>
            <a:pPr marL="0" lvl="0" indent="0" algn="l">
              <a:buNone/>
            </a:pPr>
            <a:r>
              <a:rPr lang="en-US" dirty="0"/>
              <a:t>There are three primitive wrapper types (String, Number, and Boolean). These special reference types exist </a:t>
            </a:r>
            <a:r>
              <a:rPr lang="en-US" dirty="0" smtClean="0"/>
              <a:t>to make </a:t>
            </a:r>
            <a:r>
              <a:rPr lang="en-US" dirty="0"/>
              <a:t>working with primitive values as easy as working with objects. The primitive wrapper types are reference types that are automatically created behind the scenes whenever strings, numbers, or Booleans are read. For example, in the first line of this listing, a primitive string value is assigned to name. The second line treats name like an object and calls </a:t>
            </a:r>
            <a:r>
              <a:rPr lang="en-US" dirty="0" smtClean="0"/>
              <a:t>char At(0</a:t>
            </a:r>
            <a:r>
              <a:rPr lang="en-US" dirty="0"/>
              <a:t>) using dot notation.</a:t>
            </a:r>
            <a:endParaRPr dirty="0">
              <a:latin typeface="Didact Gothic"/>
              <a:ea typeface="Didact Gothic"/>
              <a:cs typeface="Didact Gothic"/>
              <a:sym typeface="Didact Gothic"/>
            </a:endParaRPr>
          </a:p>
        </p:txBody>
      </p:sp>
      <p:sp>
        <p:nvSpPr>
          <p:cNvPr id="311" name="Google Shape;311;p44"/>
          <p:cNvSpPr txBox="1">
            <a:spLocks noGrp="1"/>
          </p:cNvSpPr>
          <p:nvPr>
            <p:ph type="title"/>
          </p:nvPr>
        </p:nvSpPr>
        <p:spPr>
          <a:xfrm>
            <a:off x="174339" y="1383968"/>
            <a:ext cx="3725683" cy="308700"/>
          </a:xfrm>
          <a:prstGeom prst="rect">
            <a:avLst/>
          </a:prstGeom>
        </p:spPr>
        <p:txBody>
          <a:bodyPr spcFirstLastPara="1" wrap="square" lIns="91425" tIns="91425" rIns="91425" bIns="91425" anchor="ctr" anchorCtr="0">
            <a:noAutofit/>
          </a:bodyPr>
          <a:lstStyle/>
          <a:p>
            <a:pPr lvl="0"/>
            <a:r>
              <a:rPr lang="en-US" dirty="0"/>
              <a:t>Identifying Reference Types </a:t>
            </a:r>
            <a:endParaRPr dirty="0"/>
          </a:p>
        </p:txBody>
      </p:sp>
      <p:sp>
        <p:nvSpPr>
          <p:cNvPr id="312" name="Google Shape;312;p44"/>
          <p:cNvSpPr txBox="1">
            <a:spLocks noGrp="1"/>
          </p:cNvSpPr>
          <p:nvPr>
            <p:ph type="title" idx="3"/>
          </p:nvPr>
        </p:nvSpPr>
        <p:spPr>
          <a:xfrm>
            <a:off x="5467619" y="500829"/>
            <a:ext cx="3398519" cy="308700"/>
          </a:xfrm>
          <a:prstGeom prst="rect">
            <a:avLst/>
          </a:prstGeom>
        </p:spPr>
        <p:txBody>
          <a:bodyPr spcFirstLastPara="1" wrap="square" lIns="91425" tIns="91425" rIns="91425" bIns="91425" anchor="ctr" anchorCtr="0">
            <a:noAutofit/>
          </a:bodyPr>
          <a:lstStyle/>
          <a:p>
            <a:pPr lvl="0"/>
            <a:r>
              <a:rPr lang="en-US" dirty="0"/>
              <a:t>Primitive Wrapper Types </a:t>
            </a:r>
            <a:endParaRPr dirty="0"/>
          </a:p>
        </p:txBody>
      </p:sp>
      <p:cxnSp>
        <p:nvCxnSpPr>
          <p:cNvPr id="313" name="Google Shape;313;p44"/>
          <p:cNvCxnSpPr/>
          <p:nvPr/>
        </p:nvCxnSpPr>
        <p:spPr>
          <a:xfrm>
            <a:off x="1713631" y="2129125"/>
            <a:ext cx="647100" cy="0"/>
          </a:xfrm>
          <a:prstGeom prst="straightConnector1">
            <a:avLst/>
          </a:prstGeom>
          <a:noFill/>
          <a:ln w="19050" cap="flat" cmpd="sng">
            <a:solidFill>
              <a:schemeClr val="dk1"/>
            </a:solidFill>
            <a:prstDash val="solid"/>
            <a:round/>
            <a:headEnd type="none" w="med" len="med"/>
            <a:tailEnd type="none" w="med" len="med"/>
          </a:ln>
        </p:spPr>
      </p:cxnSp>
      <p:cxnSp>
        <p:nvCxnSpPr>
          <p:cNvPr id="314" name="Google Shape;314;p44"/>
          <p:cNvCxnSpPr/>
          <p:nvPr/>
        </p:nvCxnSpPr>
        <p:spPr>
          <a:xfrm>
            <a:off x="6908810" y="1298545"/>
            <a:ext cx="647100" cy="0"/>
          </a:xfrm>
          <a:prstGeom prst="straightConnector1">
            <a:avLst/>
          </a:prstGeom>
          <a:noFill/>
          <a:ln w="19050" cap="flat" cmpd="sng">
            <a:solidFill>
              <a:schemeClr val="dk1"/>
            </a:solidFill>
            <a:prstDash val="solid"/>
            <a:round/>
            <a:headEnd type="none" w="med" len="med"/>
            <a:tailEnd type="none" w="med" len="med"/>
          </a:ln>
        </p:spPr>
      </p:cxnSp>
      <p:pic>
        <p:nvPicPr>
          <p:cNvPr id="4" name="صورة 3"/>
          <p:cNvPicPr>
            <a:picLocks noChangeAspect="1"/>
          </p:cNvPicPr>
          <p:nvPr/>
        </p:nvPicPr>
        <p:blipFill>
          <a:blip r:embed="rId3"/>
          <a:stretch>
            <a:fillRect/>
          </a:stretch>
        </p:blipFill>
        <p:spPr>
          <a:xfrm>
            <a:off x="466025" y="3002040"/>
            <a:ext cx="3142314" cy="961763"/>
          </a:xfrm>
          <a:prstGeom prst="rect">
            <a:avLst/>
          </a:prstGeom>
        </p:spPr>
      </p:pic>
      <p:pic>
        <p:nvPicPr>
          <p:cNvPr id="6" name="صورة 5"/>
          <p:cNvPicPr>
            <a:picLocks noChangeAspect="1"/>
          </p:cNvPicPr>
          <p:nvPr/>
        </p:nvPicPr>
        <p:blipFill>
          <a:blip r:embed="rId4"/>
          <a:stretch>
            <a:fillRect/>
          </a:stretch>
        </p:blipFill>
        <p:spPr>
          <a:xfrm>
            <a:off x="5467619" y="3075418"/>
            <a:ext cx="3132437" cy="2068082"/>
          </a:xfrm>
          <a:prstGeom prst="rect">
            <a:avLst/>
          </a:prstGeom>
        </p:spPr>
      </p:pic>
    </p:spTree>
    <p:extLst>
      <p:ext uri="{BB962C8B-B14F-4D97-AF65-F5344CB8AC3E}">
        <p14:creationId xmlns:p14="http://schemas.microsoft.com/office/powerpoint/2010/main" val="31474818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39"/>
        <p:cNvGrpSpPr/>
        <p:nvPr/>
      </p:nvGrpSpPr>
      <p:grpSpPr>
        <a:xfrm>
          <a:off x="0" y="0"/>
          <a:ext cx="0" cy="0"/>
          <a:chOff x="0" y="0"/>
          <a:chExt cx="0" cy="0"/>
        </a:xfrm>
      </p:grpSpPr>
      <p:sp>
        <p:nvSpPr>
          <p:cNvPr id="640" name="Google Shape;640;p62"/>
          <p:cNvSpPr txBox="1">
            <a:spLocks noGrp="1"/>
          </p:cNvSpPr>
          <p:nvPr>
            <p:ph type="title"/>
          </p:nvPr>
        </p:nvSpPr>
        <p:spPr>
          <a:xfrm>
            <a:off x="713250" y="638800"/>
            <a:ext cx="7717500" cy="1963500"/>
          </a:xfrm>
          <a:prstGeom prst="rect">
            <a:avLst/>
          </a:prstGeom>
        </p:spPr>
        <p:txBody>
          <a:bodyPr spcFirstLastPara="1" wrap="square" lIns="91425" tIns="91425" rIns="91425" bIns="91425" anchor="b" anchorCtr="0">
            <a:noAutofit/>
          </a:bodyPr>
          <a:lstStyle/>
          <a:p>
            <a:pPr lvl="0"/>
            <a:r>
              <a:rPr lang="en-US" sz="8800" dirty="0"/>
              <a:t>Summary</a:t>
            </a:r>
            <a:endParaRPr sz="8600" dirty="0">
              <a:solidFill>
                <a:schemeClr val="lt1"/>
              </a:solidFill>
            </a:endParaRPr>
          </a:p>
        </p:txBody>
      </p:sp>
      <p:cxnSp>
        <p:nvCxnSpPr>
          <p:cNvPr id="642" name="Google Shape;642;p62"/>
          <p:cNvCxnSpPr/>
          <p:nvPr/>
        </p:nvCxnSpPr>
        <p:spPr>
          <a:xfrm>
            <a:off x="3171450" y="2623659"/>
            <a:ext cx="2801100" cy="0"/>
          </a:xfrm>
          <a:prstGeom prst="straightConnector1">
            <a:avLst/>
          </a:prstGeom>
          <a:noFill/>
          <a:ln w="19050" cap="flat" cmpd="sng">
            <a:solidFill>
              <a:schemeClr val="lt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92"/>
        <p:cNvGrpSpPr/>
        <p:nvPr/>
      </p:nvGrpSpPr>
      <p:grpSpPr>
        <a:xfrm>
          <a:off x="0" y="0"/>
          <a:ext cx="0" cy="0"/>
          <a:chOff x="0" y="0"/>
          <a:chExt cx="0" cy="0"/>
        </a:xfrm>
      </p:grpSpPr>
      <p:sp>
        <p:nvSpPr>
          <p:cNvPr id="693" name="Google Shape;693;p66"/>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Summary</a:t>
            </a:r>
            <a:endParaRPr dirty="0"/>
          </a:p>
        </p:txBody>
      </p:sp>
      <p:sp>
        <p:nvSpPr>
          <p:cNvPr id="694" name="Google Shape;694;p66"/>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pPr lvl="0"/>
            <a:r>
              <a:rPr lang="en-US" dirty="0"/>
              <a:t>While JavaScript doesn’t have classes, it does have types. The five primitive types (strings, numbers, Booleans, null, and undefined) represent simple values stored directly in the variable object for a given context. You can use </a:t>
            </a:r>
            <a:r>
              <a:rPr lang="en-US" dirty="0" smtClean="0"/>
              <a:t>type of </a:t>
            </a:r>
            <a:r>
              <a:rPr lang="en-US" dirty="0"/>
              <a:t>to identify primitive types with the exception of null. Reference types are the closest thing to classes in JavaScript, and objects are instances of reference types. You can create new objects using the new operator or a reference literal. Functions are objects in JavaScript, and you can identify them with the </a:t>
            </a:r>
            <a:r>
              <a:rPr lang="en-US" dirty="0" smtClean="0"/>
              <a:t>type of </a:t>
            </a:r>
            <a:r>
              <a:rPr lang="en-US" dirty="0"/>
              <a:t>operator. primitive wrapper types: String, Number, and Boolean. JavaScript creates these objects behind the scenes so that you can treat primitives like regular objects, but the temporary objects are destroyed as soon as the statement using them is complete.</a:t>
            </a:r>
            <a:endParaRPr dirty="0"/>
          </a:p>
        </p:txBody>
      </p:sp>
      <p:cxnSp>
        <p:nvCxnSpPr>
          <p:cNvPr id="695" name="Google Shape;695;p66"/>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66"/>
        <p:cNvGrpSpPr/>
        <p:nvPr/>
      </p:nvGrpSpPr>
      <p:grpSpPr>
        <a:xfrm>
          <a:off x="0" y="0"/>
          <a:ext cx="0" cy="0"/>
          <a:chOff x="0" y="0"/>
          <a:chExt cx="0" cy="0"/>
        </a:xfrm>
      </p:grpSpPr>
      <p:sp>
        <p:nvSpPr>
          <p:cNvPr id="667" name="Google Shape;667;p64"/>
          <p:cNvSpPr txBox="1">
            <a:spLocks noGrp="1"/>
          </p:cNvSpPr>
          <p:nvPr>
            <p:ph type="title"/>
          </p:nvPr>
        </p:nvSpPr>
        <p:spPr>
          <a:xfrm>
            <a:off x="713250" y="672738"/>
            <a:ext cx="7717500" cy="129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668" name="Google Shape;668;p64"/>
          <p:cNvSpPr txBox="1">
            <a:spLocks noGrp="1"/>
          </p:cNvSpPr>
          <p:nvPr>
            <p:ph type="body" idx="1"/>
          </p:nvPr>
        </p:nvSpPr>
        <p:spPr>
          <a:xfrm>
            <a:off x="3067686" y="2382982"/>
            <a:ext cx="3007500" cy="69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smtClean="0">
                <a:solidFill>
                  <a:schemeClr val="accent5"/>
                </a:solidFill>
              </a:rPr>
              <a:t>sasiserag@gmail.com</a:t>
            </a:r>
            <a:endParaRPr sz="1600" b="1" dirty="0">
              <a:solidFill>
                <a:schemeClr val="accent5"/>
              </a:solidFill>
            </a:endParaRPr>
          </a:p>
        </p:txBody>
      </p:sp>
      <p:sp>
        <p:nvSpPr>
          <p:cNvPr id="669" name="Google Shape;669;p64"/>
          <p:cNvSpPr txBox="1">
            <a:spLocks noGrp="1"/>
          </p:cNvSpPr>
          <p:nvPr>
            <p:ph type="subTitle" idx="2"/>
          </p:nvPr>
        </p:nvSpPr>
        <p:spPr>
          <a:xfrm>
            <a:off x="3067686" y="2113881"/>
            <a:ext cx="3007500" cy="397155"/>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sz="1600" dirty="0">
                <a:solidFill>
                  <a:schemeClr val="accent5"/>
                </a:solidFill>
              </a:rPr>
              <a:t>Do you have any question</a:t>
            </a:r>
            <a:r>
              <a:rPr lang="en" sz="1600" dirty="0" smtClean="0">
                <a:solidFill>
                  <a:schemeClr val="accent5"/>
                </a:solidFill>
              </a:rPr>
              <a:t>?</a:t>
            </a:r>
            <a:endParaRPr sz="1600" dirty="0">
              <a:solidFill>
                <a:schemeClr val="accent5"/>
              </a:solidFill>
            </a:endParaRPr>
          </a:p>
        </p:txBody>
      </p:sp>
      <p:pic>
        <p:nvPicPr>
          <p:cNvPr id="3" name="صورة 2"/>
          <p:cNvPicPr>
            <a:picLocks noChangeAspect="1"/>
          </p:cNvPicPr>
          <p:nvPr/>
        </p:nvPicPr>
        <p:blipFill>
          <a:blip r:embed="rId3"/>
          <a:stretch>
            <a:fillRect/>
          </a:stretch>
        </p:blipFill>
        <p:spPr>
          <a:xfrm>
            <a:off x="1965625" y="3073882"/>
            <a:ext cx="4801270" cy="809738"/>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What Are Types?</a:t>
            </a:r>
            <a:endParaRPr b="1" dirty="0">
              <a:solidFill>
                <a:schemeClr val="dk1"/>
              </a:solidFill>
            </a:endParaRPr>
          </a:p>
        </p:txBody>
      </p:sp>
      <p:sp>
        <p:nvSpPr>
          <p:cNvPr id="234" name="Google Shape;234;p37"/>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pPr marL="0" lvl="0" indent="0" algn="just">
              <a:buNone/>
            </a:pPr>
            <a:r>
              <a:rPr lang="en-US" dirty="0"/>
              <a:t>Although JavaScript has no concept of classes, it still uses two kinds of types: primitive and reference. Primitive types are stored as simple data types. Reference types are stored as objects, which are really just references to locations in memory</a:t>
            </a:r>
            <a:r>
              <a:rPr lang="en-US" dirty="0" smtClean="0"/>
              <a:t>.</a:t>
            </a:r>
          </a:p>
          <a:p>
            <a:pPr marL="0" lvl="0" indent="0" algn="just">
              <a:buNone/>
            </a:pPr>
            <a:r>
              <a:rPr lang="en-US" dirty="0" smtClean="0"/>
              <a:t>JavaScript </a:t>
            </a:r>
            <a:r>
              <a:rPr lang="en-US" dirty="0"/>
              <a:t>lets you treat primitive types like reference types in order to make the language more consistent for the </a:t>
            </a:r>
            <a:r>
              <a:rPr lang="en-US" dirty="0" smtClean="0"/>
              <a:t>developer.</a:t>
            </a:r>
          </a:p>
          <a:p>
            <a:pPr marL="0" lvl="0" indent="0" algn="just">
              <a:buNone/>
            </a:pPr>
            <a:r>
              <a:rPr lang="en-US" dirty="0" smtClean="0"/>
              <a:t>While </a:t>
            </a:r>
            <a:r>
              <a:rPr lang="en-US" dirty="0"/>
              <a:t>other programming languages distinguish between primitive and reference types by storing primitives on the stack and references in the heap, JavaScript does away with this concept completely: It tracks variables for a particular scope with a variable object. Primitive values are stored directly on the variable object, while reference values are placed as a pointer in the variable object, which serves as a reference to a location in memory where the object is </a:t>
            </a:r>
            <a:r>
              <a:rPr lang="en-US" dirty="0" smtClean="0"/>
              <a:t>stored.</a:t>
            </a:r>
          </a:p>
          <a:p>
            <a:pPr marL="0" lvl="0" indent="0" algn="just">
              <a:buNone/>
            </a:pPr>
            <a:r>
              <a:rPr lang="en-US" dirty="0" smtClean="0"/>
              <a:t>primitive </a:t>
            </a:r>
            <a:r>
              <a:rPr lang="en-US" dirty="0"/>
              <a:t>values and reference values behave quite differently although they may initially seem the same.</a:t>
            </a:r>
            <a:endParaRPr u="none" dirty="0">
              <a:solidFill>
                <a:schemeClr val="dk1"/>
              </a:solidFill>
              <a:sym typeface="Didact Gothic"/>
            </a:endParaRPr>
          </a:p>
        </p:txBody>
      </p:sp>
      <p:cxnSp>
        <p:nvCxnSpPr>
          <p:cNvPr id="235" name="Google Shape;235;p37"/>
          <p:cNvCxnSpPr/>
          <p:nvPr/>
        </p:nvCxnSpPr>
        <p:spPr>
          <a:xfrm>
            <a:off x="819525" y="1268827"/>
            <a:ext cx="6471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35"/>
        <p:cNvGrpSpPr/>
        <p:nvPr/>
      </p:nvGrpSpPr>
      <p:grpSpPr>
        <a:xfrm>
          <a:off x="0" y="0"/>
          <a:ext cx="0" cy="0"/>
          <a:chOff x="0" y="0"/>
          <a:chExt cx="0" cy="0"/>
        </a:xfrm>
      </p:grpSpPr>
      <p:sp>
        <p:nvSpPr>
          <p:cNvPr id="336" name="Google Shape;336;p47"/>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p>
            <a:pPr lvl="0"/>
            <a:r>
              <a:rPr lang="en-US" dirty="0" smtClean="0"/>
              <a:t>Primitive Types</a:t>
            </a:r>
            <a:endParaRPr dirty="0"/>
          </a:p>
        </p:txBody>
      </p:sp>
      <p:cxnSp>
        <p:nvCxnSpPr>
          <p:cNvPr id="337" name="Google Shape;337;p47"/>
          <p:cNvCxnSpPr/>
          <p:nvPr/>
        </p:nvCxnSpPr>
        <p:spPr>
          <a:xfrm>
            <a:off x="2785750" y="3053395"/>
            <a:ext cx="3472500" cy="0"/>
          </a:xfrm>
          <a:prstGeom prst="straightConnector1">
            <a:avLst/>
          </a:prstGeom>
          <a:noFill/>
          <a:ln w="19050"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685"/>
        <p:cNvGrpSpPr/>
        <p:nvPr/>
      </p:nvGrpSpPr>
      <p:grpSpPr>
        <a:xfrm>
          <a:off x="0" y="0"/>
          <a:ext cx="0" cy="0"/>
          <a:chOff x="0" y="0"/>
          <a:chExt cx="0" cy="0"/>
        </a:xfrm>
      </p:grpSpPr>
      <p:sp>
        <p:nvSpPr>
          <p:cNvPr id="686" name="Google Shape;686;p65"/>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pPr marL="0" lvl="0" indent="0">
              <a:buNone/>
            </a:pPr>
            <a:r>
              <a:rPr lang="en-US" dirty="0"/>
              <a:t>represent simple pieces of data that are stored as is, such as true and 25</a:t>
            </a:r>
            <a:r>
              <a:rPr lang="en-US" dirty="0" smtClean="0"/>
              <a:t>.</a:t>
            </a:r>
          </a:p>
          <a:p>
            <a:pPr marL="0" lvl="0" indent="0">
              <a:buNone/>
            </a:pPr>
            <a:endParaRPr lang="en-US" dirty="0" smtClean="0"/>
          </a:p>
          <a:p>
            <a:pPr marL="0" lvl="0" indent="0">
              <a:buNone/>
            </a:pPr>
            <a:endParaRPr lang="en-US" dirty="0"/>
          </a:p>
          <a:p>
            <a:pPr marL="0" lvl="0" indent="0">
              <a:buNone/>
            </a:pPr>
            <a:r>
              <a:rPr lang="en-US" dirty="0" smtClean="0"/>
              <a:t> </a:t>
            </a:r>
          </a:p>
          <a:p>
            <a:pPr marL="0" lvl="0" indent="0">
              <a:buNone/>
            </a:pPr>
            <a:r>
              <a:rPr lang="en-US" dirty="0" smtClean="0"/>
              <a:t>There </a:t>
            </a:r>
            <a:r>
              <a:rPr lang="en-US" dirty="0"/>
              <a:t>are five primitive types in </a:t>
            </a:r>
            <a:r>
              <a:rPr lang="en-US" dirty="0" smtClean="0"/>
              <a:t>JavaScript:</a:t>
            </a:r>
          </a:p>
          <a:p>
            <a:pPr marL="0" lvl="0" indent="0">
              <a:buNone/>
            </a:pPr>
            <a:endParaRPr lang="en-US" dirty="0" smtClean="0"/>
          </a:p>
          <a:p>
            <a:pPr marL="0" lvl="0" indent="0">
              <a:buNone/>
            </a:pPr>
            <a:endParaRPr lang="en-US" dirty="0" smtClean="0"/>
          </a:p>
          <a:p>
            <a:pPr marL="0" lvl="0" indent="0">
              <a:buNone/>
            </a:pPr>
            <a:r>
              <a:rPr lang="en-US" dirty="0" smtClean="0"/>
              <a:t>The </a:t>
            </a:r>
            <a:r>
              <a:rPr lang="en-US" dirty="0"/>
              <a:t>first three types (Boolean, </a:t>
            </a:r>
            <a:r>
              <a:rPr lang="en-US" dirty="0" smtClean="0"/>
              <a:t>number,</a:t>
            </a:r>
          </a:p>
          <a:p>
            <a:pPr marL="0" lvl="0" indent="0">
              <a:buNone/>
            </a:pPr>
            <a:r>
              <a:rPr lang="en-US" dirty="0" smtClean="0"/>
              <a:t>and </a:t>
            </a:r>
            <a:r>
              <a:rPr lang="en-US" dirty="0"/>
              <a:t>string</a:t>
            </a:r>
            <a:r>
              <a:rPr lang="en-US" dirty="0" smtClean="0"/>
              <a:t>) </a:t>
            </a:r>
            <a:r>
              <a:rPr lang="en-US" dirty="0"/>
              <a:t>behave in similar ways, while the </a:t>
            </a:r>
            <a:r>
              <a:rPr lang="en-US" dirty="0" smtClean="0"/>
              <a:t>last</a:t>
            </a:r>
          </a:p>
          <a:p>
            <a:pPr marL="0" lvl="0" indent="0">
              <a:buNone/>
            </a:pPr>
            <a:r>
              <a:rPr lang="en-US" dirty="0" smtClean="0"/>
              <a:t>two </a:t>
            </a:r>
            <a:r>
              <a:rPr lang="en-US" dirty="0"/>
              <a:t>(null and undefined) work a bit differently In JavaScript, as in many other languages, a variable holding a primitive directly contains the primitive value (rather than a pointer to an object). </a:t>
            </a:r>
            <a:endParaRPr dirty="0"/>
          </a:p>
        </p:txBody>
      </p:sp>
      <p:sp>
        <p:nvSpPr>
          <p:cNvPr id="687" name="Google Shape;687;p65"/>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Primitive Types</a:t>
            </a:r>
            <a:endParaRPr dirty="0"/>
          </a:p>
        </p:txBody>
      </p:sp>
      <p:cxnSp>
        <p:nvCxnSpPr>
          <p:cNvPr id="688" name="Google Shape;688;p65"/>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4529348" y="1881351"/>
            <a:ext cx="3903954" cy="150458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5"/>
          <p:cNvSpPr txBox="1">
            <a:spLocks noGrp="1"/>
          </p:cNvSpPr>
          <p:nvPr>
            <p:ph type="body" idx="1"/>
          </p:nvPr>
        </p:nvSpPr>
        <p:spPr>
          <a:xfrm>
            <a:off x="713225" y="1424150"/>
            <a:ext cx="6075000" cy="3259800"/>
          </a:xfrm>
          <a:prstGeom prst="rect">
            <a:avLst/>
          </a:prstGeom>
        </p:spPr>
        <p:txBody>
          <a:bodyPr spcFirstLastPara="1" wrap="square" lIns="91425" tIns="91425" rIns="91425" bIns="91425" anchor="t" anchorCtr="0">
            <a:noAutofit/>
          </a:bodyPr>
          <a:lstStyle/>
          <a:p>
            <a:pPr marL="0" lvl="0" indent="0">
              <a:buNone/>
            </a:pPr>
            <a:r>
              <a:rPr lang="en-US" dirty="0"/>
              <a:t>The best way to identify primitive types is with the </a:t>
            </a:r>
            <a:r>
              <a:rPr lang="en-US" dirty="0" smtClean="0"/>
              <a:t>type of </a:t>
            </a:r>
            <a:r>
              <a:rPr lang="en-US" dirty="0"/>
              <a:t>operator, </a:t>
            </a:r>
            <a:endParaRPr lang="en-US" dirty="0" smtClean="0"/>
          </a:p>
          <a:p>
            <a:pPr marL="0" lvl="0" indent="0">
              <a:buNone/>
            </a:pPr>
            <a:r>
              <a:rPr lang="en-US" dirty="0" smtClean="0"/>
              <a:t>which </a:t>
            </a:r>
            <a:r>
              <a:rPr lang="en-US" dirty="0"/>
              <a:t>works on any variable and returns a string indicating the type of data</a:t>
            </a:r>
            <a:r>
              <a:rPr lang="en-US" dirty="0" smtClean="0"/>
              <a:t>.</a:t>
            </a:r>
          </a:p>
          <a:p>
            <a:pPr marL="0" lvl="0" indent="0">
              <a:buNone/>
            </a:pPr>
            <a:endParaRPr lang="en-US" dirty="0"/>
          </a:p>
          <a:p>
            <a:pPr marL="0" lvl="0" indent="0">
              <a:buNone/>
            </a:pPr>
            <a:r>
              <a:rPr lang="en-US" dirty="0" smtClean="0"/>
              <a:t>Type of </a:t>
            </a:r>
            <a:r>
              <a:rPr lang="en-US" dirty="0"/>
              <a:t>returns "string" when the value is a string; "number" when the value is a number (regardless of integer or </a:t>
            </a:r>
            <a:r>
              <a:rPr lang="en-US" dirty="0" smtClean="0"/>
              <a:t>floating-point </a:t>
            </a:r>
            <a:r>
              <a:rPr lang="en-US" dirty="0"/>
              <a:t>values); </a:t>
            </a:r>
            <a:r>
              <a:rPr lang="en-US" dirty="0" smtClean="0"/>
              <a:t>"Boolean" </a:t>
            </a:r>
            <a:r>
              <a:rPr lang="en-US" dirty="0"/>
              <a:t>when the value is a Boolean; and "undefined" when the value is </a:t>
            </a:r>
            <a:r>
              <a:rPr lang="en-US" dirty="0" smtClean="0"/>
              <a:t>undefined.</a:t>
            </a:r>
          </a:p>
          <a:p>
            <a:pPr marL="0" lvl="0" indent="0">
              <a:buNone/>
            </a:pPr>
            <a:endParaRPr lang="en-US" dirty="0"/>
          </a:p>
          <a:p>
            <a:pPr marL="0" lvl="0" indent="0">
              <a:buNone/>
            </a:pPr>
            <a:endParaRPr lang="en-US" dirty="0" smtClean="0"/>
          </a:p>
          <a:p>
            <a:pPr marL="0" lvl="0" indent="0">
              <a:buNone/>
            </a:pPr>
            <a:endParaRPr lang="en-US" dirty="0" smtClean="0"/>
          </a:p>
          <a:p>
            <a:pPr marL="0" lvl="0" indent="0">
              <a:buNone/>
            </a:pPr>
            <a:r>
              <a:rPr lang="en-US" dirty="0" smtClean="0"/>
              <a:t>But </a:t>
            </a:r>
            <a:r>
              <a:rPr lang="en-US" dirty="0"/>
              <a:t>when you run </a:t>
            </a:r>
            <a:r>
              <a:rPr lang="en-US" dirty="0" smtClean="0"/>
              <a:t>type of </a:t>
            </a:r>
            <a:r>
              <a:rPr lang="en-US" dirty="0"/>
              <a:t>null, the result is "object", this has been acknowledged as an error by TC39, the committee that designs and maintains JavaScript.</a:t>
            </a:r>
            <a:endParaRPr dirty="0"/>
          </a:p>
        </p:txBody>
      </p:sp>
      <p:sp>
        <p:nvSpPr>
          <p:cNvPr id="687" name="Google Shape;687;p65"/>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Identifying Primitive Types</a:t>
            </a:r>
            <a:endParaRPr dirty="0"/>
          </a:p>
        </p:txBody>
      </p:sp>
      <p:cxnSp>
        <p:nvCxnSpPr>
          <p:cNvPr id="688" name="Google Shape;688;p65"/>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صورة 2"/>
          <p:cNvPicPr>
            <a:picLocks noChangeAspect="1"/>
          </p:cNvPicPr>
          <p:nvPr/>
        </p:nvPicPr>
        <p:blipFill>
          <a:blip r:embed="rId3"/>
          <a:stretch>
            <a:fillRect/>
          </a:stretch>
        </p:blipFill>
        <p:spPr>
          <a:xfrm>
            <a:off x="5850949" y="2668808"/>
            <a:ext cx="2371031" cy="889898"/>
          </a:xfrm>
          <a:prstGeom prst="rect">
            <a:avLst/>
          </a:prstGeom>
        </p:spPr>
      </p:pic>
    </p:spTree>
    <p:extLst>
      <p:ext uri="{BB962C8B-B14F-4D97-AF65-F5344CB8AC3E}">
        <p14:creationId xmlns:p14="http://schemas.microsoft.com/office/powerpoint/2010/main" val="28470032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5"/>
          <p:cNvSpPr txBox="1">
            <a:spLocks noGrp="1"/>
          </p:cNvSpPr>
          <p:nvPr>
            <p:ph type="body" idx="1"/>
          </p:nvPr>
        </p:nvSpPr>
        <p:spPr>
          <a:xfrm>
            <a:off x="713225" y="1675610"/>
            <a:ext cx="6075000" cy="3259800"/>
          </a:xfrm>
          <a:prstGeom prst="rect">
            <a:avLst/>
          </a:prstGeom>
        </p:spPr>
        <p:txBody>
          <a:bodyPr spcFirstLastPara="1" wrap="square" lIns="91425" tIns="91425" rIns="91425" bIns="91425" anchor="t" anchorCtr="0">
            <a:noAutofit/>
          </a:bodyPr>
          <a:lstStyle/>
          <a:p>
            <a:pPr marL="0" lvl="0" indent="0">
              <a:buNone/>
            </a:pPr>
            <a:r>
              <a:rPr lang="en-US" dirty="0" smtClean="0"/>
              <a:t>spite </a:t>
            </a:r>
            <a:r>
              <a:rPr lang="en-US" dirty="0"/>
              <a:t>the fact that they’re primitive types, strings, numbers, and Booleans actually have methods. (The null and undefined types have no methods.) Strings, in </a:t>
            </a:r>
            <a:r>
              <a:rPr lang="en-US" dirty="0" smtClean="0"/>
              <a:t>particular,</a:t>
            </a:r>
          </a:p>
          <a:p>
            <a:pPr marL="0" lvl="0" indent="0">
              <a:buNone/>
            </a:pPr>
            <a:r>
              <a:rPr lang="en-US" dirty="0" smtClean="0"/>
              <a:t>have </a:t>
            </a:r>
            <a:r>
              <a:rPr lang="en-US" dirty="0"/>
              <a:t>numerous methods to help you work with them</a:t>
            </a:r>
            <a:r>
              <a:rPr lang="en-US" dirty="0" smtClean="0"/>
              <a:t>.</a:t>
            </a:r>
          </a:p>
          <a:p>
            <a:pPr marL="0" lvl="0" indent="0">
              <a:buNone/>
            </a:pPr>
            <a:endParaRPr lang="en-US" dirty="0"/>
          </a:p>
          <a:p>
            <a:pPr marL="0" lvl="0" indent="0">
              <a:buNone/>
            </a:pPr>
            <a:endParaRPr lang="en-US" dirty="0" smtClean="0"/>
          </a:p>
          <a:p>
            <a:pPr marL="0" lvl="0" indent="0">
              <a:buNone/>
            </a:pPr>
            <a:endParaRPr lang="en-US" dirty="0" smtClean="0"/>
          </a:p>
          <a:p>
            <a:pPr marL="0" lvl="0" indent="0">
              <a:buNone/>
            </a:pPr>
            <a:r>
              <a:rPr lang="en-US" dirty="0" smtClean="0"/>
              <a:t>Despite </a:t>
            </a:r>
            <a:r>
              <a:rPr lang="en-US" dirty="0"/>
              <a:t>the fact that they have methods, </a:t>
            </a:r>
            <a:r>
              <a:rPr lang="en-US" dirty="0" smtClean="0"/>
              <a:t>primitive values</a:t>
            </a:r>
          </a:p>
          <a:p>
            <a:pPr marL="0" lvl="0" indent="0">
              <a:buNone/>
            </a:pPr>
            <a:r>
              <a:rPr lang="en-US" dirty="0" smtClean="0"/>
              <a:t>themselves </a:t>
            </a:r>
            <a:r>
              <a:rPr lang="en-US" dirty="0"/>
              <a:t>are not objects. JavaScript makes them </a:t>
            </a:r>
            <a:r>
              <a:rPr lang="en-US" dirty="0" smtClean="0"/>
              <a:t>look</a:t>
            </a:r>
          </a:p>
          <a:p>
            <a:pPr marL="0" lvl="0" indent="0">
              <a:buNone/>
            </a:pPr>
            <a:r>
              <a:rPr lang="en-US" dirty="0" smtClean="0"/>
              <a:t>like </a:t>
            </a:r>
            <a:r>
              <a:rPr lang="en-US" dirty="0"/>
              <a:t>objects to provide a consistent experience in the language. </a:t>
            </a:r>
            <a:endParaRPr dirty="0"/>
          </a:p>
        </p:txBody>
      </p:sp>
      <p:sp>
        <p:nvSpPr>
          <p:cNvPr id="687" name="Google Shape;687;p65"/>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Primitive Methods</a:t>
            </a:r>
            <a:endParaRPr dirty="0"/>
          </a:p>
        </p:txBody>
      </p:sp>
      <p:cxnSp>
        <p:nvCxnSpPr>
          <p:cNvPr id="688" name="Google Shape;688;p65"/>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5541369" y="2272605"/>
            <a:ext cx="2645943" cy="1700050"/>
          </a:xfrm>
          <a:prstGeom prst="rect">
            <a:avLst/>
          </a:prstGeom>
        </p:spPr>
      </p:pic>
    </p:spTree>
    <p:extLst>
      <p:ext uri="{BB962C8B-B14F-4D97-AF65-F5344CB8AC3E}">
        <p14:creationId xmlns:p14="http://schemas.microsoft.com/office/powerpoint/2010/main" val="26493032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47"/>
          <p:cNvSpPr txBox="1">
            <a:spLocks noGrp="1"/>
          </p:cNvSpPr>
          <p:nvPr>
            <p:ph type="title"/>
          </p:nvPr>
        </p:nvSpPr>
        <p:spPr>
          <a:xfrm>
            <a:off x="805050" y="1840500"/>
            <a:ext cx="7533900" cy="1462500"/>
          </a:xfrm>
          <a:prstGeom prst="rect">
            <a:avLst/>
          </a:prstGeom>
        </p:spPr>
        <p:txBody>
          <a:bodyPr spcFirstLastPara="1" wrap="square" lIns="91425" tIns="91425" rIns="91425" bIns="91425" anchor="t" anchorCtr="0">
            <a:noAutofit/>
          </a:bodyPr>
          <a:lstStyle/>
          <a:p>
            <a:pPr lvl="0"/>
            <a:r>
              <a:rPr lang="en-US" dirty="0"/>
              <a:t>Reference Types</a:t>
            </a:r>
            <a:endParaRPr dirty="0"/>
          </a:p>
        </p:txBody>
      </p:sp>
      <p:cxnSp>
        <p:nvCxnSpPr>
          <p:cNvPr id="337" name="Google Shape;337;p47"/>
          <p:cNvCxnSpPr/>
          <p:nvPr/>
        </p:nvCxnSpPr>
        <p:spPr>
          <a:xfrm>
            <a:off x="2785750" y="3053395"/>
            <a:ext cx="3472500" cy="0"/>
          </a:xfrm>
          <a:prstGeom prst="straightConnector1">
            <a:avLst/>
          </a:prstGeom>
          <a:noFill/>
          <a:ln w="19050"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7908131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5"/>
          <p:cNvSpPr txBox="1">
            <a:spLocks noGrp="1"/>
          </p:cNvSpPr>
          <p:nvPr>
            <p:ph type="body" idx="1"/>
          </p:nvPr>
        </p:nvSpPr>
        <p:spPr>
          <a:xfrm>
            <a:off x="713225" y="1378430"/>
            <a:ext cx="6075000" cy="3259800"/>
          </a:xfrm>
          <a:prstGeom prst="rect">
            <a:avLst/>
          </a:prstGeom>
        </p:spPr>
        <p:txBody>
          <a:bodyPr spcFirstLastPara="1" wrap="square" lIns="91425" tIns="91425" rIns="91425" bIns="91425" anchor="t" anchorCtr="0">
            <a:noAutofit/>
          </a:bodyPr>
          <a:lstStyle/>
          <a:p>
            <a:pPr marL="0" lvl="0" indent="0">
              <a:buNone/>
            </a:pPr>
            <a:r>
              <a:rPr lang="en-US" dirty="0"/>
              <a:t>Reference types represent objects in JavaScript and are the closest things to classes, Reference values are instances of reference types and are synonymous with objects. </a:t>
            </a:r>
            <a:endParaRPr lang="en-US" dirty="0" smtClean="0"/>
          </a:p>
          <a:p>
            <a:pPr marL="0" lvl="0" indent="0">
              <a:buNone/>
            </a:pPr>
            <a:endParaRPr lang="en-US" dirty="0"/>
          </a:p>
          <a:p>
            <a:pPr marL="0" lvl="0" indent="0">
              <a:buNone/>
            </a:pPr>
            <a:endParaRPr lang="en-US" dirty="0" smtClean="0"/>
          </a:p>
          <a:p>
            <a:pPr marL="0" lvl="0" indent="0">
              <a:buNone/>
            </a:pPr>
            <a:r>
              <a:rPr lang="en-US" dirty="0" smtClean="0"/>
              <a:t>An </a:t>
            </a:r>
            <a:r>
              <a:rPr lang="en-US" dirty="0"/>
              <a:t>object is an unordered list of properties consisting of a name (always a string) and a </a:t>
            </a:r>
            <a:r>
              <a:rPr lang="en-US" dirty="0" smtClean="0"/>
              <a:t>value.</a:t>
            </a:r>
          </a:p>
          <a:p>
            <a:pPr marL="0" lvl="0" indent="0">
              <a:buNone/>
            </a:pPr>
            <a:endParaRPr lang="en-US" dirty="0"/>
          </a:p>
          <a:p>
            <a:pPr marL="0" lvl="0" indent="0">
              <a:buNone/>
            </a:pPr>
            <a:endParaRPr lang="en-US" dirty="0"/>
          </a:p>
          <a:p>
            <a:pPr marL="0" lvl="0" indent="0">
              <a:buNone/>
            </a:pPr>
            <a:r>
              <a:rPr lang="en-US" dirty="0" smtClean="0"/>
              <a:t>It </a:t>
            </a:r>
            <a:r>
              <a:rPr lang="en-US" dirty="0"/>
              <a:t>sometimes helps to think of JavaScript objects as nothing more than hash tables.</a:t>
            </a:r>
            <a:endParaRPr dirty="0"/>
          </a:p>
        </p:txBody>
      </p:sp>
      <p:sp>
        <p:nvSpPr>
          <p:cNvPr id="687" name="Google Shape;687;p65"/>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Reference Types</a:t>
            </a:r>
            <a:endParaRPr dirty="0"/>
          </a:p>
        </p:txBody>
      </p:sp>
      <p:cxnSp>
        <p:nvCxnSpPr>
          <p:cNvPr id="688" name="Google Shape;688;p65"/>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3" name="صورة 2"/>
          <p:cNvPicPr>
            <a:picLocks noChangeAspect="1"/>
          </p:cNvPicPr>
          <p:nvPr/>
        </p:nvPicPr>
        <p:blipFill>
          <a:blip r:embed="rId3"/>
          <a:stretch>
            <a:fillRect/>
          </a:stretch>
        </p:blipFill>
        <p:spPr>
          <a:xfrm>
            <a:off x="6696817" y="1263460"/>
            <a:ext cx="2233823" cy="1853298"/>
          </a:xfrm>
          <a:prstGeom prst="rect">
            <a:avLst/>
          </a:prstGeom>
        </p:spPr>
      </p:pic>
    </p:spTree>
    <p:extLst>
      <p:ext uri="{BB962C8B-B14F-4D97-AF65-F5344CB8AC3E}">
        <p14:creationId xmlns:p14="http://schemas.microsoft.com/office/powerpoint/2010/main" val="15388422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65"/>
          <p:cNvSpPr txBox="1">
            <a:spLocks noGrp="1"/>
          </p:cNvSpPr>
          <p:nvPr>
            <p:ph type="body" idx="1"/>
          </p:nvPr>
        </p:nvSpPr>
        <p:spPr>
          <a:xfrm>
            <a:off x="713225" y="1378430"/>
            <a:ext cx="6075000" cy="3259800"/>
          </a:xfrm>
          <a:prstGeom prst="rect">
            <a:avLst/>
          </a:prstGeom>
        </p:spPr>
        <p:txBody>
          <a:bodyPr spcFirstLastPara="1" wrap="square" lIns="91425" tIns="91425" rIns="91425" bIns="91425" anchor="t" anchorCtr="0">
            <a:noAutofit/>
          </a:bodyPr>
          <a:lstStyle/>
          <a:p>
            <a:pPr marL="0" lvl="0" indent="0">
              <a:buNone/>
            </a:pPr>
            <a:r>
              <a:rPr lang="en-US" dirty="0"/>
              <a:t>There are a couple of ways to create, or instantiate, objects. The first is to use the new operator with a </a:t>
            </a:r>
            <a:r>
              <a:rPr lang="en-US" dirty="0" smtClean="0"/>
              <a:t>constructor.</a:t>
            </a:r>
          </a:p>
          <a:p>
            <a:pPr marL="0" lvl="0" indent="0">
              <a:buNone/>
            </a:pPr>
            <a:endParaRPr lang="en-US" dirty="0"/>
          </a:p>
          <a:p>
            <a:pPr marL="0" lvl="0" indent="0">
              <a:buNone/>
            </a:pPr>
            <a:endParaRPr lang="en-US" dirty="0" smtClean="0"/>
          </a:p>
          <a:p>
            <a:pPr marL="0" lvl="0" indent="0">
              <a:buNone/>
            </a:pPr>
            <a:r>
              <a:rPr lang="en-US" dirty="0" smtClean="0"/>
              <a:t>Reference </a:t>
            </a:r>
            <a:r>
              <a:rPr lang="en-US" dirty="0"/>
              <a:t>types do not store the object directly into the variable to which it is assigned, Instead, it holds a pointer (or reference) to the location in memory where the object exists.</a:t>
            </a:r>
            <a:endParaRPr dirty="0"/>
          </a:p>
        </p:txBody>
      </p:sp>
      <p:sp>
        <p:nvSpPr>
          <p:cNvPr id="687" name="Google Shape;687;p65"/>
          <p:cNvSpPr txBox="1">
            <a:spLocks noGrp="1"/>
          </p:cNvSpPr>
          <p:nvPr>
            <p:ph type="title"/>
          </p:nvPr>
        </p:nvSpPr>
        <p:spPr>
          <a:xfrm>
            <a:off x="713225" y="530584"/>
            <a:ext cx="5768100" cy="528600"/>
          </a:xfrm>
          <a:prstGeom prst="rect">
            <a:avLst/>
          </a:prstGeom>
        </p:spPr>
        <p:txBody>
          <a:bodyPr spcFirstLastPara="1" wrap="square" lIns="91425" tIns="91425" rIns="91425" bIns="91425" anchor="t" anchorCtr="0">
            <a:noAutofit/>
          </a:bodyPr>
          <a:lstStyle/>
          <a:p>
            <a:pPr lvl="0"/>
            <a:r>
              <a:rPr lang="en-US" dirty="0"/>
              <a:t>Creating Objects </a:t>
            </a:r>
            <a:endParaRPr dirty="0"/>
          </a:p>
        </p:txBody>
      </p:sp>
      <p:cxnSp>
        <p:nvCxnSpPr>
          <p:cNvPr id="688" name="Google Shape;688;p65"/>
          <p:cNvCxnSpPr/>
          <p:nvPr/>
        </p:nvCxnSpPr>
        <p:spPr>
          <a:xfrm>
            <a:off x="814975" y="1263460"/>
            <a:ext cx="647100" cy="0"/>
          </a:xfrm>
          <a:prstGeom prst="straightConnector1">
            <a:avLst/>
          </a:prstGeom>
          <a:noFill/>
          <a:ln w="19050" cap="flat" cmpd="sng">
            <a:solidFill>
              <a:schemeClr val="dk1"/>
            </a:solidFill>
            <a:prstDash val="solid"/>
            <a:round/>
            <a:headEnd type="none" w="med" len="med"/>
            <a:tailEnd type="none" w="med" len="med"/>
          </a:ln>
        </p:spPr>
      </p:cxnSp>
      <p:pic>
        <p:nvPicPr>
          <p:cNvPr id="2" name="صورة 1"/>
          <p:cNvPicPr>
            <a:picLocks noChangeAspect="1"/>
          </p:cNvPicPr>
          <p:nvPr/>
        </p:nvPicPr>
        <p:blipFill>
          <a:blip r:embed="rId3"/>
          <a:stretch>
            <a:fillRect/>
          </a:stretch>
        </p:blipFill>
        <p:spPr>
          <a:xfrm>
            <a:off x="3954086" y="1848758"/>
            <a:ext cx="2527239" cy="439805"/>
          </a:xfrm>
          <a:prstGeom prst="rect">
            <a:avLst/>
          </a:prstGeom>
        </p:spPr>
      </p:pic>
      <p:pic>
        <p:nvPicPr>
          <p:cNvPr id="4" name="صورة 3"/>
          <p:cNvPicPr>
            <a:picLocks noChangeAspect="1"/>
          </p:cNvPicPr>
          <p:nvPr/>
        </p:nvPicPr>
        <p:blipFill>
          <a:blip r:embed="rId4"/>
          <a:stretch>
            <a:fillRect/>
          </a:stretch>
        </p:blipFill>
        <p:spPr>
          <a:xfrm>
            <a:off x="1378922" y="2963168"/>
            <a:ext cx="4436705" cy="1994308"/>
          </a:xfrm>
          <a:prstGeom prst="rect">
            <a:avLst/>
          </a:prstGeom>
        </p:spPr>
      </p:pic>
    </p:spTree>
    <p:extLst>
      <p:ext uri="{BB962C8B-B14F-4D97-AF65-F5344CB8AC3E}">
        <p14:creationId xmlns:p14="http://schemas.microsoft.com/office/powerpoint/2010/main" val="2721307280"/>
      </p:ext>
    </p:extLst>
  </p:cSld>
  <p:clrMapOvr>
    <a:masterClrMapping/>
  </p:clrMapOvr>
  <p:timing>
    <p:tnLst>
      <p:par>
        <p:cTn id="1" dur="indefinite" restart="never" nodeType="tmRoot"/>
      </p:par>
    </p:tnLst>
  </p:timing>
</p:sld>
</file>

<file path=ppt/theme/theme1.xml><?xml version="1.0" encoding="utf-8"?>
<a:theme xmlns:a="http://schemas.openxmlformats.org/drawingml/2006/main" name="Minimalist Grayscale Pitch Deck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836</TotalTime>
  <Words>995</Words>
  <Application>Microsoft Office PowerPoint</Application>
  <PresentationFormat>عرض على الشاشة (9:16)‏</PresentationFormat>
  <Paragraphs>82</Paragraphs>
  <Slides>16</Slides>
  <Notes>16</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16</vt:i4>
      </vt:variant>
    </vt:vector>
  </HeadingPairs>
  <TitlesOfParts>
    <vt:vector size="21" baseType="lpstr">
      <vt:lpstr>Didact Gothic</vt:lpstr>
      <vt:lpstr>Arial</vt:lpstr>
      <vt:lpstr>Questrial</vt:lpstr>
      <vt:lpstr>Julius Sans One</vt:lpstr>
      <vt:lpstr>Minimalist Grayscale Pitch Deck by Slidesgo</vt:lpstr>
      <vt:lpstr>Primitive and Reference Types</vt:lpstr>
      <vt:lpstr>What Are Types?</vt:lpstr>
      <vt:lpstr>Primitive Types</vt:lpstr>
      <vt:lpstr>Primitive Types</vt:lpstr>
      <vt:lpstr>Identifying Primitive Types</vt:lpstr>
      <vt:lpstr>Primitive Methods</vt:lpstr>
      <vt:lpstr>Reference Types</vt:lpstr>
      <vt:lpstr>Reference Types</vt:lpstr>
      <vt:lpstr>Creating Objects </vt:lpstr>
      <vt:lpstr>Adding or Removing Properties</vt:lpstr>
      <vt:lpstr>Literal Forms </vt:lpstr>
      <vt:lpstr>Literal Forms </vt:lpstr>
      <vt:lpstr>Identifying Reference Types </vt:lpstr>
      <vt:lpstr>Summary</vt:lpstr>
      <vt:lpstr>Summary</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GRAYSCALE PITCH DECK</dc:title>
  <cp:lastModifiedBy>Serjoo HS</cp:lastModifiedBy>
  <cp:revision>9</cp:revision>
  <dcterms:modified xsi:type="dcterms:W3CDTF">2021-05-21T16:39:01Z</dcterms:modified>
</cp:coreProperties>
</file>