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7" r:id="rId3"/>
    <p:sldId id="315" r:id="rId4"/>
    <p:sldId id="316" r:id="rId5"/>
    <p:sldId id="317" r:id="rId6"/>
    <p:sldId id="318" r:id="rId7"/>
    <p:sldId id="319" r:id="rId8"/>
    <p:sldId id="320" r:id="rId9"/>
    <p:sldId id="321" r:id="rId10"/>
    <p:sldId id="322" r:id="rId11"/>
    <p:sldId id="267" r:id="rId12"/>
    <p:sldId id="323" r:id="rId13"/>
    <p:sldId id="324" r:id="rId14"/>
    <p:sldId id="325" r:id="rId15"/>
    <p:sldId id="282" r:id="rId16"/>
    <p:sldId id="286" r:id="rId17"/>
    <p:sldId id="284" r:id="rId18"/>
  </p:sldIdLst>
  <p:sldSz cx="9144000" cy="5143500" type="screen16x9"/>
  <p:notesSz cx="6858000" cy="9144000"/>
  <p:embeddedFontLst>
    <p:embeddedFont>
      <p:font typeface="Julius Sans One" panose="020B0604020202020204" charset="0"/>
      <p:regular r:id="rId20"/>
    </p:embeddedFont>
    <p:embeddedFont>
      <p:font typeface="Questrial" panose="020B0604020202020204" charset="0"/>
      <p:regular r:id="rId21"/>
    </p:embeddedFont>
    <p:embeddedFont>
      <p:font typeface="Didact Gothic" panose="02000603000000000000" pitchFamily="2"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72528C-D705-4969-914A-AEE7616D27EA}">
  <a:tblStyle styleId="{1172528C-D705-4969-914A-AEE7616D27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7" autoAdjust="0"/>
    <p:restoredTop sz="94660"/>
  </p:normalViewPr>
  <p:slideViewPr>
    <p:cSldViewPr snapToGrid="0">
      <p:cViewPr varScale="1">
        <p:scale>
          <a:sx n="63" d="100"/>
          <a:sy n="63" d="100"/>
        </p:scale>
        <p:origin x="38" y="917"/>
      </p:cViewPr>
      <p:guideLst>
        <p:guide pos="446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83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755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067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a1249ffcf0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a1249ffcf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73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264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670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132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1249ffcf0_1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1249ffcf0_1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48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53f580c5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53f580c5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50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a1249ffcf0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a1249ffcf0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94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52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55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312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461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107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922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05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54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05050" y="1840500"/>
            <a:ext cx="75339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6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p:nvPr/>
        </p:nvSpPr>
        <p:spPr>
          <a:xfrm>
            <a:off x="4312400" y="3669275"/>
            <a:ext cx="4886400" cy="105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title"/>
          </p:nvPr>
        </p:nvSpPr>
        <p:spPr>
          <a:xfrm>
            <a:off x="4572000" y="3729575"/>
            <a:ext cx="3858900" cy="7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25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51" name="Google Shape;51;p10"/>
          <p:cNvSpPr/>
          <p:nvPr/>
        </p:nvSpPr>
        <p:spPr>
          <a:xfrm rot="5400000">
            <a:off x="-341212" y="-788137"/>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5"/>
        </a:solidFill>
        <a:effectLst/>
      </p:bgPr>
    </p:bg>
    <p:spTree>
      <p:nvGrpSpPr>
        <p:cNvPr id="1"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txBox="1">
            <a:spLocks noGrp="1"/>
          </p:cNvSpPr>
          <p:nvPr>
            <p:ph type="title" hasCustomPrompt="1"/>
          </p:nvPr>
        </p:nvSpPr>
        <p:spPr>
          <a:xfrm>
            <a:off x="713250" y="63880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9000"/>
              <a:buNone/>
              <a:defRPr sz="9000" b="1">
                <a:solidFill>
                  <a:schemeClr val="lt1"/>
                </a:solidFill>
              </a:defRPr>
            </a:lvl1pPr>
            <a:lvl2pPr lvl="1" algn="ctr" rtl="0">
              <a:spcBef>
                <a:spcPts val="0"/>
              </a:spcBef>
              <a:spcAft>
                <a:spcPts val="0"/>
              </a:spcAft>
              <a:buClr>
                <a:schemeClr val="lt1"/>
              </a:buClr>
              <a:buSzPts val="9000"/>
              <a:buNone/>
              <a:defRPr sz="9000" b="1">
                <a:solidFill>
                  <a:schemeClr val="lt1"/>
                </a:solidFill>
              </a:defRPr>
            </a:lvl2pPr>
            <a:lvl3pPr lvl="2" algn="ctr" rtl="0">
              <a:spcBef>
                <a:spcPts val="0"/>
              </a:spcBef>
              <a:spcAft>
                <a:spcPts val="0"/>
              </a:spcAft>
              <a:buClr>
                <a:schemeClr val="lt1"/>
              </a:buClr>
              <a:buSzPts val="9000"/>
              <a:buNone/>
              <a:defRPr sz="9000" b="1">
                <a:solidFill>
                  <a:schemeClr val="lt1"/>
                </a:solidFill>
              </a:defRPr>
            </a:lvl3pPr>
            <a:lvl4pPr lvl="3" algn="ctr" rtl="0">
              <a:spcBef>
                <a:spcPts val="0"/>
              </a:spcBef>
              <a:spcAft>
                <a:spcPts val="0"/>
              </a:spcAft>
              <a:buClr>
                <a:schemeClr val="lt1"/>
              </a:buClr>
              <a:buSzPts val="9000"/>
              <a:buNone/>
              <a:defRPr sz="9000" b="1">
                <a:solidFill>
                  <a:schemeClr val="lt1"/>
                </a:solidFill>
              </a:defRPr>
            </a:lvl4pPr>
            <a:lvl5pPr lvl="4" algn="ctr" rtl="0">
              <a:spcBef>
                <a:spcPts val="0"/>
              </a:spcBef>
              <a:spcAft>
                <a:spcPts val="0"/>
              </a:spcAft>
              <a:buClr>
                <a:schemeClr val="lt1"/>
              </a:buClr>
              <a:buSzPts val="9000"/>
              <a:buNone/>
              <a:defRPr sz="9000" b="1">
                <a:solidFill>
                  <a:schemeClr val="lt1"/>
                </a:solidFill>
              </a:defRPr>
            </a:lvl5pPr>
            <a:lvl6pPr lvl="5" algn="ctr" rtl="0">
              <a:spcBef>
                <a:spcPts val="0"/>
              </a:spcBef>
              <a:spcAft>
                <a:spcPts val="0"/>
              </a:spcAft>
              <a:buClr>
                <a:schemeClr val="lt1"/>
              </a:buClr>
              <a:buSzPts val="9000"/>
              <a:buNone/>
              <a:defRPr sz="9000" b="1">
                <a:solidFill>
                  <a:schemeClr val="lt1"/>
                </a:solidFill>
              </a:defRPr>
            </a:lvl6pPr>
            <a:lvl7pPr lvl="6" algn="ctr" rtl="0">
              <a:spcBef>
                <a:spcPts val="0"/>
              </a:spcBef>
              <a:spcAft>
                <a:spcPts val="0"/>
              </a:spcAft>
              <a:buClr>
                <a:schemeClr val="lt1"/>
              </a:buClr>
              <a:buSzPts val="9000"/>
              <a:buNone/>
              <a:defRPr sz="9000" b="1">
                <a:solidFill>
                  <a:schemeClr val="lt1"/>
                </a:solidFill>
              </a:defRPr>
            </a:lvl7pPr>
            <a:lvl8pPr lvl="7" algn="ctr" rtl="0">
              <a:spcBef>
                <a:spcPts val="0"/>
              </a:spcBef>
              <a:spcAft>
                <a:spcPts val="0"/>
              </a:spcAft>
              <a:buClr>
                <a:schemeClr val="lt1"/>
              </a:buClr>
              <a:buSzPts val="9000"/>
              <a:buNone/>
              <a:defRPr sz="9000" b="1">
                <a:solidFill>
                  <a:schemeClr val="lt1"/>
                </a:solidFill>
              </a:defRPr>
            </a:lvl8pPr>
            <a:lvl9pPr lvl="8" algn="ctr" rtl="0">
              <a:spcBef>
                <a:spcPts val="0"/>
              </a:spcBef>
              <a:spcAft>
                <a:spcPts val="0"/>
              </a:spcAft>
              <a:buClr>
                <a:schemeClr val="lt1"/>
              </a:buClr>
              <a:buSzPts val="9000"/>
              <a:buNone/>
              <a:defRPr sz="9000" b="1">
                <a:solidFill>
                  <a:schemeClr val="lt1"/>
                </a:solidFill>
              </a:defRPr>
            </a:lvl9pPr>
          </a:lstStyle>
          <a:p>
            <a:r>
              <a:t>xx%</a:t>
            </a:r>
          </a:p>
        </p:txBody>
      </p:sp>
      <p:sp>
        <p:nvSpPr>
          <p:cNvPr id="56" name="Google Shape;56;p11"/>
          <p:cNvSpPr txBox="1">
            <a:spLocks noGrp="1"/>
          </p:cNvSpPr>
          <p:nvPr>
            <p:ph type="body" idx="1"/>
          </p:nvPr>
        </p:nvSpPr>
        <p:spPr>
          <a:xfrm>
            <a:off x="713250" y="2706376"/>
            <a:ext cx="7717500" cy="448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207"/>
        <p:cNvGrpSpPr/>
        <p:nvPr/>
      </p:nvGrpSpPr>
      <p:grpSpPr>
        <a:xfrm>
          <a:off x="0" y="0"/>
          <a:ext cx="0" cy="0"/>
          <a:chOff x="0" y="0"/>
          <a:chExt cx="0" cy="0"/>
        </a:xfrm>
      </p:grpSpPr>
      <p:sp>
        <p:nvSpPr>
          <p:cNvPr id="208" name="Google Shape;208;p31"/>
          <p:cNvSpPr/>
          <p:nvPr/>
        </p:nvSpPr>
        <p:spPr>
          <a:xfrm>
            <a:off x="4165600" y="2820426"/>
            <a:ext cx="8077200" cy="38757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idact Gothic"/>
              <a:ea typeface="Didact Gothic"/>
              <a:cs typeface="Didact Gothic"/>
              <a:sym typeface="Didact Gothic"/>
            </a:endParaRPr>
          </a:p>
        </p:txBody>
      </p:sp>
      <p:sp>
        <p:nvSpPr>
          <p:cNvPr id="209" name="Google Shape;209;p31"/>
          <p:cNvSpPr/>
          <p:nvPr/>
        </p:nvSpPr>
        <p:spPr>
          <a:xfrm rot="10800000">
            <a:off x="-1006525" y="-294700"/>
            <a:ext cx="4029300" cy="1933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txBox="1">
            <a:spLocks noGrp="1"/>
          </p:cNvSpPr>
          <p:nvPr>
            <p:ph type="title"/>
          </p:nvPr>
        </p:nvSpPr>
        <p:spPr>
          <a:xfrm>
            <a:off x="713250" y="6727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8000" b="1">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
        <p:nvSpPr>
          <p:cNvPr id="211" name="Google Shape;211;p31"/>
          <p:cNvSpPr txBox="1">
            <a:spLocks noGrp="1"/>
          </p:cNvSpPr>
          <p:nvPr>
            <p:ph type="body" idx="1"/>
          </p:nvPr>
        </p:nvSpPr>
        <p:spPr>
          <a:xfrm>
            <a:off x="3068250" y="2129523"/>
            <a:ext cx="3007500" cy="6909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212" name="Google Shape;212;p31"/>
          <p:cNvSpPr txBox="1"/>
          <p:nvPr/>
        </p:nvSpPr>
        <p:spPr>
          <a:xfrm>
            <a:off x="2483550" y="339265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lang="en" sz="1100" b="1">
                <a:solidFill>
                  <a:schemeClr val="lt1"/>
                </a:solidFill>
                <a:uFill>
                  <a:noFill/>
                </a:uFill>
                <a:latin typeface="Didact Gothic"/>
                <a:ea typeface="Didact Gothic"/>
                <a:cs typeface="Didact Gothic"/>
                <a:sym typeface="Didact Gothic"/>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lt1"/>
                </a:solidFill>
                <a:latin typeface="Didact Gothic"/>
                <a:ea typeface="Didact Gothic"/>
                <a:cs typeface="Didact Gothic"/>
                <a:sym typeface="Didact Gothic"/>
              </a:rPr>
              <a:t>, including icons by </a:t>
            </a:r>
            <a:r>
              <a:rPr lang="en" sz="1100" b="1">
                <a:solidFill>
                  <a:schemeClr val="lt1"/>
                </a:solidFill>
                <a:uFill>
                  <a:noFill/>
                </a:uFill>
                <a:latin typeface="Didact Gothic"/>
                <a:ea typeface="Didact Gothic"/>
                <a:cs typeface="Didact Gothic"/>
                <a:sym typeface="Didact Gothic"/>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lt1"/>
                </a:solidFill>
                <a:latin typeface="Didact Gothic"/>
                <a:ea typeface="Didact Gothic"/>
                <a:cs typeface="Didact Gothic"/>
                <a:sym typeface="Didact Gothic"/>
              </a:rPr>
              <a:t>, infographics &amp; images by </a:t>
            </a:r>
            <a:r>
              <a:rPr lang="en" sz="1100" b="1">
                <a:solidFill>
                  <a:schemeClr val="lt1"/>
                </a:solidFill>
                <a:uFill>
                  <a:noFill/>
                </a:uFill>
                <a:latin typeface="Didact Gothic"/>
                <a:ea typeface="Didact Gothic"/>
                <a:cs typeface="Didact Gothic"/>
                <a:sym typeface="Didact Gothic"/>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213" name="Google Shape;213;p31"/>
          <p:cNvSpPr txBox="1">
            <a:spLocks noGrp="1"/>
          </p:cNvSpPr>
          <p:nvPr>
            <p:ph type="subTitle" idx="2"/>
          </p:nvPr>
        </p:nvSpPr>
        <p:spPr>
          <a:xfrm>
            <a:off x="3069175" y="1843125"/>
            <a:ext cx="3007500" cy="429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6" r:id="rId4"/>
    <p:sldLayoutId id="2147483657" r:id="rId5"/>
    <p:sldLayoutId id="2147483658"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nalystanswers.com/what-is-a-data-object-definition-types-example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ctrTitle"/>
          </p:nvPr>
        </p:nvSpPr>
        <p:spPr>
          <a:xfrm>
            <a:off x="4052500" y="2447075"/>
            <a:ext cx="4322700" cy="1508400"/>
          </a:xfrm>
          <a:prstGeom prst="rect">
            <a:avLst/>
          </a:prstGeom>
        </p:spPr>
        <p:txBody>
          <a:bodyPr spcFirstLastPara="1" wrap="square" lIns="91425" tIns="91425" rIns="91425" bIns="91425" anchor="ctr" anchorCtr="0">
            <a:noAutofit/>
          </a:bodyPr>
          <a:lstStyle/>
          <a:p>
            <a:pPr lvl="0"/>
            <a:r>
              <a:rPr lang="nl-NL" dirty="0" smtClean="0"/>
              <a:t>Understandig Objects</a:t>
            </a:r>
            <a:endParaRPr dirty="0"/>
          </a:p>
        </p:txBody>
      </p:sp>
      <p:sp>
        <p:nvSpPr>
          <p:cNvPr id="227" name="Google Shape;227;p36"/>
          <p:cNvSpPr txBox="1">
            <a:spLocks noGrp="1"/>
          </p:cNvSpPr>
          <p:nvPr>
            <p:ph type="subTitle" idx="1"/>
          </p:nvPr>
        </p:nvSpPr>
        <p:spPr>
          <a:xfrm>
            <a:off x="4299250" y="4077636"/>
            <a:ext cx="3829200" cy="248400"/>
          </a:xfrm>
          <a:prstGeom prst="rect">
            <a:avLst/>
          </a:prstGeom>
        </p:spPr>
        <p:txBody>
          <a:bodyPr spcFirstLastPara="1" wrap="square" lIns="91425" tIns="91425" rIns="91425" bIns="91425" anchor="t" anchorCtr="0">
            <a:noAutofit/>
          </a:bodyPr>
          <a:lstStyle/>
          <a:p>
            <a:pPr marL="0" lvl="0" indent="0"/>
            <a:r>
              <a:rPr lang="en-US" dirty="0" err="1"/>
              <a:t>Siraj</a:t>
            </a:r>
            <a:r>
              <a:rPr lang="en-US" dirty="0"/>
              <a:t> </a:t>
            </a:r>
            <a:r>
              <a:rPr lang="en-US" dirty="0" err="1"/>
              <a:t>Eddin</a:t>
            </a:r>
            <a:r>
              <a:rPr lang="en-US" dirty="0"/>
              <a:t> </a:t>
            </a:r>
            <a:r>
              <a:rPr lang="en-US" dirty="0" err="1"/>
              <a:t>Bensasi</a:t>
            </a:r>
            <a:endParaRPr lang="en-US" dirty="0"/>
          </a:p>
          <a:p>
            <a:pPr marL="0" lvl="0" indent="0"/>
            <a:r>
              <a:rPr lang="en-US" dirty="0"/>
              <a:t>172141</a:t>
            </a:r>
          </a:p>
        </p:txBody>
      </p:sp>
      <p:cxnSp>
        <p:nvCxnSpPr>
          <p:cNvPr id="228" name="Google Shape;228;p36"/>
          <p:cNvCxnSpPr/>
          <p:nvPr/>
        </p:nvCxnSpPr>
        <p:spPr>
          <a:xfrm>
            <a:off x="7402150" y="401655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Types of Properties</a:t>
            </a:r>
            <a:endParaRPr b="1" dirty="0">
              <a:solidFill>
                <a:schemeClr val="dk1"/>
              </a:solidFill>
            </a:endParaRPr>
          </a:p>
        </p:txBody>
      </p:sp>
      <p:sp>
        <p:nvSpPr>
          <p:cNvPr id="234" name="Google Shape;234;p37"/>
          <p:cNvSpPr txBox="1">
            <a:spLocks noGrp="1"/>
          </p:cNvSpPr>
          <p:nvPr>
            <p:ph type="body" idx="1"/>
          </p:nvPr>
        </p:nvSpPr>
        <p:spPr>
          <a:xfrm>
            <a:off x="152394" y="1108811"/>
            <a:ext cx="6443479" cy="4574314"/>
          </a:xfrm>
          <a:prstGeom prst="rect">
            <a:avLst/>
          </a:prstGeom>
        </p:spPr>
        <p:txBody>
          <a:bodyPr spcFirstLastPara="1" wrap="square" lIns="91425" tIns="91425" rIns="91425" bIns="91425" anchor="t" anchorCtr="0">
            <a:noAutofit/>
          </a:bodyPr>
          <a:lstStyle/>
          <a:p>
            <a:pPr marL="139700" indent="0" algn="just">
              <a:buNone/>
            </a:pPr>
            <a:endParaRPr lang="en-US" sz="1800" b="1" dirty="0" smtClean="0"/>
          </a:p>
          <a:p>
            <a:pPr marL="139700" indent="0" algn="just">
              <a:buNone/>
            </a:pPr>
            <a:r>
              <a:rPr lang="en-US" sz="1800" b="1" dirty="0" smtClean="0"/>
              <a:t>Data </a:t>
            </a:r>
            <a:r>
              <a:rPr lang="en-US" sz="1800" b="1" dirty="0"/>
              <a:t>Property </a:t>
            </a:r>
            <a:r>
              <a:rPr lang="en-US" sz="1800" b="1" dirty="0" smtClean="0"/>
              <a:t>Attributes</a:t>
            </a:r>
          </a:p>
          <a:p>
            <a:pPr marL="596900" lvl="1" indent="0" algn="just">
              <a:buNone/>
            </a:pPr>
            <a:endParaRPr lang="en-US" sz="1800" b="1" dirty="0"/>
          </a:p>
          <a:p>
            <a:pPr marL="596900" lvl="1" indent="0" algn="just">
              <a:buNone/>
            </a:pPr>
            <a:r>
              <a:rPr lang="en-US" dirty="0" smtClean="0"/>
              <a:t>In </a:t>
            </a:r>
            <a:r>
              <a:rPr lang="en-US" dirty="0"/>
              <a:t>short, a data attribute is a single-value descriptor for a data point or </a:t>
            </a:r>
            <a:r>
              <a:rPr lang="en-US" dirty="0">
                <a:hlinkClick r:id="rId3"/>
              </a:rPr>
              <a:t>data object</a:t>
            </a:r>
            <a:r>
              <a:rPr lang="en-US" dirty="0"/>
              <a:t>. It exists most often as a column in a data table, but can also refer to special formatting or functionality for objects in programming languages such as Python</a:t>
            </a:r>
            <a:r>
              <a:rPr lang="en-US" dirty="0" smtClean="0"/>
              <a:t>. </a:t>
            </a:r>
            <a:endParaRPr lang="en-US" dirty="0"/>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صورة 1"/>
          <p:cNvPicPr>
            <a:picLocks noChangeAspect="1"/>
          </p:cNvPicPr>
          <p:nvPr/>
        </p:nvPicPr>
        <p:blipFill>
          <a:blip r:embed="rId4"/>
          <a:stretch>
            <a:fillRect/>
          </a:stretch>
        </p:blipFill>
        <p:spPr>
          <a:xfrm>
            <a:off x="2159699" y="3006704"/>
            <a:ext cx="4436174" cy="2136796"/>
          </a:xfrm>
          <a:prstGeom prst="rect">
            <a:avLst/>
          </a:prstGeom>
        </p:spPr>
      </p:pic>
    </p:spTree>
    <p:extLst>
      <p:ext uri="{BB962C8B-B14F-4D97-AF65-F5344CB8AC3E}">
        <p14:creationId xmlns:p14="http://schemas.microsoft.com/office/powerpoint/2010/main" val="3626300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5"/>
        <p:cNvGrpSpPr/>
        <p:nvPr/>
      </p:nvGrpSpPr>
      <p:grpSpPr>
        <a:xfrm>
          <a:off x="0" y="0"/>
          <a:ext cx="0" cy="0"/>
          <a:chOff x="0" y="0"/>
          <a:chExt cx="0" cy="0"/>
        </a:xfrm>
      </p:grpSpPr>
      <p:sp>
        <p:nvSpPr>
          <p:cNvPr id="336" name="Google Shape;336;p47"/>
          <p:cNvSpPr txBox="1">
            <a:spLocks noGrp="1"/>
          </p:cNvSpPr>
          <p:nvPr>
            <p:ph type="title"/>
          </p:nvPr>
        </p:nvSpPr>
        <p:spPr>
          <a:xfrm>
            <a:off x="613732" y="706644"/>
            <a:ext cx="7533900" cy="1462500"/>
          </a:xfrm>
          <a:prstGeom prst="rect">
            <a:avLst/>
          </a:prstGeom>
        </p:spPr>
        <p:txBody>
          <a:bodyPr spcFirstLastPara="1" wrap="square" lIns="91425" tIns="91425" rIns="91425" bIns="91425" anchor="t" anchorCtr="0">
            <a:noAutofit/>
          </a:bodyPr>
          <a:lstStyle/>
          <a:p>
            <a:pPr lvl="0" algn="l"/>
            <a:r>
              <a:rPr lang="en-US" dirty="0"/>
              <a:t>Preventing Object Modification</a:t>
            </a:r>
            <a:endParaRPr dirty="0"/>
          </a:p>
        </p:txBody>
      </p:sp>
      <p:cxnSp>
        <p:nvCxnSpPr>
          <p:cNvPr id="337" name="Google Shape;337;p47"/>
          <p:cNvCxnSpPr/>
          <p:nvPr/>
        </p:nvCxnSpPr>
        <p:spPr>
          <a:xfrm>
            <a:off x="908182" y="3797107"/>
            <a:ext cx="34725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4" y="530584"/>
            <a:ext cx="7223767" cy="528600"/>
          </a:xfrm>
          <a:prstGeom prst="rect">
            <a:avLst/>
          </a:prstGeom>
        </p:spPr>
        <p:txBody>
          <a:bodyPr spcFirstLastPara="1" wrap="square" lIns="91425" tIns="91425" rIns="91425" bIns="91425" anchor="t" anchorCtr="0">
            <a:noAutofit/>
          </a:bodyPr>
          <a:lstStyle/>
          <a:p>
            <a:pPr lvl="0"/>
            <a:r>
              <a:rPr lang="en-US" dirty="0"/>
              <a:t>Preventing Object Modification</a:t>
            </a:r>
            <a:endParaRPr b="1" dirty="0">
              <a:solidFill>
                <a:schemeClr val="dk1"/>
              </a:solidFill>
            </a:endParaRPr>
          </a:p>
        </p:txBody>
      </p:sp>
      <p:sp>
        <p:nvSpPr>
          <p:cNvPr id="234" name="Google Shape;234;p37"/>
          <p:cNvSpPr txBox="1">
            <a:spLocks noGrp="1"/>
          </p:cNvSpPr>
          <p:nvPr>
            <p:ph type="body" idx="1"/>
          </p:nvPr>
        </p:nvSpPr>
        <p:spPr>
          <a:xfrm>
            <a:off x="298697" y="1245302"/>
            <a:ext cx="6443479" cy="4574314"/>
          </a:xfrm>
          <a:prstGeom prst="rect">
            <a:avLst/>
          </a:prstGeom>
        </p:spPr>
        <p:txBody>
          <a:bodyPr spcFirstLastPara="1" wrap="square" lIns="91425" tIns="91425" rIns="91425" bIns="91425" anchor="t" anchorCtr="0">
            <a:noAutofit/>
          </a:bodyPr>
          <a:lstStyle/>
          <a:p>
            <a:pPr marL="139700" indent="0" algn="just">
              <a:buNone/>
            </a:pPr>
            <a:r>
              <a:rPr lang="en-US" sz="1800" b="1" dirty="0" smtClean="0"/>
              <a:t>1- </a:t>
            </a:r>
            <a:r>
              <a:rPr lang="en-US" sz="1800" b="1" dirty="0"/>
              <a:t>Prevent Extensions</a:t>
            </a:r>
          </a:p>
          <a:p>
            <a:pPr marL="139700" indent="0" algn="just">
              <a:buNone/>
            </a:pPr>
            <a:r>
              <a:rPr lang="en-US" dirty="0"/>
              <a:t>In this level, one cannot add any new properties or methods but can access existing properties or methods. Here there is an ability to delete the respective object. </a:t>
            </a:r>
            <a:r>
              <a:rPr lang="en-US" b="1" dirty="0"/>
              <a:t>Object.preventExtensions()</a:t>
            </a:r>
            <a:r>
              <a:rPr lang="en-US" dirty="0"/>
              <a:t> is the method used to accomplish this task. It prevents any new properties from ever being added to the object</a:t>
            </a:r>
            <a:endParaRPr lang="en-US" b="1" dirty="0"/>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صورة 1"/>
          <p:cNvPicPr>
            <a:picLocks noChangeAspect="1"/>
          </p:cNvPicPr>
          <p:nvPr/>
        </p:nvPicPr>
        <p:blipFill>
          <a:blip r:embed="rId3"/>
          <a:stretch>
            <a:fillRect/>
          </a:stretch>
        </p:blipFill>
        <p:spPr>
          <a:xfrm>
            <a:off x="1146048" y="2515314"/>
            <a:ext cx="4608576" cy="2530650"/>
          </a:xfrm>
          <a:prstGeom prst="rect">
            <a:avLst/>
          </a:prstGeom>
        </p:spPr>
      </p:pic>
    </p:spTree>
    <p:extLst>
      <p:ext uri="{BB962C8B-B14F-4D97-AF65-F5344CB8AC3E}">
        <p14:creationId xmlns:p14="http://schemas.microsoft.com/office/powerpoint/2010/main" val="19770804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4" y="530584"/>
            <a:ext cx="7223767" cy="528600"/>
          </a:xfrm>
          <a:prstGeom prst="rect">
            <a:avLst/>
          </a:prstGeom>
        </p:spPr>
        <p:txBody>
          <a:bodyPr spcFirstLastPara="1" wrap="square" lIns="91425" tIns="91425" rIns="91425" bIns="91425" anchor="t" anchorCtr="0">
            <a:noAutofit/>
          </a:bodyPr>
          <a:lstStyle/>
          <a:p>
            <a:pPr lvl="0"/>
            <a:r>
              <a:rPr lang="en-US" dirty="0"/>
              <a:t>Preventing Object Modification</a:t>
            </a:r>
            <a:endParaRPr b="1" dirty="0">
              <a:solidFill>
                <a:schemeClr val="dk1"/>
              </a:solidFill>
            </a:endParaRPr>
          </a:p>
        </p:txBody>
      </p:sp>
      <p:sp>
        <p:nvSpPr>
          <p:cNvPr id="234" name="Google Shape;234;p37"/>
          <p:cNvSpPr txBox="1">
            <a:spLocks noGrp="1"/>
          </p:cNvSpPr>
          <p:nvPr>
            <p:ph type="body" idx="1"/>
          </p:nvPr>
        </p:nvSpPr>
        <p:spPr>
          <a:xfrm>
            <a:off x="298697" y="1245302"/>
            <a:ext cx="6443479" cy="4574314"/>
          </a:xfrm>
          <a:prstGeom prst="rect">
            <a:avLst/>
          </a:prstGeom>
        </p:spPr>
        <p:txBody>
          <a:bodyPr spcFirstLastPara="1" wrap="square" lIns="91425" tIns="91425" rIns="91425" bIns="91425" anchor="t" anchorCtr="0">
            <a:noAutofit/>
          </a:bodyPr>
          <a:lstStyle/>
          <a:p>
            <a:pPr marL="139700" indent="0" algn="just">
              <a:buNone/>
            </a:pPr>
            <a:r>
              <a:rPr lang="en-US" sz="1800" b="1" dirty="0" smtClean="0"/>
              <a:t>2- Seal</a:t>
            </a:r>
            <a:endParaRPr lang="en-US" sz="1800" b="1" dirty="0"/>
          </a:p>
          <a:p>
            <a:pPr marL="139700" indent="0" algn="just">
              <a:buNone/>
            </a:pPr>
            <a:r>
              <a:rPr lang="en-US" dirty="0"/>
              <a:t>It is same as preventing extensions, in addition it doesn't allow to delete existing properties or methods. To accomplish this task </a:t>
            </a:r>
            <a:r>
              <a:rPr lang="en-US" b="1" dirty="0" smtClean="0"/>
              <a:t>Object. Seal()</a:t>
            </a:r>
            <a:r>
              <a:rPr lang="en-US" dirty="0"/>
              <a:t> method is used</a:t>
            </a:r>
            <a:endParaRPr lang="en-US" b="1" dirty="0"/>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صورة 2"/>
          <p:cNvPicPr>
            <a:picLocks noChangeAspect="1"/>
          </p:cNvPicPr>
          <p:nvPr/>
        </p:nvPicPr>
        <p:blipFill>
          <a:blip r:embed="rId3"/>
          <a:stretch>
            <a:fillRect/>
          </a:stretch>
        </p:blipFill>
        <p:spPr>
          <a:xfrm>
            <a:off x="804417" y="2155491"/>
            <a:ext cx="5432037" cy="2777461"/>
          </a:xfrm>
          <a:prstGeom prst="rect">
            <a:avLst/>
          </a:prstGeom>
        </p:spPr>
      </p:pic>
    </p:spTree>
    <p:extLst>
      <p:ext uri="{BB962C8B-B14F-4D97-AF65-F5344CB8AC3E}">
        <p14:creationId xmlns:p14="http://schemas.microsoft.com/office/powerpoint/2010/main" val="2980012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4" y="530584"/>
            <a:ext cx="7223767" cy="528600"/>
          </a:xfrm>
          <a:prstGeom prst="rect">
            <a:avLst/>
          </a:prstGeom>
        </p:spPr>
        <p:txBody>
          <a:bodyPr spcFirstLastPara="1" wrap="square" lIns="91425" tIns="91425" rIns="91425" bIns="91425" anchor="t" anchorCtr="0">
            <a:noAutofit/>
          </a:bodyPr>
          <a:lstStyle/>
          <a:p>
            <a:pPr lvl="0"/>
            <a:r>
              <a:rPr lang="en-US" dirty="0"/>
              <a:t>Preventing Object Modification</a:t>
            </a:r>
            <a:endParaRPr b="1" dirty="0">
              <a:solidFill>
                <a:schemeClr val="dk1"/>
              </a:solidFill>
            </a:endParaRPr>
          </a:p>
        </p:txBody>
      </p:sp>
      <p:sp>
        <p:nvSpPr>
          <p:cNvPr id="234" name="Google Shape;234;p37"/>
          <p:cNvSpPr txBox="1">
            <a:spLocks noGrp="1"/>
          </p:cNvSpPr>
          <p:nvPr>
            <p:ph type="body" idx="1"/>
          </p:nvPr>
        </p:nvSpPr>
        <p:spPr>
          <a:xfrm>
            <a:off x="298697" y="1245302"/>
            <a:ext cx="6443479" cy="4574314"/>
          </a:xfrm>
          <a:prstGeom prst="rect">
            <a:avLst/>
          </a:prstGeom>
        </p:spPr>
        <p:txBody>
          <a:bodyPr spcFirstLastPara="1" wrap="square" lIns="91425" tIns="91425" rIns="91425" bIns="91425" anchor="t" anchorCtr="0">
            <a:noAutofit/>
          </a:bodyPr>
          <a:lstStyle/>
          <a:p>
            <a:pPr marL="139700" indent="0" algn="just">
              <a:buNone/>
            </a:pPr>
            <a:r>
              <a:rPr lang="en-US" sz="1800" b="1" dirty="0" smtClean="0"/>
              <a:t>3- Freeze</a:t>
            </a:r>
            <a:endParaRPr lang="en-US" sz="1800" b="1" dirty="0"/>
          </a:p>
          <a:p>
            <a:pPr marL="139700" indent="0" algn="just">
              <a:buNone/>
            </a:pPr>
            <a:r>
              <a:rPr lang="en-US" dirty="0"/>
              <a:t>In addition to seal's functionality, freeze doesn't allow even to access the existing properties. To freeze an object we use</a:t>
            </a:r>
            <a:r>
              <a:rPr lang="en-US" b="1" dirty="0"/>
              <a:t> </a:t>
            </a:r>
            <a:r>
              <a:rPr lang="en-US" b="1" dirty="0" err="1"/>
              <a:t>Object.freeze</a:t>
            </a:r>
            <a:r>
              <a:rPr lang="en-US" b="1" dirty="0"/>
              <a:t>()</a:t>
            </a:r>
            <a:r>
              <a:rPr lang="en-US" dirty="0"/>
              <a:t> method. It can also make an object </a:t>
            </a:r>
            <a:r>
              <a:rPr lang="en-US" b="1" dirty="0"/>
              <a:t>immutable</a:t>
            </a:r>
            <a:endParaRPr lang="en-US" b="1" dirty="0"/>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صورة 1"/>
          <p:cNvPicPr>
            <a:picLocks noChangeAspect="1"/>
          </p:cNvPicPr>
          <p:nvPr/>
        </p:nvPicPr>
        <p:blipFill>
          <a:blip r:embed="rId3"/>
          <a:stretch>
            <a:fillRect/>
          </a:stretch>
        </p:blipFill>
        <p:spPr>
          <a:xfrm>
            <a:off x="819525" y="2304288"/>
            <a:ext cx="5581359" cy="2716751"/>
          </a:xfrm>
          <a:prstGeom prst="rect">
            <a:avLst/>
          </a:prstGeom>
        </p:spPr>
      </p:pic>
      <p:pic>
        <p:nvPicPr>
          <p:cNvPr id="4" name="صورة 3"/>
          <p:cNvPicPr>
            <a:picLocks noChangeAspect="1"/>
          </p:cNvPicPr>
          <p:nvPr/>
        </p:nvPicPr>
        <p:blipFill>
          <a:blip r:embed="rId4"/>
          <a:stretch>
            <a:fillRect/>
          </a:stretch>
        </p:blipFill>
        <p:spPr>
          <a:xfrm>
            <a:off x="4096513" y="4217627"/>
            <a:ext cx="2304372" cy="609685"/>
          </a:xfrm>
          <a:prstGeom prst="rect">
            <a:avLst/>
          </a:prstGeom>
        </p:spPr>
      </p:pic>
    </p:spTree>
    <p:extLst>
      <p:ext uri="{BB962C8B-B14F-4D97-AF65-F5344CB8AC3E}">
        <p14:creationId xmlns:p14="http://schemas.microsoft.com/office/powerpoint/2010/main" val="1781975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39"/>
        <p:cNvGrpSpPr/>
        <p:nvPr/>
      </p:nvGrpSpPr>
      <p:grpSpPr>
        <a:xfrm>
          <a:off x="0" y="0"/>
          <a:ext cx="0" cy="0"/>
          <a:chOff x="0" y="0"/>
          <a:chExt cx="0" cy="0"/>
        </a:xfrm>
      </p:grpSpPr>
      <p:sp>
        <p:nvSpPr>
          <p:cNvPr id="640" name="Google Shape;640;p62"/>
          <p:cNvSpPr txBox="1">
            <a:spLocks noGrp="1"/>
          </p:cNvSpPr>
          <p:nvPr>
            <p:ph type="title"/>
          </p:nvPr>
        </p:nvSpPr>
        <p:spPr>
          <a:xfrm>
            <a:off x="713250" y="638800"/>
            <a:ext cx="7717500" cy="1963500"/>
          </a:xfrm>
          <a:prstGeom prst="rect">
            <a:avLst/>
          </a:prstGeom>
        </p:spPr>
        <p:txBody>
          <a:bodyPr spcFirstLastPara="1" wrap="square" lIns="91425" tIns="91425" rIns="91425" bIns="91425" anchor="b" anchorCtr="0">
            <a:noAutofit/>
          </a:bodyPr>
          <a:lstStyle/>
          <a:p>
            <a:pPr lvl="0"/>
            <a:r>
              <a:rPr lang="en-US" sz="8800" dirty="0"/>
              <a:t>Summary</a:t>
            </a:r>
            <a:endParaRPr sz="8600" dirty="0">
              <a:solidFill>
                <a:schemeClr val="lt1"/>
              </a:solidFill>
            </a:endParaRPr>
          </a:p>
        </p:txBody>
      </p:sp>
      <p:cxnSp>
        <p:nvCxnSpPr>
          <p:cNvPr id="642" name="Google Shape;642;p62"/>
          <p:cNvCxnSpPr/>
          <p:nvPr/>
        </p:nvCxnSpPr>
        <p:spPr>
          <a:xfrm>
            <a:off x="3171450" y="2623659"/>
            <a:ext cx="2801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692"/>
        <p:cNvGrpSpPr/>
        <p:nvPr/>
      </p:nvGrpSpPr>
      <p:grpSpPr>
        <a:xfrm>
          <a:off x="0" y="0"/>
          <a:ext cx="0" cy="0"/>
          <a:chOff x="0" y="0"/>
          <a:chExt cx="0" cy="0"/>
        </a:xfrm>
      </p:grpSpPr>
      <p:sp>
        <p:nvSpPr>
          <p:cNvPr id="693" name="Google Shape;693;p66"/>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Summary</a:t>
            </a:r>
            <a:endParaRPr dirty="0"/>
          </a:p>
        </p:txBody>
      </p:sp>
      <p:sp>
        <p:nvSpPr>
          <p:cNvPr id="694" name="Google Shape;694;p66"/>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p>
            <a:pPr lvl="0"/>
            <a:r>
              <a:rPr lang="en-US" dirty="0"/>
              <a:t>It helps to think of JavaScript objects as hash maps where properties are just key/value pairs. You access object properties using either dot notation or bracket notation with a string identifier. You can add a property at any time by assigning a value to it, and you can remove a property at any time with the delete operator. You can always check whether a property exists by using the in operator on a property name and object. If the property in question is an own property, you could also use </a:t>
            </a:r>
            <a:r>
              <a:rPr lang="en-US" dirty="0" err="1"/>
              <a:t>hasOwnProperty</a:t>
            </a:r>
            <a:r>
              <a:rPr lang="en-US" dirty="0"/>
              <a:t>(), which exists on every object. All object properties are enumerable by default, which means that they will appear in a for-in loop or be retrieved by </a:t>
            </a:r>
            <a:r>
              <a:rPr lang="en-US" dirty="0" err="1"/>
              <a:t>Object.keys</a:t>
            </a:r>
            <a:r>
              <a:rPr lang="en-US" dirty="0"/>
              <a:t>().</a:t>
            </a:r>
            <a:endParaRPr dirty="0"/>
          </a:p>
        </p:txBody>
      </p:sp>
      <p:cxnSp>
        <p:nvCxnSpPr>
          <p:cNvPr id="695" name="Google Shape;695;p66"/>
          <p:cNvCxnSpPr/>
          <p:nvPr/>
        </p:nvCxnSpPr>
        <p:spPr>
          <a:xfrm>
            <a:off x="814975" y="1263460"/>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66"/>
        <p:cNvGrpSpPr/>
        <p:nvPr/>
      </p:nvGrpSpPr>
      <p:grpSpPr>
        <a:xfrm>
          <a:off x="0" y="0"/>
          <a:ext cx="0" cy="0"/>
          <a:chOff x="0" y="0"/>
          <a:chExt cx="0" cy="0"/>
        </a:xfrm>
      </p:grpSpPr>
      <p:sp>
        <p:nvSpPr>
          <p:cNvPr id="667" name="Google Shape;667;p64"/>
          <p:cNvSpPr txBox="1">
            <a:spLocks noGrp="1"/>
          </p:cNvSpPr>
          <p:nvPr>
            <p:ph type="title"/>
          </p:nvPr>
        </p:nvSpPr>
        <p:spPr>
          <a:xfrm>
            <a:off x="713250" y="672738"/>
            <a:ext cx="7717500" cy="129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668" name="Google Shape;668;p64"/>
          <p:cNvSpPr txBox="1">
            <a:spLocks noGrp="1"/>
          </p:cNvSpPr>
          <p:nvPr>
            <p:ph type="body" idx="1"/>
          </p:nvPr>
        </p:nvSpPr>
        <p:spPr>
          <a:xfrm>
            <a:off x="3067686" y="2382982"/>
            <a:ext cx="3007500" cy="6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smtClean="0">
                <a:solidFill>
                  <a:schemeClr val="accent5"/>
                </a:solidFill>
              </a:rPr>
              <a:t>sasiserag@gmail.com</a:t>
            </a:r>
            <a:endParaRPr sz="1600" b="1" dirty="0">
              <a:solidFill>
                <a:schemeClr val="accent5"/>
              </a:solidFill>
            </a:endParaRPr>
          </a:p>
        </p:txBody>
      </p:sp>
      <p:sp>
        <p:nvSpPr>
          <p:cNvPr id="669" name="Google Shape;669;p64"/>
          <p:cNvSpPr txBox="1">
            <a:spLocks noGrp="1"/>
          </p:cNvSpPr>
          <p:nvPr>
            <p:ph type="subTitle" idx="2"/>
          </p:nvPr>
        </p:nvSpPr>
        <p:spPr>
          <a:xfrm>
            <a:off x="3067686" y="2113881"/>
            <a:ext cx="3007500" cy="39715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dirty="0">
                <a:solidFill>
                  <a:schemeClr val="accent5"/>
                </a:solidFill>
              </a:rPr>
              <a:t>Do you have any question</a:t>
            </a:r>
            <a:r>
              <a:rPr lang="en" sz="1600" dirty="0" smtClean="0">
                <a:solidFill>
                  <a:schemeClr val="accent5"/>
                </a:solidFill>
              </a:rPr>
              <a:t>?</a:t>
            </a:r>
            <a:endParaRPr sz="1600" dirty="0">
              <a:solidFill>
                <a:schemeClr val="accent5"/>
              </a:solidFill>
            </a:endParaRPr>
          </a:p>
        </p:txBody>
      </p:sp>
      <p:pic>
        <p:nvPicPr>
          <p:cNvPr id="3" name="صورة 2"/>
          <p:cNvPicPr>
            <a:picLocks noChangeAspect="1"/>
          </p:cNvPicPr>
          <p:nvPr/>
        </p:nvPicPr>
        <p:blipFill>
          <a:blip r:embed="rId3"/>
          <a:stretch>
            <a:fillRect/>
          </a:stretch>
        </p:blipFill>
        <p:spPr>
          <a:xfrm>
            <a:off x="1965625" y="3073882"/>
            <a:ext cx="4801270" cy="80973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Defining Properties</a:t>
            </a:r>
            <a:endParaRPr b="1" dirty="0">
              <a:solidFill>
                <a:schemeClr val="dk1"/>
              </a:solidFill>
            </a:endParaRPr>
          </a:p>
        </p:txBody>
      </p:sp>
      <p:sp>
        <p:nvSpPr>
          <p:cNvPr id="234" name="Google Shape;234;p37"/>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p>
            <a:r>
              <a:rPr lang="en-US" dirty="0"/>
              <a:t>Properties are the values associated with a JavaScript object</a:t>
            </a:r>
            <a:r>
              <a:rPr lang="en-US" dirty="0" smtClean="0"/>
              <a:t>.</a:t>
            </a:r>
          </a:p>
          <a:p>
            <a:pPr marL="139700" indent="0">
              <a:buNone/>
            </a:pPr>
            <a:endParaRPr lang="en-US" dirty="0"/>
          </a:p>
          <a:p>
            <a:r>
              <a:rPr lang="en-US" dirty="0"/>
              <a:t>A JavaScript object is a collection of unordered properties</a:t>
            </a:r>
            <a:r>
              <a:rPr lang="en-US" dirty="0" smtClean="0"/>
              <a:t>.</a:t>
            </a:r>
          </a:p>
          <a:p>
            <a:pPr marL="139700" indent="0">
              <a:buNone/>
            </a:pPr>
            <a:endParaRPr lang="en-US" dirty="0"/>
          </a:p>
          <a:p>
            <a:r>
              <a:rPr lang="en-US" dirty="0"/>
              <a:t>Properties can usually be changed, added, and deleted, but some are read only.</a:t>
            </a:r>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صورة 1"/>
          <p:cNvPicPr>
            <a:picLocks noChangeAspect="1"/>
          </p:cNvPicPr>
          <p:nvPr/>
        </p:nvPicPr>
        <p:blipFill>
          <a:blip r:embed="rId3"/>
          <a:stretch>
            <a:fillRect/>
          </a:stretch>
        </p:blipFill>
        <p:spPr>
          <a:xfrm>
            <a:off x="1169456" y="2861245"/>
            <a:ext cx="5162537" cy="218767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Detecting Properties</a:t>
            </a:r>
            <a:endParaRPr b="1" dirty="0">
              <a:solidFill>
                <a:schemeClr val="dk1"/>
              </a:solidFill>
            </a:endParaRPr>
          </a:p>
        </p:txBody>
      </p:sp>
      <p:sp>
        <p:nvSpPr>
          <p:cNvPr id="234" name="Google Shape;234;p37"/>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p>
            <a:r>
              <a:rPr lang="en-US" dirty="0"/>
              <a:t>In JavaScript we can add a property to an object at any point in code. It is encouraged to check whether a property exists or not before doing some operation using that particular property. To check if a property exists or not there are several methods provided in JavaScript which we will check one by one.</a:t>
            </a:r>
          </a:p>
          <a:p>
            <a:pPr marL="139700" indent="0">
              <a:buNone/>
            </a:pPr>
            <a:r>
              <a:rPr lang="en-US" dirty="0"/>
              <a:t> </a:t>
            </a:r>
          </a:p>
          <a:p>
            <a:pPr marL="139700" indent="0">
              <a:buNone/>
            </a:pPr>
            <a:r>
              <a:rPr lang="en-US" dirty="0"/>
              <a:t> </a:t>
            </a:r>
            <a:r>
              <a:rPr lang="en-US" dirty="0" smtClean="0"/>
              <a:t>       The </a:t>
            </a:r>
            <a:r>
              <a:rPr lang="en-US" dirty="0"/>
              <a:t>first method which is often used by most of the </a:t>
            </a:r>
            <a:r>
              <a:rPr lang="en-US" dirty="0" smtClean="0"/>
              <a:t>JavaScript</a:t>
            </a:r>
          </a:p>
          <a:p>
            <a:pPr marL="139700" indent="0">
              <a:buNone/>
            </a:pPr>
            <a:r>
              <a:rPr lang="en-US" dirty="0"/>
              <a:t> </a:t>
            </a:r>
            <a:r>
              <a:rPr lang="en-US" dirty="0" smtClean="0"/>
              <a:t>       developers </a:t>
            </a:r>
            <a:r>
              <a:rPr lang="en-US" dirty="0"/>
              <a:t>is checking for “</a:t>
            </a:r>
            <a:r>
              <a:rPr lang="en-US" dirty="0" err="1" smtClean="0"/>
              <a:t>object.propery</a:t>
            </a:r>
            <a:r>
              <a:rPr lang="en-US" dirty="0"/>
              <a:t>” inside an if </a:t>
            </a:r>
            <a:r>
              <a:rPr lang="en-US" dirty="0" smtClean="0"/>
              <a:t>condition.</a:t>
            </a:r>
            <a:endParaRPr lang="en-US" dirty="0"/>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صورة 2"/>
          <p:cNvPicPr>
            <a:picLocks noChangeAspect="1"/>
          </p:cNvPicPr>
          <p:nvPr/>
        </p:nvPicPr>
        <p:blipFill>
          <a:blip r:embed="rId3"/>
          <a:stretch>
            <a:fillRect/>
          </a:stretch>
        </p:blipFill>
        <p:spPr>
          <a:xfrm>
            <a:off x="396971" y="3487013"/>
            <a:ext cx="6707507" cy="1196937"/>
          </a:xfrm>
          <a:prstGeom prst="rect">
            <a:avLst/>
          </a:prstGeom>
        </p:spPr>
      </p:pic>
    </p:spTree>
    <p:extLst>
      <p:ext uri="{BB962C8B-B14F-4D97-AF65-F5344CB8AC3E}">
        <p14:creationId xmlns:p14="http://schemas.microsoft.com/office/powerpoint/2010/main" val="650290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Removing Properties</a:t>
            </a:r>
            <a:endParaRPr b="1" dirty="0">
              <a:solidFill>
                <a:schemeClr val="dk1"/>
              </a:solidFill>
            </a:endParaRPr>
          </a:p>
        </p:txBody>
      </p:sp>
      <p:sp>
        <p:nvSpPr>
          <p:cNvPr id="234" name="Google Shape;234;p37"/>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p>
            <a:r>
              <a:rPr lang="en-US" dirty="0"/>
              <a:t>The delete operator deletes both the value of the property and the property itself.</a:t>
            </a:r>
          </a:p>
          <a:p>
            <a:r>
              <a:rPr lang="en-US" dirty="0"/>
              <a:t>After deletion, the property cannot be used before it is added back again.</a:t>
            </a:r>
          </a:p>
          <a:p>
            <a:r>
              <a:rPr lang="en-US" dirty="0"/>
              <a:t>The delete operator is designed to be used on object properties. It has no effect on variables or functions.</a:t>
            </a:r>
          </a:p>
          <a:p>
            <a:r>
              <a:rPr lang="en-US" b="1" dirty="0"/>
              <a:t>Note:</a:t>
            </a:r>
            <a:r>
              <a:rPr lang="en-US" dirty="0"/>
              <a:t> The delete operator should not be used on predefined JavaScript object properties. It can crash your application.</a:t>
            </a:r>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صورة 1"/>
          <p:cNvPicPr>
            <a:picLocks noChangeAspect="1"/>
          </p:cNvPicPr>
          <p:nvPr/>
        </p:nvPicPr>
        <p:blipFill>
          <a:blip r:embed="rId3"/>
          <a:stretch>
            <a:fillRect/>
          </a:stretch>
        </p:blipFill>
        <p:spPr>
          <a:xfrm>
            <a:off x="1143075" y="3328930"/>
            <a:ext cx="4959814" cy="1719986"/>
          </a:xfrm>
          <a:prstGeom prst="rect">
            <a:avLst/>
          </a:prstGeom>
        </p:spPr>
      </p:pic>
    </p:spTree>
    <p:extLst>
      <p:ext uri="{BB962C8B-B14F-4D97-AF65-F5344CB8AC3E}">
        <p14:creationId xmlns:p14="http://schemas.microsoft.com/office/powerpoint/2010/main" val="3285409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Enumeration</a:t>
            </a:r>
            <a:endParaRPr b="1" dirty="0">
              <a:solidFill>
                <a:schemeClr val="dk1"/>
              </a:solidFill>
            </a:endParaRPr>
          </a:p>
        </p:txBody>
      </p:sp>
      <p:sp>
        <p:nvSpPr>
          <p:cNvPr id="234" name="Google Shape;234;p37"/>
          <p:cNvSpPr txBox="1">
            <a:spLocks noGrp="1"/>
          </p:cNvSpPr>
          <p:nvPr>
            <p:ph type="body" idx="1"/>
          </p:nvPr>
        </p:nvSpPr>
        <p:spPr>
          <a:xfrm>
            <a:off x="713225" y="1424150"/>
            <a:ext cx="4322071" cy="3259800"/>
          </a:xfrm>
          <a:prstGeom prst="rect">
            <a:avLst/>
          </a:prstGeom>
        </p:spPr>
        <p:txBody>
          <a:bodyPr spcFirstLastPara="1" wrap="square" lIns="91425" tIns="91425" rIns="91425" bIns="91425" anchor="t" anchorCtr="0">
            <a:noAutofit/>
          </a:bodyPr>
          <a:lstStyle/>
          <a:p>
            <a:pPr marL="139700" indent="0">
              <a:buNone/>
            </a:pPr>
            <a:r>
              <a:rPr lang="en-US" dirty="0"/>
              <a:t>An enumerable property is one that can be included in and visited during </a:t>
            </a:r>
            <a:r>
              <a:rPr lang="en-US" dirty="0" smtClean="0"/>
              <a:t>for. In </a:t>
            </a:r>
            <a:r>
              <a:rPr lang="en-US" dirty="0"/>
              <a:t>loops (or a similar iteration of properties, like </a:t>
            </a:r>
            <a:r>
              <a:rPr lang="en-US" dirty="0" smtClean="0"/>
              <a:t>Object. Keys()).</a:t>
            </a:r>
            <a:endParaRPr lang="en-US" dirty="0"/>
          </a:p>
          <a:p>
            <a:pPr marL="139700" indent="0">
              <a:buNone/>
            </a:pPr>
            <a:endParaRPr lang="en-US" dirty="0"/>
          </a:p>
          <a:p>
            <a:pPr marL="139700" indent="0">
              <a:buNone/>
            </a:pPr>
            <a:r>
              <a:rPr lang="en-US" dirty="0"/>
              <a:t>If a property isn't identified as enumerable, the loop will ignore that it's within the </a:t>
            </a:r>
            <a:r>
              <a:rPr lang="en-US" dirty="0" smtClean="0"/>
              <a:t>object</a:t>
            </a:r>
          </a:p>
          <a:p>
            <a:pPr marL="139700" indent="0">
              <a:buNone/>
            </a:pPr>
            <a:endParaRPr lang="en-US" dirty="0"/>
          </a:p>
          <a:p>
            <a:pPr marL="139700" indent="0">
              <a:buNone/>
            </a:pPr>
            <a:r>
              <a:rPr lang="en-US" dirty="0"/>
              <a:t>A property is identified as enumerable or not by its own [[Enumerable]] attribute. You can view this as part of the property's descriptor:</a:t>
            </a:r>
            <a:endParaRPr lang="en-US" dirty="0"/>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pic>
        <p:nvPicPr>
          <p:cNvPr id="4" name="صورة 3"/>
          <p:cNvPicPr>
            <a:picLocks noChangeAspect="1"/>
          </p:cNvPicPr>
          <p:nvPr/>
        </p:nvPicPr>
        <p:blipFill>
          <a:blip r:embed="rId3"/>
          <a:stretch>
            <a:fillRect/>
          </a:stretch>
        </p:blipFill>
        <p:spPr>
          <a:xfrm>
            <a:off x="5035296" y="1903010"/>
            <a:ext cx="3438965" cy="1087991"/>
          </a:xfrm>
          <a:prstGeom prst="rect">
            <a:avLst/>
          </a:prstGeom>
        </p:spPr>
      </p:pic>
      <p:pic>
        <p:nvPicPr>
          <p:cNvPr id="9" name="صورة 8"/>
          <p:cNvPicPr>
            <a:picLocks noChangeAspect="1"/>
          </p:cNvPicPr>
          <p:nvPr/>
        </p:nvPicPr>
        <p:blipFill>
          <a:blip r:embed="rId4"/>
          <a:stretch>
            <a:fillRect/>
          </a:stretch>
        </p:blipFill>
        <p:spPr>
          <a:xfrm>
            <a:off x="938227" y="3717479"/>
            <a:ext cx="4974894" cy="1331437"/>
          </a:xfrm>
          <a:prstGeom prst="rect">
            <a:avLst/>
          </a:prstGeom>
        </p:spPr>
      </p:pic>
    </p:spTree>
    <p:extLst>
      <p:ext uri="{BB962C8B-B14F-4D97-AF65-F5344CB8AC3E}">
        <p14:creationId xmlns:p14="http://schemas.microsoft.com/office/powerpoint/2010/main" val="3836338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Types of Properties</a:t>
            </a:r>
            <a:endParaRPr b="1" dirty="0">
              <a:solidFill>
                <a:schemeClr val="dk1"/>
              </a:solidFill>
            </a:endParaRPr>
          </a:p>
        </p:txBody>
      </p:sp>
      <p:sp>
        <p:nvSpPr>
          <p:cNvPr id="234" name="Google Shape;234;p37"/>
          <p:cNvSpPr txBox="1">
            <a:spLocks noGrp="1"/>
          </p:cNvSpPr>
          <p:nvPr>
            <p:ph type="body" idx="1"/>
          </p:nvPr>
        </p:nvSpPr>
        <p:spPr>
          <a:xfrm>
            <a:off x="713225" y="1424150"/>
            <a:ext cx="6845815" cy="3259800"/>
          </a:xfrm>
          <a:prstGeom prst="rect">
            <a:avLst/>
          </a:prstGeom>
        </p:spPr>
        <p:txBody>
          <a:bodyPr spcFirstLastPara="1" wrap="square" lIns="91425" tIns="91425" rIns="91425" bIns="91425" anchor="t" anchorCtr="0">
            <a:noAutofit/>
          </a:bodyPr>
          <a:lstStyle/>
          <a:p>
            <a:pPr marL="139700" indent="0">
              <a:buNone/>
            </a:pPr>
            <a:r>
              <a:rPr lang="en-US" dirty="0"/>
              <a:t>There are two types of object properties: data properties and accessor properties</a:t>
            </a:r>
            <a:r>
              <a:rPr lang="en-US" dirty="0" smtClean="0"/>
              <a:t>.</a:t>
            </a:r>
          </a:p>
          <a:p>
            <a:pPr marL="139700" indent="0">
              <a:buNone/>
            </a:pPr>
            <a:endParaRPr lang="en-US" dirty="0" smtClean="0"/>
          </a:p>
          <a:p>
            <a:pPr marL="139700" indent="0">
              <a:buNone/>
            </a:pPr>
            <a:r>
              <a:rPr lang="en-US" sz="1800" b="1" dirty="0" smtClean="0"/>
              <a:t>1- Data Properties</a:t>
            </a:r>
            <a:endParaRPr lang="en-US" sz="1800" b="1" dirty="0"/>
          </a:p>
          <a:p>
            <a:pPr marL="139700" indent="0">
              <a:buNone/>
            </a:pPr>
            <a:endParaRPr lang="en-US" dirty="0" smtClean="0"/>
          </a:p>
          <a:p>
            <a:pPr marL="139700" indent="0">
              <a:buNone/>
            </a:pPr>
            <a:r>
              <a:rPr lang="en-US" dirty="0" smtClean="0"/>
              <a:t>A </a:t>
            </a:r>
            <a:r>
              <a:rPr lang="en-US" dirty="0"/>
              <a:t>data property contains a single location for a data value. </a:t>
            </a:r>
            <a:r>
              <a:rPr lang="en-US" dirty="0" smtClean="0"/>
              <a:t>A </a:t>
            </a:r>
            <a:r>
              <a:rPr lang="en-US" dirty="0"/>
              <a:t>data property has four attributes:</a:t>
            </a:r>
          </a:p>
          <a:p>
            <a:pPr marL="139700" indent="0">
              <a:buNone/>
            </a:pPr>
            <a:endParaRPr lang="en-US" dirty="0"/>
          </a:p>
          <a:p>
            <a:pPr>
              <a:buFont typeface="Arial" panose="020B0604020202020204" pitchFamily="34" charset="0"/>
              <a:buChar char="•"/>
            </a:pPr>
            <a:r>
              <a:rPr lang="en-US" dirty="0"/>
              <a:t> </a:t>
            </a:r>
            <a:r>
              <a:rPr lang="en-US" dirty="0" smtClean="0"/>
              <a:t>[[Configurable]] </a:t>
            </a:r>
            <a:r>
              <a:rPr lang="en-US" dirty="0"/>
              <a:t>– determines whether a property can be redefined or removed via delete operator.</a:t>
            </a:r>
          </a:p>
          <a:p>
            <a:pPr>
              <a:buFont typeface="Arial" panose="020B0604020202020204" pitchFamily="34" charset="0"/>
              <a:buChar char="•"/>
            </a:pPr>
            <a:r>
              <a:rPr lang="en-US" dirty="0"/>
              <a:t> [[Enumerable]] – indicates that if a property will be returned in the for...in loop.</a:t>
            </a:r>
          </a:p>
          <a:p>
            <a:pPr>
              <a:buFont typeface="Arial" panose="020B0604020202020204" pitchFamily="34" charset="0"/>
              <a:buChar char="•"/>
            </a:pPr>
            <a:r>
              <a:rPr lang="en-US" dirty="0"/>
              <a:t> [[Writable]] – specifies that the value of a property can be changed.</a:t>
            </a:r>
          </a:p>
          <a:p>
            <a:pPr>
              <a:buFont typeface="Arial" panose="020B0604020202020204" pitchFamily="34" charset="0"/>
              <a:buChar char="•"/>
            </a:pPr>
            <a:r>
              <a:rPr lang="en-US" dirty="0"/>
              <a:t> [[Value]] – contains the actual value of a property </a:t>
            </a:r>
            <a:endParaRPr lang="en-US" dirty="0"/>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529263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Types of Properties</a:t>
            </a:r>
            <a:endParaRPr b="1" dirty="0">
              <a:solidFill>
                <a:schemeClr val="dk1"/>
              </a:solidFill>
            </a:endParaRPr>
          </a:p>
        </p:txBody>
      </p:sp>
      <p:sp>
        <p:nvSpPr>
          <p:cNvPr id="234" name="Google Shape;234;p37"/>
          <p:cNvSpPr txBox="1">
            <a:spLocks noGrp="1"/>
          </p:cNvSpPr>
          <p:nvPr>
            <p:ph type="body" idx="1"/>
          </p:nvPr>
        </p:nvSpPr>
        <p:spPr>
          <a:xfrm>
            <a:off x="713225" y="1478471"/>
            <a:ext cx="6723895" cy="4574314"/>
          </a:xfrm>
          <a:prstGeom prst="rect">
            <a:avLst/>
          </a:prstGeom>
        </p:spPr>
        <p:txBody>
          <a:bodyPr spcFirstLastPara="1" wrap="square" lIns="91425" tIns="91425" rIns="91425" bIns="91425" anchor="t" anchorCtr="0">
            <a:noAutofit/>
          </a:bodyPr>
          <a:lstStyle/>
          <a:p>
            <a:pPr marL="139700" indent="0">
              <a:buNone/>
            </a:pPr>
            <a:r>
              <a:rPr lang="en-US" dirty="0"/>
              <a:t>By default, the [[Configurable]] , [[Enumerable]], and [[Writable]] attributes set to true for all properties defined directly on an object. The default value of the [[Value]] attribute is undefined</a:t>
            </a:r>
            <a:r>
              <a:rPr lang="en-US" dirty="0" smtClean="0"/>
              <a:t>.</a:t>
            </a:r>
          </a:p>
          <a:p>
            <a:pPr marL="139700" indent="0">
              <a:buNone/>
            </a:pPr>
            <a:endParaRPr lang="en-US" dirty="0" smtClean="0"/>
          </a:p>
          <a:p>
            <a:pPr marL="139700" indent="0">
              <a:buNone/>
            </a:pPr>
            <a:r>
              <a:rPr lang="en-US" sz="1800" b="1" dirty="0" smtClean="0"/>
              <a:t>2- Accessor Properties</a:t>
            </a:r>
          </a:p>
          <a:p>
            <a:pPr marL="139700" indent="0">
              <a:buNone/>
            </a:pPr>
            <a:endParaRPr lang="en-US" sz="1800" b="1" dirty="0"/>
          </a:p>
          <a:p>
            <a:pPr marL="139700" indent="0">
              <a:buNone/>
            </a:pPr>
            <a:r>
              <a:rPr lang="en-US" dirty="0"/>
              <a:t>Similar to data properties, accessor properties also have [[Configurable]] and [[Enumerable]] attributes.</a:t>
            </a:r>
          </a:p>
          <a:p>
            <a:pPr marL="139700" indent="0">
              <a:buNone/>
            </a:pPr>
            <a:endParaRPr lang="en-US" dirty="0"/>
          </a:p>
          <a:p>
            <a:pPr marL="139700" indent="0">
              <a:buNone/>
            </a:pPr>
            <a:r>
              <a:rPr lang="en-US" dirty="0"/>
              <a:t>But the accessor properties have the [[Get]] and [[Set]] attributes instead of [[Value]] and [[Writable]].</a:t>
            </a:r>
          </a:p>
          <a:p>
            <a:pPr marL="139700" indent="0">
              <a:buNone/>
            </a:pPr>
            <a:endParaRPr lang="en-US" dirty="0"/>
          </a:p>
          <a:p>
            <a:pPr marL="139700" indent="0">
              <a:buNone/>
            </a:pPr>
            <a:r>
              <a:rPr lang="en-US" dirty="0"/>
              <a:t>When you read data from an accessor property, the [[Get]] function is called automatically to return a value. The default return value of the [[Get]] function is undefined.</a:t>
            </a:r>
          </a:p>
          <a:p>
            <a:pPr marL="139700" indent="0">
              <a:buNone/>
            </a:pPr>
            <a:endParaRPr lang="en-US" dirty="0"/>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960894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Types of Properties</a:t>
            </a:r>
            <a:endParaRPr b="1" dirty="0">
              <a:solidFill>
                <a:schemeClr val="dk1"/>
              </a:solidFill>
            </a:endParaRPr>
          </a:p>
        </p:txBody>
      </p:sp>
      <p:sp>
        <p:nvSpPr>
          <p:cNvPr id="234" name="Google Shape;234;p37"/>
          <p:cNvSpPr txBox="1">
            <a:spLocks noGrp="1"/>
          </p:cNvSpPr>
          <p:nvPr>
            <p:ph type="body" idx="1"/>
          </p:nvPr>
        </p:nvSpPr>
        <p:spPr>
          <a:xfrm>
            <a:off x="713225" y="1284258"/>
            <a:ext cx="6723895" cy="4574314"/>
          </a:xfrm>
          <a:prstGeom prst="rect">
            <a:avLst/>
          </a:prstGeom>
        </p:spPr>
        <p:txBody>
          <a:bodyPr spcFirstLastPara="1" wrap="square" lIns="91425" tIns="91425" rIns="91425" bIns="91425" anchor="t" anchorCtr="0">
            <a:noAutofit/>
          </a:bodyPr>
          <a:lstStyle/>
          <a:p>
            <a:pPr marL="139700" indent="0">
              <a:buNone/>
            </a:pPr>
            <a:r>
              <a:rPr lang="en-US" dirty="0"/>
              <a:t>If you assign a value to an accessor property, the [[Set]] function is called automatically.</a:t>
            </a:r>
          </a:p>
          <a:p>
            <a:pPr marL="139700" indent="0">
              <a:buNone/>
            </a:pPr>
            <a:endParaRPr lang="en-US" dirty="0"/>
          </a:p>
          <a:p>
            <a:pPr marL="139700" indent="0">
              <a:buNone/>
            </a:pPr>
            <a:r>
              <a:rPr lang="en-US" dirty="0"/>
              <a:t>To define an accessor property, you must use the </a:t>
            </a:r>
            <a:r>
              <a:rPr lang="en-US" dirty="0" err="1"/>
              <a:t>Object.defineProperty</a:t>
            </a:r>
            <a:r>
              <a:rPr lang="en-US" dirty="0"/>
              <a:t>() method. For example:</a:t>
            </a:r>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صورة 2"/>
          <p:cNvPicPr>
            <a:picLocks noChangeAspect="1"/>
          </p:cNvPicPr>
          <p:nvPr/>
        </p:nvPicPr>
        <p:blipFill>
          <a:blip r:embed="rId3"/>
          <a:stretch>
            <a:fillRect/>
          </a:stretch>
        </p:blipFill>
        <p:spPr>
          <a:xfrm>
            <a:off x="1520948" y="2682240"/>
            <a:ext cx="5108447" cy="2340864"/>
          </a:xfrm>
          <a:prstGeom prst="rect">
            <a:avLst/>
          </a:prstGeom>
        </p:spPr>
      </p:pic>
    </p:spTree>
    <p:extLst>
      <p:ext uri="{BB962C8B-B14F-4D97-AF65-F5344CB8AC3E}">
        <p14:creationId xmlns:p14="http://schemas.microsoft.com/office/powerpoint/2010/main" val="2718546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Types of Properties</a:t>
            </a:r>
            <a:endParaRPr b="1" dirty="0">
              <a:solidFill>
                <a:schemeClr val="dk1"/>
              </a:solidFill>
            </a:endParaRPr>
          </a:p>
        </p:txBody>
      </p:sp>
      <p:sp>
        <p:nvSpPr>
          <p:cNvPr id="234" name="Google Shape;234;p37"/>
          <p:cNvSpPr txBox="1">
            <a:spLocks noGrp="1"/>
          </p:cNvSpPr>
          <p:nvPr>
            <p:ph type="body" idx="1"/>
          </p:nvPr>
        </p:nvSpPr>
        <p:spPr>
          <a:xfrm>
            <a:off x="298697" y="1245302"/>
            <a:ext cx="6443479" cy="4574314"/>
          </a:xfrm>
          <a:prstGeom prst="rect">
            <a:avLst/>
          </a:prstGeom>
        </p:spPr>
        <p:txBody>
          <a:bodyPr spcFirstLastPara="1" wrap="square" lIns="91425" tIns="91425" rIns="91425" bIns="91425" anchor="t" anchorCtr="0">
            <a:noAutofit/>
          </a:bodyPr>
          <a:lstStyle/>
          <a:p>
            <a:pPr marL="139700" indent="0" algn="just">
              <a:buNone/>
            </a:pPr>
            <a:r>
              <a:rPr lang="en-US" dirty="0"/>
              <a:t>The </a:t>
            </a:r>
            <a:r>
              <a:rPr lang="en-US" b="1" dirty="0"/>
              <a:t>attributes</a:t>
            </a:r>
            <a:r>
              <a:rPr lang="en-US" dirty="0"/>
              <a:t> collection is iterable and has all the </a:t>
            </a:r>
            <a:r>
              <a:rPr lang="en-US" b="1" dirty="0"/>
              <a:t>attributes</a:t>
            </a:r>
            <a:r>
              <a:rPr lang="en-US" dirty="0"/>
              <a:t> of the element (standard and non-standard) as objects with name and value properties. </a:t>
            </a:r>
            <a:r>
              <a:rPr lang="en-US" b="1" dirty="0"/>
              <a:t>Property-attribute</a:t>
            </a:r>
            <a:r>
              <a:rPr lang="en-US" dirty="0"/>
              <a:t> </a:t>
            </a:r>
            <a:r>
              <a:rPr lang="en-US" dirty="0" smtClean="0"/>
              <a:t>synchronization. When </a:t>
            </a:r>
            <a:r>
              <a:rPr lang="en-US" dirty="0"/>
              <a:t>a standard </a:t>
            </a:r>
            <a:r>
              <a:rPr lang="en-US" b="1" dirty="0"/>
              <a:t>attribute</a:t>
            </a:r>
            <a:r>
              <a:rPr lang="en-US" dirty="0"/>
              <a:t> changes, the corresponding </a:t>
            </a:r>
            <a:r>
              <a:rPr lang="en-US" b="1" dirty="0"/>
              <a:t>property</a:t>
            </a:r>
            <a:r>
              <a:rPr lang="en-US" dirty="0"/>
              <a:t> is auto-updated, and (with some exceptions) vice versa</a:t>
            </a:r>
            <a:r>
              <a:rPr lang="en-US" dirty="0" smtClean="0"/>
              <a:t>. </a:t>
            </a:r>
          </a:p>
          <a:p>
            <a:pPr marL="139700" indent="0" algn="just">
              <a:buNone/>
            </a:pPr>
            <a:endParaRPr lang="en-US" dirty="0"/>
          </a:p>
          <a:p>
            <a:pPr marL="139700" indent="0" algn="just">
              <a:buNone/>
            </a:pPr>
            <a:r>
              <a:rPr lang="en-US" sz="1800" b="1" dirty="0" smtClean="0"/>
              <a:t>Common Attributes </a:t>
            </a:r>
          </a:p>
          <a:p>
            <a:pPr marL="139700" indent="0" algn="just">
              <a:buNone/>
            </a:pPr>
            <a:r>
              <a:rPr lang="en-US" dirty="0"/>
              <a:t>There are two property attributes shared between data and accessor properties. One is [[Enumerable]], which determines whether you can iterate over the property. The other is [[Configurable]], which determines whether the property can be changed. You can remove a configurable property using delete and can change its attributes at any time. (This also means configurable properties can be changed from data to accessor properties and vice versa.) By default, all properties you declare on an object are both enumerable and configurable.</a:t>
            </a:r>
            <a:endParaRPr lang="en-US" b="1" dirty="0"/>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33677262"/>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924</TotalTime>
  <Words>760</Words>
  <Application>Microsoft Office PowerPoint</Application>
  <PresentationFormat>عرض على الشاشة (9:16)‏</PresentationFormat>
  <Paragraphs>76</Paragraphs>
  <Slides>17</Slides>
  <Notes>17</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17</vt:i4>
      </vt:variant>
    </vt:vector>
  </HeadingPairs>
  <TitlesOfParts>
    <vt:vector size="22" baseType="lpstr">
      <vt:lpstr>Julius Sans One</vt:lpstr>
      <vt:lpstr>Questrial</vt:lpstr>
      <vt:lpstr>Didact Gothic</vt:lpstr>
      <vt:lpstr>Arial</vt:lpstr>
      <vt:lpstr>Minimalist Grayscale Pitch Deck by Slidesgo</vt:lpstr>
      <vt:lpstr>Understandig Objects</vt:lpstr>
      <vt:lpstr>Defining Properties</vt:lpstr>
      <vt:lpstr>Detecting Properties</vt:lpstr>
      <vt:lpstr>Removing Properties</vt:lpstr>
      <vt:lpstr>Enumeration</vt:lpstr>
      <vt:lpstr>Types of Properties</vt:lpstr>
      <vt:lpstr>Types of Properties</vt:lpstr>
      <vt:lpstr>Types of Properties</vt:lpstr>
      <vt:lpstr>Types of Properties</vt:lpstr>
      <vt:lpstr>Types of Properties</vt:lpstr>
      <vt:lpstr>Preventing Object Modification</vt:lpstr>
      <vt:lpstr>Preventing Object Modification</vt:lpstr>
      <vt:lpstr>Preventing Object Modification</vt:lpstr>
      <vt:lpstr>Preventing Object Modification</vt:lpstr>
      <vt:lpstr>Summary</vt:lpstr>
      <vt:lpstr>Summary</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GRAYSCALE PITCH DECK</dc:title>
  <cp:lastModifiedBy>Serjoo HS</cp:lastModifiedBy>
  <cp:revision>17</cp:revision>
  <dcterms:modified xsi:type="dcterms:W3CDTF">2021-05-21T18:50:51Z</dcterms:modified>
</cp:coreProperties>
</file>