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0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0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20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8020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911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86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906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78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7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3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8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6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6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8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7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8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8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7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810F03AC-4B27-FBF9-E460-0FD5D9F6DE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grayscl/>
          </a:blip>
          <a:srcRect t="12643" b="1477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FC23C8D4-BD3D-4473-B3D0-89011586B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5000"/>
                </a:schemeClr>
              </a:gs>
              <a:gs pos="100000">
                <a:schemeClr val="bg2">
                  <a:lumMod val="40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A3C59-18C2-4DBB-EC37-195EFD6DF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49240"/>
            <a:ext cx="9001462" cy="2387600"/>
          </a:xfrm>
        </p:spPr>
        <p:txBody>
          <a:bodyPr>
            <a:normAutofit/>
          </a:bodyPr>
          <a:lstStyle/>
          <a:p>
            <a:r>
              <a:rPr lang="ro-RO" dirty="0"/>
              <a:t>SMART Home in Iot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FA56EB-5C6C-D8F7-BC09-0B786EBBAAB4}"/>
              </a:ext>
            </a:extLst>
          </p:cNvPr>
          <p:cNvSpPr txBox="1"/>
          <p:nvPr/>
        </p:nvSpPr>
        <p:spPr>
          <a:xfrm>
            <a:off x="2961314" y="2811142"/>
            <a:ext cx="6207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ro-RO" dirty="0"/>
              <a:t>Autor </a:t>
            </a:r>
            <a:r>
              <a:rPr lang="en-US" dirty="0"/>
              <a:t>: </a:t>
            </a:r>
            <a:r>
              <a:rPr lang="en-US" dirty="0" err="1"/>
              <a:t>Luntra</a:t>
            </a:r>
            <a:r>
              <a:rPr lang="ro-RO" dirty="0"/>
              <a:t>ș</a:t>
            </a:r>
            <a:r>
              <a:rPr lang="en-US" dirty="0"/>
              <a:t>u Sergiu – Ioan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/>
              <a:t>Conducator</a:t>
            </a:r>
            <a:r>
              <a:rPr lang="en-US" dirty="0"/>
              <a:t> </a:t>
            </a:r>
            <a:r>
              <a:rPr lang="en-US" dirty="0" err="1"/>
              <a:t>stiintific</a:t>
            </a:r>
            <a:r>
              <a:rPr lang="en-US" dirty="0"/>
              <a:t> : </a:t>
            </a:r>
            <a:r>
              <a:rPr lang="ro-RO" dirty="0" err="1"/>
              <a:t>șl.dr.ing.Dan</a:t>
            </a:r>
            <a:r>
              <a:rPr lang="ro-RO" dirty="0"/>
              <a:t> </a:t>
            </a:r>
            <a:r>
              <a:rPr lang="ro-RO" dirty="0" err="1"/>
              <a:t>Goța</a:t>
            </a:r>
            <a:endParaRPr lang="ro-RO" dirty="0"/>
          </a:p>
          <a:p>
            <a:endParaRPr lang="ro-RO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66107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C963-FAA8-6E01-FDE8-6D2FEBF8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Schema electrică</a:t>
            </a:r>
            <a:endParaRPr lang="en-US" dirty="0"/>
          </a:p>
        </p:txBody>
      </p:sp>
      <p:pic>
        <p:nvPicPr>
          <p:cNvPr id="4" name="Content Placeholder 3" descr="A circuit board with many wires&#10;&#10;Description automatically generated">
            <a:extLst>
              <a:ext uri="{FF2B5EF4-FFF2-40B4-BE49-F238E27FC236}">
                <a16:creationId xmlns:a16="http://schemas.microsoft.com/office/drawing/2014/main" id="{A5C6AF70-741B-6BD5-D177-DC3551992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6130" y="2095500"/>
            <a:ext cx="8510215" cy="3695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767583-5783-E05B-E476-7223E1708515}"/>
              </a:ext>
            </a:extLst>
          </p:cNvPr>
          <p:cNvSpPr txBox="1"/>
          <p:nvPr/>
        </p:nvSpPr>
        <p:spPr>
          <a:xfrm>
            <a:off x="4085617" y="6063734"/>
            <a:ext cx="445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i="1" dirty="0"/>
              <a:t>Fig. 8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13332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9755E-7508-6373-4E31-6829EDC4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41728-2E45-8E52-1DC7-2FADCCA95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Rezultate obținute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Proiectarea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case </a:t>
            </a:r>
            <a:r>
              <a:rPr lang="en-US" dirty="0" err="1"/>
              <a:t>inteligente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ro-RO" dirty="0" err="1"/>
              <a:t>țională</a:t>
            </a:r>
            <a:endParaRPr lang="ro-RO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ro-RO" dirty="0"/>
              <a:t>Realizarea unei aplicații mobile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o-RO" dirty="0"/>
              <a:t>Implementarea notificărilor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o-RO" dirty="0"/>
              <a:t>Controlul de la distanță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753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75C7-D069-9B40-765A-0838F2C3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70AC5-D03B-5960-3AA2-2F4289B02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err="1"/>
              <a:t>Imbunătățiri</a:t>
            </a:r>
            <a:r>
              <a:rPr lang="ro-RO" dirty="0"/>
              <a:t> pe viitor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</a:t>
            </a:r>
            <a:r>
              <a:rPr lang="ro-RO" dirty="0"/>
              <a:t>ă</a:t>
            </a:r>
            <a:r>
              <a:rPr lang="en-US" dirty="0" err="1"/>
              <a:t>ugare</a:t>
            </a:r>
            <a:r>
              <a:rPr lang="en-US" dirty="0"/>
              <a:t> </a:t>
            </a:r>
            <a:r>
              <a:rPr lang="en-US" dirty="0" err="1"/>
              <a:t>multiplexoare</a:t>
            </a:r>
            <a:r>
              <a:rPr lang="en-US" dirty="0"/>
              <a:t> </a:t>
            </a:r>
            <a:endParaRPr lang="ro-RO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ro-RO" dirty="0"/>
              <a:t>Adăugare sistem de securitate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o-RO" dirty="0"/>
              <a:t>Adăugare</a:t>
            </a:r>
            <a:r>
              <a:rPr lang="en-US" dirty="0"/>
              <a:t> </a:t>
            </a:r>
            <a:r>
              <a:rPr lang="en-US"/>
              <a:t>sistem</a:t>
            </a:r>
            <a:r>
              <a:rPr lang="ro-RO"/>
              <a:t> </a:t>
            </a:r>
            <a:r>
              <a:rPr lang="ro-RO" dirty="0"/>
              <a:t>control vocal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7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7ACCA-D68B-00DD-D756-B4614482A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683" y="1581432"/>
            <a:ext cx="10353762" cy="3695136"/>
          </a:xfrm>
        </p:spPr>
        <p:txBody>
          <a:bodyPr/>
          <a:lstStyle/>
          <a:p>
            <a:pPr marL="0" indent="0" algn="ctr">
              <a:buNone/>
            </a:pPr>
            <a:endParaRPr lang="ro-RO" dirty="0"/>
          </a:p>
          <a:p>
            <a:pPr marL="0" indent="0" algn="ctr">
              <a:buNone/>
            </a:pPr>
            <a:endParaRPr lang="ro-RO" dirty="0"/>
          </a:p>
          <a:p>
            <a:pPr marL="0" indent="0" algn="ctr">
              <a:buNone/>
            </a:pPr>
            <a:r>
              <a:rPr lang="ro-RO" dirty="0"/>
              <a:t>Vă mulțumesc </a:t>
            </a:r>
          </a:p>
          <a:p>
            <a:pPr marL="0" indent="0" algn="ctr">
              <a:buNone/>
            </a:pPr>
            <a:r>
              <a:rPr lang="ro-RO" dirty="0"/>
              <a:t>pentru atenție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07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72B6-89AE-9E0E-01FC-CC0EE9D1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Cuprins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2ECE6-777A-0805-8E55-167F1EEA1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1.Introducere</a:t>
            </a:r>
            <a:r>
              <a:rPr lang="en-US" dirty="0"/>
              <a:t> </a:t>
            </a:r>
            <a:r>
              <a:rPr lang="en-US" dirty="0" err="1"/>
              <a:t>cas</a:t>
            </a:r>
            <a:r>
              <a:rPr lang="ro-RO"/>
              <a:t>ă</a:t>
            </a:r>
            <a:r>
              <a:rPr lang="en-US"/>
              <a:t> </a:t>
            </a:r>
            <a:r>
              <a:rPr lang="en-US" dirty="0" err="1"/>
              <a:t>inteligent</a:t>
            </a:r>
            <a:r>
              <a:rPr lang="ro-RO" dirty="0"/>
              <a:t>ă</a:t>
            </a:r>
          </a:p>
          <a:p>
            <a:r>
              <a:rPr lang="ro-RO" dirty="0"/>
              <a:t>2.</a:t>
            </a:r>
            <a:r>
              <a:rPr lang="en-US" dirty="0" err="1"/>
              <a:t>Introducere</a:t>
            </a:r>
            <a:r>
              <a:rPr lang="ro-RO" dirty="0"/>
              <a:t> </a:t>
            </a:r>
            <a:r>
              <a:rPr lang="ro-RO" dirty="0" err="1"/>
              <a:t>Blynk</a:t>
            </a:r>
            <a:endParaRPr lang="ro-RO" dirty="0"/>
          </a:p>
          <a:p>
            <a:r>
              <a:rPr lang="ro-RO" dirty="0"/>
              <a:t>3.Configurare interfață grafică</a:t>
            </a:r>
          </a:p>
          <a:p>
            <a:r>
              <a:rPr lang="ro-RO" dirty="0"/>
              <a:t>4.Configurare notificări</a:t>
            </a:r>
          </a:p>
          <a:p>
            <a:r>
              <a:rPr lang="ro-RO" dirty="0"/>
              <a:t>5.Formatare bază de date</a:t>
            </a:r>
          </a:p>
          <a:p>
            <a:r>
              <a:rPr lang="ro-RO" dirty="0"/>
              <a:t>6.Schema electrică</a:t>
            </a:r>
          </a:p>
          <a:p>
            <a:r>
              <a:rPr lang="ro-RO" dirty="0"/>
              <a:t>7.Concluzii</a:t>
            </a:r>
          </a:p>
          <a:p>
            <a:endParaRPr lang="ro-RO" dirty="0"/>
          </a:p>
          <a:p>
            <a:endParaRPr lang="ro-R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35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4434-9B30-5034-FE70-1F5A0074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1. Introducere</a:t>
            </a:r>
            <a:r>
              <a:rPr lang="en-US" dirty="0"/>
              <a:t> </a:t>
            </a:r>
            <a:r>
              <a:rPr lang="en-US" dirty="0" err="1"/>
              <a:t>cas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inteligent</a:t>
            </a:r>
            <a:r>
              <a:rPr lang="ro-RO" dirty="0"/>
              <a:t>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1BD48-5E0B-3484-0EDD-7BAA6E82A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casă</a:t>
            </a:r>
            <a:r>
              <a:rPr lang="en-US" dirty="0"/>
              <a:t> </a:t>
            </a:r>
            <a:r>
              <a:rPr lang="en-US" dirty="0" err="1"/>
              <a:t>inteligentă</a:t>
            </a:r>
            <a:r>
              <a:rPr lang="en-US" dirty="0"/>
              <a:t> se </a:t>
            </a:r>
            <a:r>
              <a:rPr lang="en-US" dirty="0" err="1"/>
              <a:t>referă</a:t>
            </a:r>
            <a:r>
              <a:rPr lang="en-US" dirty="0"/>
              <a:t> la o </a:t>
            </a:r>
            <a:r>
              <a:rPr lang="en-US" dirty="0" err="1"/>
              <a:t>configurație</a:t>
            </a:r>
            <a:r>
              <a:rPr lang="en-US" dirty="0"/>
              <a:t> </a:t>
            </a:r>
            <a:r>
              <a:rPr lang="en-US" dirty="0" err="1"/>
              <a:t>convenabilă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aparatele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dispozitivele</a:t>
            </a:r>
            <a:r>
              <a:rPr lang="en-US" dirty="0"/>
              <a:t> pot fi </a:t>
            </a:r>
            <a:r>
              <a:rPr lang="en-US" dirty="0" err="1"/>
              <a:t>controlate</a:t>
            </a:r>
            <a:r>
              <a:rPr lang="en-US" dirty="0"/>
              <a:t> automat de la </a:t>
            </a:r>
            <a:r>
              <a:rPr lang="en-US" dirty="0" err="1"/>
              <a:t>distanță</a:t>
            </a:r>
            <a:r>
              <a:rPr lang="en-US" dirty="0"/>
              <a:t> de </a:t>
            </a:r>
            <a:r>
              <a:rPr lang="en-US" dirty="0" err="1"/>
              <a:t>oriunde</a:t>
            </a:r>
            <a:r>
              <a:rPr lang="en-US" dirty="0"/>
              <a:t> cu o </a:t>
            </a:r>
            <a:r>
              <a:rPr lang="en-US" dirty="0" err="1"/>
              <a:t>conexiune</a:t>
            </a:r>
            <a:r>
              <a:rPr lang="en-US" dirty="0"/>
              <a:t> la internet </a:t>
            </a:r>
            <a:r>
              <a:rPr lang="en-US" dirty="0" err="1"/>
              <a:t>folosind</a:t>
            </a:r>
            <a:r>
              <a:rPr lang="en-US" dirty="0"/>
              <a:t> un </a:t>
            </a:r>
            <a:r>
              <a:rPr lang="en-US" dirty="0" err="1"/>
              <a:t>dispozitiv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alt </a:t>
            </a:r>
            <a:r>
              <a:rPr lang="en-US" dirty="0" err="1"/>
              <a:t>dispozitiv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rețea</a:t>
            </a:r>
            <a:r>
              <a:rPr lang="en-US" dirty="0"/>
              <a:t>. </a:t>
            </a:r>
            <a:r>
              <a:rPr lang="en-US" dirty="0" err="1"/>
              <a:t>Dispozitivele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-o </a:t>
            </a:r>
            <a:r>
              <a:rPr lang="en-US" dirty="0" err="1"/>
              <a:t>casă</a:t>
            </a:r>
            <a:r>
              <a:rPr lang="en-US" dirty="0"/>
              <a:t> </a:t>
            </a:r>
            <a:r>
              <a:rPr lang="en-US" dirty="0" err="1"/>
              <a:t>inteligentă</a:t>
            </a:r>
            <a:r>
              <a:rPr lang="en-US" dirty="0"/>
              <a:t> sunt </a:t>
            </a:r>
            <a:r>
              <a:rPr lang="en-US" dirty="0" err="1"/>
              <a:t>interconectate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internet, </a:t>
            </a:r>
            <a:r>
              <a:rPr lang="en-US" dirty="0" err="1"/>
              <a:t>permițând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controleze</a:t>
            </a:r>
            <a:r>
              <a:rPr lang="en-US" dirty="0"/>
              <a:t> </a:t>
            </a:r>
            <a:r>
              <a:rPr lang="en-US" dirty="0" err="1"/>
              <a:t>funcții</a:t>
            </a:r>
            <a:r>
              <a:rPr lang="en-US" dirty="0"/>
              <a:t> precum </a:t>
            </a:r>
            <a:r>
              <a:rPr lang="en-US" dirty="0" err="1"/>
              <a:t>accesul</a:t>
            </a:r>
            <a:r>
              <a:rPr lang="en-US" dirty="0"/>
              <a:t> de </a:t>
            </a:r>
            <a:r>
              <a:rPr lang="en-US" dirty="0" err="1"/>
              <a:t>securitate</a:t>
            </a:r>
            <a:r>
              <a:rPr lang="en-US" dirty="0"/>
              <a:t> la </a:t>
            </a:r>
            <a:r>
              <a:rPr lang="en-US" dirty="0" err="1"/>
              <a:t>casă</a:t>
            </a:r>
            <a:r>
              <a:rPr lang="en-US" dirty="0"/>
              <a:t>, </a:t>
            </a:r>
            <a:r>
              <a:rPr lang="en-US" dirty="0" err="1"/>
              <a:t>temperatura</a:t>
            </a:r>
            <a:r>
              <a:rPr lang="en-US" dirty="0"/>
              <a:t>, </a:t>
            </a:r>
            <a:r>
              <a:rPr lang="en-US" dirty="0" err="1"/>
              <a:t>iluminatul</a:t>
            </a:r>
            <a:r>
              <a:rPr lang="en-US" dirty="0"/>
              <a:t> </a:t>
            </a:r>
            <a:r>
              <a:rPr lang="ro-RO" dirty="0"/>
              <a:t>sau</a:t>
            </a:r>
            <a:r>
              <a:rPr lang="en-US" dirty="0"/>
              <a:t> un home theater de la </a:t>
            </a:r>
            <a:r>
              <a:rPr lang="en-US" dirty="0" err="1"/>
              <a:t>distanță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02477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368E-1843-171F-1A15-455B6C7CE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BF1F8-E443-E8BA-C879-B07E485A1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ro-RO" dirty="0"/>
              <a:t>coerentă a </a:t>
            </a:r>
            <a:r>
              <a:rPr lang="ro-RO" dirty="0" err="1"/>
              <a:t>interfaței</a:t>
            </a:r>
            <a:r>
              <a:rPr lang="ro-RO" dirty="0"/>
              <a:t> grafice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o-RO" dirty="0"/>
              <a:t>Fiecare buton și gabarit sa fie formatate corespunzător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o-RO" dirty="0"/>
              <a:t>Sistemul de notificări să fie funcțional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o-RO" dirty="0"/>
              <a:t>Datele afișate pe aplicație să corespundă conform senzorilor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o-RO" dirty="0"/>
              <a:t>Sistemul de iluminat și cel pentru incendiu să funcționeze conform așteptărilor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57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7EAE0-A38C-3AAB-AC22-93029D9C5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 </a:t>
            </a:r>
            <a:r>
              <a:rPr lang="en-US" dirty="0" err="1"/>
              <a:t>Introducere</a:t>
            </a:r>
            <a:r>
              <a:rPr lang="en-US" dirty="0"/>
              <a:t> </a:t>
            </a:r>
            <a:r>
              <a:rPr lang="ro-RO" dirty="0" err="1"/>
              <a:t>Blynk</a:t>
            </a:r>
            <a:br>
              <a:rPr lang="ro-RO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1CF1A-113F-CBC4-AC05-A19D23960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Blynk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platformă</a:t>
            </a:r>
            <a:r>
              <a:rPr lang="en-US" dirty="0"/>
              <a:t> IoT </a:t>
            </a:r>
            <a:r>
              <a:rPr lang="en-US" dirty="0" err="1"/>
              <a:t>pentru</a:t>
            </a:r>
            <a:r>
              <a:rPr lang="en-US" dirty="0"/>
              <a:t> smartphone-</a:t>
            </a:r>
            <a:r>
              <a:rPr lang="en-US" dirty="0" err="1"/>
              <a:t>uri</a:t>
            </a:r>
            <a:r>
              <a:rPr lang="en-US" dirty="0"/>
              <a:t> iOS </a:t>
            </a:r>
            <a:r>
              <a:rPr lang="en-US" dirty="0" err="1"/>
              <a:t>sau</a:t>
            </a:r>
            <a:r>
              <a:rPr lang="en-US" dirty="0"/>
              <a:t> Android,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utilizată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controla</a:t>
            </a:r>
            <a:r>
              <a:rPr lang="en-US" dirty="0"/>
              <a:t> Arduino, Raspberry Pi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NodeMCU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Internet.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aplicație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utilizată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crea</a:t>
            </a:r>
            <a:r>
              <a:rPr lang="en-US" dirty="0"/>
              <a:t> o </a:t>
            </a:r>
            <a:r>
              <a:rPr lang="en-US" dirty="0" err="1"/>
              <a:t>interfață</a:t>
            </a:r>
            <a:r>
              <a:rPr lang="en-US" dirty="0"/>
              <a:t> </a:t>
            </a:r>
            <a:r>
              <a:rPr lang="en-US" dirty="0" err="1"/>
              <a:t>grafică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o </a:t>
            </a:r>
            <a:r>
              <a:rPr lang="en-US" dirty="0" err="1"/>
              <a:t>interfață</a:t>
            </a:r>
            <a:r>
              <a:rPr lang="en-US" dirty="0"/>
              <a:t> </a:t>
            </a:r>
            <a:r>
              <a:rPr lang="en-US" dirty="0" err="1"/>
              <a:t>uman-mașină</a:t>
            </a:r>
            <a:r>
              <a:rPr lang="en-US" dirty="0"/>
              <a:t> (HMI)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compilarea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furnizarea</a:t>
            </a:r>
            <a:r>
              <a:rPr lang="en-US" dirty="0"/>
              <a:t> </a:t>
            </a:r>
            <a:r>
              <a:rPr lang="en-US" dirty="0" err="1"/>
              <a:t>adresei</a:t>
            </a:r>
            <a:r>
              <a:rPr lang="en-US" dirty="0"/>
              <a:t> </a:t>
            </a:r>
            <a:r>
              <a:rPr lang="en-US" dirty="0" err="1"/>
              <a:t>corespunzătoare</a:t>
            </a:r>
            <a:r>
              <a:rPr lang="en-US" dirty="0"/>
              <a:t> pe widget-urile </a:t>
            </a:r>
            <a:r>
              <a:rPr lang="en-US" dirty="0" err="1"/>
              <a:t>disponibile</a:t>
            </a:r>
            <a:r>
              <a:rPr lang="en-US" dirty="0"/>
              <a:t>.</a:t>
            </a:r>
            <a:endParaRPr lang="ro-R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380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C212D-2235-5D4C-D764-42435B09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1498" cy="1267810"/>
          </a:xfrm>
        </p:spPr>
        <p:txBody>
          <a:bodyPr anchor="b">
            <a:normAutofit/>
          </a:bodyPr>
          <a:lstStyle/>
          <a:p>
            <a:pPr algn="l"/>
            <a:r>
              <a:rPr lang="ro-RO" sz="2400" dirty="0"/>
              <a:t>Configurare Interfața grafică</a:t>
            </a:r>
            <a:endParaRPr lang="en-US" sz="2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8D38D2D-D8D0-D80F-19A6-F2A046C7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096063"/>
            <a:ext cx="3361498" cy="4028512"/>
          </a:xfrm>
        </p:spPr>
        <p:txBody>
          <a:bodyPr>
            <a:normAutofit/>
          </a:bodyPr>
          <a:lstStyle/>
          <a:p>
            <a:r>
              <a:rPr lang="ro-RO" sz="1400" dirty="0"/>
              <a:t>Am creat 5 </a:t>
            </a:r>
            <a:r>
              <a:rPr lang="ro-RO" sz="1400" dirty="0" err="1"/>
              <a:t>widgets</a:t>
            </a:r>
            <a:r>
              <a:rPr lang="ro-RO" sz="1400" dirty="0"/>
              <a:t> ( 2 pentru controlul sistemelor de iluminat și incendiu respectiv 3 pentru vizualizarea valorilor de temperatură , umiditate și gaz în timp real )</a:t>
            </a:r>
          </a:p>
          <a:p>
            <a:r>
              <a:rPr lang="ro-RO" sz="1400" dirty="0"/>
              <a:t>Pentru fiecare </a:t>
            </a:r>
            <a:r>
              <a:rPr lang="ro-RO" sz="1400" dirty="0" err="1"/>
              <a:t>widget</a:t>
            </a:r>
            <a:r>
              <a:rPr lang="ro-RO" sz="1400" dirty="0"/>
              <a:t> am creat un pin virtual, pin care să memoreze informația ceruta în scrierea codului pentru partea hardware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007713-5891-46A9-BACA-FAD760FE2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8793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BB6AA7-7EAD-4D3B-9335-B6E8BD7E6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972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47426E-3C52-6A2C-627C-2DB09A54C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979" y="874083"/>
            <a:ext cx="2212041" cy="4584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AD196D-BF5A-9286-F0CA-1D792E13C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027" y="1010849"/>
            <a:ext cx="3886875" cy="2637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916569-DBF9-F90A-4BDB-6FBA554CAB28}"/>
              </a:ext>
            </a:extLst>
          </p:cNvPr>
          <p:cNvSpPr txBox="1"/>
          <p:nvPr/>
        </p:nvSpPr>
        <p:spPr>
          <a:xfrm>
            <a:off x="4989979" y="5603773"/>
            <a:ext cx="221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i="1" dirty="0"/>
              <a:t>Fig. 1</a:t>
            </a:r>
            <a:endParaRPr lang="en-US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29BD76-4B39-F99A-0439-D281D0269B60}"/>
              </a:ext>
            </a:extLst>
          </p:cNvPr>
          <p:cNvSpPr txBox="1"/>
          <p:nvPr/>
        </p:nvSpPr>
        <p:spPr>
          <a:xfrm>
            <a:off x="7368027" y="3766189"/>
            <a:ext cx="388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i="1" dirty="0"/>
              <a:t>Fig. 2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16396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6AE7B63-D295-41BA-AC4A-E390B90E5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453AF-785D-DB16-824E-64E060B96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Configurare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interfa</a:t>
            </a:r>
            <a:r>
              <a:rPr lang="ro-RO" dirty="0" err="1">
                <a:solidFill>
                  <a:srgbClr val="FFFFFF"/>
                </a:solidFill>
              </a:rPr>
              <a:t>ță</a:t>
            </a:r>
            <a:r>
              <a:rPr lang="ro-RO" dirty="0">
                <a:solidFill>
                  <a:srgbClr val="FFFFFF"/>
                </a:solidFill>
              </a:rPr>
              <a:t> grafică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6DD7D1-E01C-464B-945C-F6E88018E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37433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6159511-61DE-A6E0-29DA-3F11F80C8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568" y="1024432"/>
            <a:ext cx="2233138" cy="462826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80E4150-F3C6-4470-AF85-36BFD3E39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340" y="804806"/>
            <a:ext cx="3625595" cy="5248389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A2516D8-58D5-4791-C766-50657BE22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3"/>
            <a:ext cx="6340085" cy="3957131"/>
          </a:xfrm>
        </p:spPr>
        <p:txBody>
          <a:bodyPr>
            <a:normAutofit/>
          </a:bodyPr>
          <a:lstStyle/>
          <a:p>
            <a:r>
              <a:rPr lang="ro-RO" dirty="0">
                <a:solidFill>
                  <a:srgbClr val="FFFFFF"/>
                </a:solidFill>
              </a:rPr>
              <a:t>În final , aplicația noastră mobile va arata precum fig. 3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BD9894-ADFD-D035-4ABE-EF6EC07FD427}"/>
              </a:ext>
            </a:extLst>
          </p:cNvPr>
          <p:cNvSpPr txBox="1"/>
          <p:nvPr/>
        </p:nvSpPr>
        <p:spPr>
          <a:xfrm>
            <a:off x="1507568" y="5648902"/>
            <a:ext cx="223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i="1" dirty="0"/>
              <a:t>Fig. 3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13792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BB91-DFF6-9F30-503D-89EDE9DB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ro-RO" dirty="0"/>
              <a:t>Configurări notificări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4E647-551E-4F79-AA8B-3EABCF228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35BA5F-17A1-5D24-660A-9D8996758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84" y="242776"/>
            <a:ext cx="3166436" cy="273896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475EC2-2EDB-F8DB-8569-EA8BE1152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17" y="3624844"/>
            <a:ext cx="3069104" cy="2616411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F59C9D9-29EC-202B-6548-168CE093D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4"/>
            <a:ext cx="6340085" cy="3942786"/>
          </a:xfrm>
        </p:spPr>
        <p:txBody>
          <a:bodyPr>
            <a:normAutofit/>
          </a:bodyPr>
          <a:lstStyle/>
          <a:p>
            <a:r>
              <a:rPr lang="ro-RO" dirty="0"/>
              <a:t>În cazul funcționalităților care au în vedere, ocolirea situațiilor primejdioase , am adăugat și un sistem de notificare </a:t>
            </a:r>
            <a:r>
              <a:rPr lang="ro-RO" dirty="0" err="1"/>
              <a:t>user</a:t>
            </a:r>
            <a:r>
              <a:rPr lang="ro-RO" dirty="0"/>
              <a:t>-ului.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443EC7-9DAB-DDC8-FDD6-A3FBE96966A7}"/>
              </a:ext>
            </a:extLst>
          </p:cNvPr>
          <p:cNvSpPr txBox="1"/>
          <p:nvPr/>
        </p:nvSpPr>
        <p:spPr>
          <a:xfrm>
            <a:off x="874926" y="2932593"/>
            <a:ext cx="288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i="1" dirty="0" err="1"/>
              <a:t>F</a:t>
            </a:r>
            <a:r>
              <a:rPr lang="ro-RO" i="1" dirty="0" err="1">
                <a:solidFill>
                  <a:schemeClr val="bg1"/>
                </a:solidFill>
              </a:rPr>
              <a:t>Fig</a:t>
            </a:r>
            <a:r>
              <a:rPr lang="ro-RO" i="1" dirty="0">
                <a:solidFill>
                  <a:schemeClr val="bg1"/>
                </a:solidFill>
              </a:rPr>
              <a:t>. 4</a:t>
            </a:r>
            <a:endParaRPr lang="en-US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0029D1-06CC-895D-62FF-E29E617EAA9F}"/>
              </a:ext>
            </a:extLst>
          </p:cNvPr>
          <p:cNvSpPr txBox="1"/>
          <p:nvPr/>
        </p:nvSpPr>
        <p:spPr>
          <a:xfrm>
            <a:off x="1015068" y="6180295"/>
            <a:ext cx="288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i="1" dirty="0">
                <a:solidFill>
                  <a:schemeClr val="bg1"/>
                </a:solidFill>
              </a:rPr>
              <a:t>Fig. 5</a:t>
            </a:r>
          </a:p>
        </p:txBody>
      </p:sp>
    </p:spTree>
    <p:extLst>
      <p:ext uri="{BB962C8B-B14F-4D97-AF65-F5344CB8AC3E}">
        <p14:creationId xmlns:p14="http://schemas.microsoft.com/office/powerpoint/2010/main" val="3186888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build="p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5B6F-5042-E225-C02F-9826716D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Formatare bază de date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CADB29-F4A2-5BC5-FB90-1994CE720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530" y="1870092"/>
            <a:ext cx="10353675" cy="15589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2741DB-E1E8-3822-C80B-3DF1031DA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4" y="4338319"/>
            <a:ext cx="10353762" cy="1362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0F55FA-0CAE-4E4A-1E81-6ABDD0230FEA}"/>
              </a:ext>
            </a:extLst>
          </p:cNvPr>
          <p:cNvSpPr txBox="1"/>
          <p:nvPr/>
        </p:nvSpPr>
        <p:spPr>
          <a:xfrm>
            <a:off x="2996119" y="3686783"/>
            <a:ext cx="6021421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i="1" dirty="0"/>
              <a:t>Fig. 6</a:t>
            </a:r>
            <a:endParaRPr lang="en-US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222C49-BEB3-001B-9BCA-8A8641E2E2D0}"/>
              </a:ext>
            </a:extLst>
          </p:cNvPr>
          <p:cNvSpPr txBox="1"/>
          <p:nvPr/>
        </p:nvSpPr>
        <p:spPr>
          <a:xfrm>
            <a:off x="3938942" y="5982279"/>
            <a:ext cx="41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i="1" dirty="0"/>
              <a:t>Fig. 7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10622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381</TotalTime>
  <Words>394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Bookman Old Style</vt:lpstr>
      <vt:lpstr>Calibri</vt:lpstr>
      <vt:lpstr>Rockwell</vt:lpstr>
      <vt:lpstr>Wingdings</vt:lpstr>
      <vt:lpstr>Damask</vt:lpstr>
      <vt:lpstr>SMART Home in Iot</vt:lpstr>
      <vt:lpstr>Cuprins</vt:lpstr>
      <vt:lpstr>1. Introducere casă inteligentă</vt:lpstr>
      <vt:lpstr>Obiective</vt:lpstr>
      <vt:lpstr> Introducere Blynk </vt:lpstr>
      <vt:lpstr>Configurare Interfața grafică</vt:lpstr>
      <vt:lpstr>Configurare interfață grafică</vt:lpstr>
      <vt:lpstr>Configurări notificări</vt:lpstr>
      <vt:lpstr>Formatare bază de date</vt:lpstr>
      <vt:lpstr>Schema electrică</vt:lpstr>
      <vt:lpstr>CONCLUZII</vt:lpstr>
      <vt:lpstr>Concluzii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in Iot</dc:title>
  <dc:creator>Sergiu Ioan Luntrasu</dc:creator>
  <cp:lastModifiedBy>Sergiu Ioan Luntrasu</cp:lastModifiedBy>
  <cp:revision>5</cp:revision>
  <dcterms:created xsi:type="dcterms:W3CDTF">2023-09-04T13:19:13Z</dcterms:created>
  <dcterms:modified xsi:type="dcterms:W3CDTF">2023-09-05T21:38:50Z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2023-09-04T16:24:58Z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6e1233de-8c87-4f90-89e4-e1432e688ff1</vt:lpwstr>
  </property>
  <property fmtid="{D5CDD505-2E9C-101B-9397-08002B2CF9AE}" pid="8" name="MSIP_Label_5b58b62f-6f94-46bd-8089-18e64b0a9abb_ContentBits">
    <vt:lpwstr>0</vt:lpwstr>
  </property>
</Properties>
</file>