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359" r:id="rId3"/>
    <p:sldId id="365" r:id="rId4"/>
    <p:sldId id="366" r:id="rId5"/>
    <p:sldId id="367" r:id="rId6"/>
    <p:sldId id="368" r:id="rId7"/>
    <p:sldId id="369" r:id="rId8"/>
    <p:sldId id="373" r:id="rId9"/>
    <p:sldId id="370" r:id="rId10"/>
    <p:sldId id="371" r:id="rId11"/>
    <p:sldId id="372" r:id="rId12"/>
    <p:sldId id="361" r:id="rId13"/>
    <p:sldId id="364" r:id="rId14"/>
    <p:sldId id="363" r:id="rId15"/>
    <p:sldId id="362" r:id="rId16"/>
    <p:sldId id="360" r:id="rId17"/>
  </p:sldIdLst>
  <p:sldSz cx="10080625" cy="7559675"/>
  <p:notesSz cx="7099300" cy="102346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57">
          <p15:clr>
            <a:srgbClr val="A4A3A4"/>
          </p15:clr>
        </p15:guide>
        <p15:guide id="2" pos="20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00FF00"/>
    <a:srgbClr val="FFCC99"/>
    <a:srgbClr val="FFCC66"/>
    <a:srgbClr val="FFFF99"/>
    <a:srgbClr val="FEF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7" autoAdjust="0"/>
    <p:restoredTop sz="95501" autoAdjust="0"/>
  </p:normalViewPr>
  <p:slideViewPr>
    <p:cSldViewPr>
      <p:cViewPr varScale="1">
        <p:scale>
          <a:sx n="80" d="100"/>
          <a:sy n="80" d="100"/>
        </p:scale>
        <p:origin x="185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90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544" y="72"/>
      </p:cViewPr>
      <p:guideLst>
        <p:guide orient="horz" pos="2757"/>
        <p:guide pos="20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7A8B-5D19-457A-981F-B6A5FF85A41F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14E1C-D9AD-42DC-A0CE-8E36B5D3DB4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311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endParaRPr lang="de-DE" dirty="0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222250" y="1028700"/>
            <a:ext cx="3124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2178" y="3291488"/>
            <a:ext cx="5677055" cy="504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1"/>
            <a:ext cx="6540242" cy="1133633"/>
          </a:xfrm>
          <a:prstGeom prst="rect">
            <a:avLst/>
          </a:prstGeom>
          <a:solidFill>
            <a:srgbClr val="1E8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601" tIns="45472" rIns="90601" bIns="45472" anchor="ctr"/>
          <a:lstStyle/>
          <a:p>
            <a:pPr>
              <a:lnSpc>
                <a:spcPct val="118000"/>
              </a:lnSpc>
              <a:tabLst>
                <a:tab pos="0" algn="l"/>
                <a:tab pos="906097" algn="l"/>
                <a:tab pos="1813702" algn="l"/>
                <a:tab pos="2721306" algn="l"/>
                <a:tab pos="3628911" algn="l"/>
                <a:tab pos="4536516" algn="l"/>
                <a:tab pos="5444120" algn="l"/>
                <a:tab pos="6351725" algn="l"/>
                <a:tab pos="7259329" algn="l"/>
                <a:tab pos="8166934" algn="l"/>
                <a:tab pos="9074538" algn="l"/>
                <a:tab pos="9982143" algn="l"/>
              </a:tabLst>
            </a:pPr>
            <a:r>
              <a:rPr lang="de-DE" sz="2600" b="1" dirty="0">
                <a:solidFill>
                  <a:srgbClr val="FFFFFF"/>
                </a:solidFill>
                <a:latin typeface="Futura Bold" charset="0"/>
              </a:rPr>
              <a:t>	Die FH FFM stellt sich vor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85877"/>
            <a:ext cx="6483590" cy="2148737"/>
          </a:xfrm>
          <a:prstGeom prst="rect">
            <a:avLst/>
          </a:prstGeom>
          <a:solidFill>
            <a:srgbClr val="1E8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endParaRPr lang="de-DE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704012" y="8447545"/>
            <a:ext cx="2626830" cy="85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601" tIns="45472" rIns="90601" bIns="4547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1400" dirty="0" err="1">
                <a:solidFill>
                  <a:srgbClr val="FFFFFF"/>
                </a:solidFill>
                <a:latin typeface="Futura Bold" charset="0"/>
              </a:rPr>
              <a:t>Fachhochschule</a:t>
            </a:r>
            <a:r>
              <a:rPr lang="en-US" sz="1400" dirty="0">
                <a:solidFill>
                  <a:srgbClr val="FFFFFF"/>
                </a:solidFill>
                <a:latin typeface="Futura Bold" charset="0"/>
              </a:rPr>
              <a:t> Frankfurt am Main – </a:t>
            </a:r>
          </a:p>
          <a:p>
            <a:pPr>
              <a:lnSpc>
                <a:spcPct val="118000"/>
              </a:lnSpc>
            </a:pPr>
            <a:r>
              <a:rPr lang="en-US" sz="1400" dirty="0">
                <a:solidFill>
                  <a:srgbClr val="FFFFFF"/>
                </a:solidFill>
                <a:latin typeface="Futura Bold" charset="0"/>
              </a:rPr>
              <a:t>University of Applied Sciences</a:t>
            </a:r>
          </a:p>
        </p:txBody>
      </p:sp>
      <p:sp>
        <p:nvSpPr>
          <p:cNvPr id="2055" name="AutoShape 7"/>
          <p:cNvSpPr>
            <a:spLocks noChangeAspect="1" noChangeArrowheads="1"/>
          </p:cNvSpPr>
          <p:nvPr/>
        </p:nvSpPr>
        <p:spPr bwMode="auto">
          <a:xfrm>
            <a:off x="752866" y="8342691"/>
            <a:ext cx="887039" cy="178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endParaRPr lang="de-DE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045752" y="9404903"/>
            <a:ext cx="3630154" cy="74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01" tIns="45472" rIns="90601" bIns="45472" numCol="1" anchor="b" anchorCtr="0" compatLnSpc="1">
            <a:prstTxWarp prst="textNoShape">
              <a:avLst/>
            </a:prstTxWarp>
          </a:bodyPr>
          <a:lstStyle>
            <a:lvl1pPr hangingPunct="1">
              <a:lnSpc>
                <a:spcPct val="118000"/>
              </a:lnSpc>
              <a:tabLst>
                <a:tab pos="0" algn="l"/>
                <a:tab pos="906097" algn="l"/>
                <a:tab pos="1813702" algn="l"/>
                <a:tab pos="2721306" algn="l"/>
                <a:tab pos="3628911" algn="l"/>
                <a:tab pos="4536516" algn="l"/>
                <a:tab pos="5444120" algn="l"/>
                <a:tab pos="6351725" algn="l"/>
                <a:tab pos="7259329" algn="l"/>
                <a:tab pos="8166934" algn="l"/>
                <a:tab pos="9074538" algn="l"/>
                <a:tab pos="9982143" algn="l"/>
              </a:tabLst>
              <a:defRPr sz="1200">
                <a:solidFill>
                  <a:srgbClr val="000000"/>
                </a:solidFill>
                <a:latin typeface="Futura Bold" charset="0"/>
              </a:defRPr>
            </a:lvl1pPr>
          </a:lstStyle>
          <a:p>
            <a:r>
              <a:rPr lang="de-DE"/>
              <a:t>Datum	Ort	Name des Vortragenden	</a:t>
            </a:r>
            <a:fld id="{5D164C4E-EA2A-402E-BFC5-702BDC910F7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209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01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409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088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00900" y="-36513"/>
            <a:ext cx="2339975" cy="76454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9388" y="-36513"/>
            <a:ext cx="6869112" cy="76454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97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4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0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8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86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8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388" y="950913"/>
            <a:ext cx="9685460" cy="6657975"/>
          </a:xfrm>
          <a:ln>
            <a:noFill/>
          </a:ln>
        </p:spPr>
        <p:txBody>
          <a:bodyPr/>
          <a:lstStyle>
            <a:lvl1pPr>
              <a:defRPr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074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27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39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6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5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605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388" y="950913"/>
            <a:ext cx="4603750" cy="6657975"/>
          </a:xfrm>
        </p:spPr>
        <p:txBody>
          <a:bodyPr/>
          <a:lstStyle>
            <a:lvl1pPr>
              <a:defRPr sz="2800">
                <a:solidFill>
                  <a:srgbClr val="00B0F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35538" y="950913"/>
            <a:ext cx="4605337" cy="6657975"/>
          </a:xfrm>
        </p:spPr>
        <p:txBody>
          <a:bodyPr/>
          <a:lstStyle>
            <a:lvl1pPr>
              <a:defRPr sz="2800">
                <a:solidFill>
                  <a:srgbClr val="00B0F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1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2575" y="-36513"/>
            <a:ext cx="9070975" cy="835026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-7937" y="934819"/>
            <a:ext cx="9361487" cy="6657975"/>
          </a:xfrm>
        </p:spPr>
        <p:txBody>
          <a:bodyPr/>
          <a:lstStyle>
            <a:lvl1pPr>
              <a:defRPr baseline="0">
                <a:solidFill>
                  <a:srgbClr val="00B0F0"/>
                </a:solidFill>
              </a:defRPr>
            </a:lvl1pPr>
          </a:lstStyle>
          <a:p>
            <a:r>
              <a:rPr lang="de-DE" dirty="0" smtClean="0"/>
              <a:t>Tabelle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08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2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8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6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3640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48907"/>
            <a:ext cx="10080625" cy="839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" name="Rechteck 2"/>
          <p:cNvSpPr/>
          <p:nvPr userDrawn="1"/>
        </p:nvSpPr>
        <p:spPr bwMode="auto">
          <a:xfrm>
            <a:off x="8280672" y="-36587"/>
            <a:ext cx="1799953" cy="876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DejaVu Sans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776" y="-36513"/>
            <a:ext cx="7998097" cy="83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das Format des </a:t>
            </a:r>
            <a:r>
              <a:rPr lang="en-GB" dirty="0" err="1" smtClean="0"/>
              <a:t>Titeltextes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7307263"/>
            <a:ext cx="10080625" cy="26987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8" y="916623"/>
            <a:ext cx="968546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Gliederungstextes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Sechste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Siebente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Achte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Neunte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-248" y="7319659"/>
            <a:ext cx="10072688" cy="2289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  <a:extLst/>
        </p:spPr>
        <p:txBody>
          <a:bodyPr lIns="90000" tIns="66078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>
              <a:lnSpc>
                <a:spcPct val="83000"/>
              </a:lnSpc>
              <a:spcBef>
                <a:spcPts val="563"/>
              </a:spcBef>
            </a:pPr>
            <a:r>
              <a:rPr lang="de-DE" sz="900" b="1" baseline="0" dirty="0" smtClean="0">
                <a:latin typeface="Arial" charset="0"/>
              </a:rPr>
              <a:t>Real-Time-Systems   ̶   SS2016</a:t>
            </a:r>
            <a:endParaRPr lang="de-DE" sz="900" b="1" baseline="0" dirty="0">
              <a:latin typeface="Segoe UI" pitchFamily="32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-248" y="7307627"/>
            <a:ext cx="1296144" cy="23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 anchorCtr="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l">
              <a:lnSpc>
                <a:spcPct val="118000"/>
              </a:lnSpc>
              <a:spcBef>
                <a:spcPts val="375"/>
              </a:spcBef>
            </a:pPr>
            <a:r>
              <a:rPr lang="de-DE" sz="800" b="1" baseline="0" dirty="0" smtClean="0">
                <a:solidFill>
                  <a:schemeClr val="tx1"/>
                </a:solidFill>
                <a:latin typeface="Futura Bold" charset="0"/>
              </a:rPr>
              <a:t>April 21, 2016</a:t>
            </a:r>
            <a:endParaRPr lang="de-DE" sz="800" b="1" dirty="0">
              <a:solidFill>
                <a:schemeClr val="tx1"/>
              </a:solidFill>
              <a:latin typeface="Futura Bold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7015163" y="7320261"/>
            <a:ext cx="3057525" cy="22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078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r">
              <a:lnSpc>
                <a:spcPct val="83000"/>
              </a:lnSpc>
              <a:spcBef>
                <a:spcPts val="563"/>
              </a:spcBef>
            </a:pPr>
            <a:r>
              <a:rPr lang="de-DE" sz="900" b="1" dirty="0" smtClean="0">
                <a:latin typeface="Segoe UI" pitchFamily="32" charset="0"/>
              </a:rPr>
              <a:t>Prof. Dr</a:t>
            </a:r>
            <a:r>
              <a:rPr lang="de-DE" sz="900" b="1" dirty="0">
                <a:latin typeface="Segoe UI" pitchFamily="32" charset="0"/>
              </a:rPr>
              <a:t>. Karsten Weronek	</a:t>
            </a:r>
            <a:r>
              <a:rPr lang="de-DE" sz="900" b="1" dirty="0" smtClean="0">
                <a:latin typeface="Segoe UI" pitchFamily="32" charset="0"/>
              </a:rPr>
              <a:t>Slide </a:t>
            </a:r>
            <a:fld id="{0A747434-AA3F-47F9-93BC-90A887AA092D}" type="slidenum">
              <a:rPr lang="de-DE" sz="900" b="1">
                <a:latin typeface="Segoe UI" pitchFamily="32" charset="0"/>
              </a:rPr>
              <a:pPr algn="r">
                <a:lnSpc>
                  <a:spcPct val="83000"/>
                </a:lnSpc>
                <a:spcBef>
                  <a:spcPts val="563"/>
                </a:spcBef>
              </a:pPr>
              <a:t>‹Nr.›</a:t>
            </a:fld>
            <a:endParaRPr lang="de-DE" sz="900" b="1" dirty="0">
              <a:latin typeface="Segoe UI" pitchFamily="3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95" y="59485"/>
            <a:ext cx="1617505" cy="652899"/>
          </a:xfrm>
          <a:prstGeom prst="rect">
            <a:avLst/>
          </a:prstGeom>
        </p:spPr>
      </p:pic>
      <p:cxnSp>
        <p:nvCxnSpPr>
          <p:cNvPr id="11" name="Gerader Verbinder 10"/>
          <p:cNvCxnSpPr/>
          <p:nvPr userDrawn="1"/>
        </p:nvCxnSpPr>
        <p:spPr bwMode="auto">
          <a:xfrm>
            <a:off x="0" y="819507"/>
            <a:ext cx="10080625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2pPr>
      <a:lvl3pPr marL="11430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3pPr>
      <a:lvl4pPr marL="16002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4pPr>
      <a:lvl5pPr marL="20574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5pPr>
      <a:lvl6pPr marL="25146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6pPr>
      <a:lvl7pPr marL="29718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7pPr>
      <a:lvl8pPr marL="34290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8pPr>
      <a:lvl9pPr marL="38862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9pPr>
    </p:titleStyle>
    <p:bodyStyle>
      <a:lvl1pPr marL="342900" indent="-342900" algn="l" defTabSz="449263" rtl="0" eaLnBrk="1" fontAlgn="base" hangingPunct="1">
        <a:lnSpc>
          <a:spcPct val="111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1E86AD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111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lnSpc>
          <a:spcPct val="111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j-lt"/>
          <a:cs typeface="+mn-cs"/>
        </a:defRPr>
      </a:lvl3pPr>
      <a:lvl4pPr marL="1600200" indent="-228600" algn="l" defTabSz="449263" rtl="0" eaLnBrk="1" fontAlgn="base" hangingPunct="1">
        <a:lnSpc>
          <a:spcPct val="11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4pPr>
      <a:lvl5pPr marL="20574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5pPr>
      <a:lvl6pPr marL="25146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6pPr>
      <a:lvl7pPr marL="29718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7pPr>
      <a:lvl8pPr marL="34290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8pPr>
      <a:lvl9pPr marL="38862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619597"/>
            <a:ext cx="8569325" cy="1620837"/>
          </a:xfrm>
        </p:spPr>
        <p:txBody>
          <a:bodyPr/>
          <a:lstStyle/>
          <a:p>
            <a:pPr algn="ctr"/>
            <a:r>
              <a:rPr lang="de-DE" sz="4800" dirty="0" smtClean="0"/>
              <a:t>Real Time Systems – SS2016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Prof. Dr. Karsten Weronek</a:t>
            </a:r>
            <a:br>
              <a:rPr lang="de-DE" dirty="0" smtClean="0"/>
            </a:br>
            <a:r>
              <a:rPr lang="de-DE" dirty="0" err="1" smtClean="0"/>
              <a:t>Faculty</a:t>
            </a:r>
            <a:r>
              <a:rPr lang="de-DE" dirty="0" smtClean="0"/>
              <a:t> 2</a:t>
            </a:r>
            <a:br>
              <a:rPr lang="de-DE" dirty="0" smtClean="0"/>
            </a:br>
            <a:r>
              <a:rPr lang="de-DE" dirty="0" smtClean="0"/>
              <a:t>Computer Science </a:t>
            </a:r>
            <a:r>
              <a:rPr lang="de-DE" dirty="0" err="1" smtClean="0"/>
              <a:t>and</a:t>
            </a:r>
            <a:r>
              <a:rPr lang="de-DE" dirty="0" smtClean="0"/>
              <a:t> Engineering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584153"/>
            <a:ext cx="7056437" cy="1931988"/>
          </a:xfrm>
        </p:spPr>
        <p:txBody>
          <a:bodyPr anchor="ctr" anchorCtr="0"/>
          <a:lstStyle/>
          <a:p>
            <a:pPr algn="l"/>
            <a:r>
              <a:rPr lang="de-DE" dirty="0" smtClean="0"/>
              <a:t>Development,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realise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:</a:t>
            </a:r>
          </a:p>
          <a:p>
            <a:pPr algn="l"/>
            <a:r>
              <a:rPr lang="de-DE" dirty="0" err="1" smtClean="0"/>
              <a:t>Concurrency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719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Real Time </a:t>
            </a:r>
            <a:r>
              <a:rPr lang="de-DE" dirty="0" err="1" smtClean="0"/>
              <a:t>Scheduling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Real Time </a:t>
            </a:r>
            <a:r>
              <a:rPr lang="de-DE" dirty="0" err="1" smtClean="0"/>
              <a:t>scheduling</a:t>
            </a:r>
            <a:r>
              <a:rPr lang="de-DE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Offline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Online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riority</a:t>
            </a:r>
            <a:endParaRPr lang="de-DE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smtClean="0"/>
              <a:t>FIFO (First in First Out)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smtClean="0"/>
              <a:t>Round Robin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smtClean="0"/>
              <a:t>SJF (</a:t>
            </a:r>
            <a:r>
              <a:rPr lang="de-DE" dirty="0" err="1" smtClean="0"/>
              <a:t>Shortest</a:t>
            </a:r>
            <a:r>
              <a:rPr lang="de-DE" dirty="0" smtClean="0"/>
              <a:t> Job First)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smtClean="0"/>
              <a:t>SRT (</a:t>
            </a:r>
            <a:r>
              <a:rPr lang="de-DE" dirty="0" err="1" smtClean="0"/>
              <a:t>Shortest</a:t>
            </a:r>
            <a:r>
              <a:rPr lang="de-DE" dirty="0" smtClean="0"/>
              <a:t> </a:t>
            </a:r>
            <a:r>
              <a:rPr lang="de-DE" dirty="0" err="1" smtClean="0"/>
              <a:t>Remaining</a:t>
            </a:r>
            <a:r>
              <a:rPr lang="de-DE" dirty="0" smtClean="0"/>
              <a:t> Time)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riority</a:t>
            </a:r>
            <a:endParaRPr lang="de-DE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smtClean="0"/>
              <a:t>RMS (Rate Monotonic </a:t>
            </a:r>
            <a:r>
              <a:rPr lang="de-DE" dirty="0" err="1" smtClean="0"/>
              <a:t>Scheduling</a:t>
            </a:r>
            <a:r>
              <a:rPr lang="de-DE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smtClean="0"/>
              <a:t>DMS (Deadline Monotonic </a:t>
            </a:r>
            <a:r>
              <a:rPr lang="de-DE" dirty="0" err="1" smtClean="0"/>
              <a:t>Scheduling</a:t>
            </a:r>
            <a:r>
              <a:rPr lang="de-DE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Dynamic </a:t>
            </a:r>
            <a:r>
              <a:rPr lang="de-DE" dirty="0" err="1" smtClean="0"/>
              <a:t>Priority</a:t>
            </a:r>
            <a:endParaRPr lang="de-DE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smtClean="0"/>
              <a:t>EDF (</a:t>
            </a:r>
            <a:r>
              <a:rPr lang="de-DE" dirty="0" err="1" smtClean="0"/>
              <a:t>Earliest</a:t>
            </a:r>
            <a:r>
              <a:rPr lang="de-DE" dirty="0" smtClean="0"/>
              <a:t> Deadline First)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smtClean="0"/>
              <a:t>LRT (</a:t>
            </a:r>
            <a:r>
              <a:rPr lang="de-DE" dirty="0" err="1" smtClean="0"/>
              <a:t>Latest</a:t>
            </a:r>
            <a:r>
              <a:rPr lang="de-DE" dirty="0" smtClean="0"/>
              <a:t> Release Time)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5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619597"/>
            <a:ext cx="8569325" cy="1620837"/>
          </a:xfrm>
        </p:spPr>
        <p:txBody>
          <a:bodyPr/>
          <a:lstStyle/>
          <a:p>
            <a:pPr algn="ctr"/>
            <a:r>
              <a:rPr lang="de-DE" sz="4800" dirty="0" smtClean="0"/>
              <a:t>Real Time Systems – SS2016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Prof. Dr. Karsten Weronek</a:t>
            </a:r>
            <a:br>
              <a:rPr lang="de-DE" dirty="0" smtClean="0"/>
            </a:br>
            <a:r>
              <a:rPr lang="de-DE" dirty="0" err="1" smtClean="0"/>
              <a:t>Faculty</a:t>
            </a:r>
            <a:r>
              <a:rPr lang="de-DE" dirty="0" smtClean="0"/>
              <a:t> 2</a:t>
            </a:r>
            <a:br>
              <a:rPr lang="de-DE" dirty="0" smtClean="0"/>
            </a:br>
            <a:r>
              <a:rPr lang="de-DE" dirty="0" smtClean="0"/>
              <a:t>Computer Science </a:t>
            </a:r>
            <a:r>
              <a:rPr lang="de-DE" dirty="0" err="1" smtClean="0"/>
              <a:t>and</a:t>
            </a:r>
            <a:r>
              <a:rPr lang="de-DE" dirty="0" smtClean="0"/>
              <a:t> Engineering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584153"/>
            <a:ext cx="7056437" cy="1931988"/>
          </a:xfrm>
        </p:spPr>
        <p:txBody>
          <a:bodyPr anchor="ctr" anchorCtr="0"/>
          <a:lstStyle/>
          <a:p>
            <a:pPr algn="l"/>
            <a:r>
              <a:rPr lang="de-DE" dirty="0" smtClean="0"/>
              <a:t>Development,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realise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:</a:t>
            </a:r>
          </a:p>
          <a:p>
            <a:pPr algn="l"/>
            <a:r>
              <a:rPr lang="de-DE" dirty="0" smtClean="0"/>
              <a:t>Parallel </a:t>
            </a:r>
            <a:r>
              <a:rPr lang="de-DE" dirty="0" err="1" smtClean="0"/>
              <a:t>structures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431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619597"/>
            <a:ext cx="8569325" cy="1620837"/>
          </a:xfrm>
        </p:spPr>
        <p:txBody>
          <a:bodyPr/>
          <a:lstStyle/>
          <a:p>
            <a:pPr algn="ctr"/>
            <a:r>
              <a:rPr lang="de-DE" sz="4800" dirty="0" smtClean="0"/>
              <a:t>Real Time Systems – SS2016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Prof. Dr. Karsten Weronek</a:t>
            </a:r>
            <a:br>
              <a:rPr lang="de-DE" dirty="0" smtClean="0"/>
            </a:br>
            <a:r>
              <a:rPr lang="de-DE" dirty="0" err="1" smtClean="0"/>
              <a:t>Faculty</a:t>
            </a:r>
            <a:r>
              <a:rPr lang="de-DE" dirty="0" smtClean="0"/>
              <a:t> 2</a:t>
            </a:r>
            <a:br>
              <a:rPr lang="de-DE" dirty="0" smtClean="0"/>
            </a:br>
            <a:r>
              <a:rPr lang="de-DE" dirty="0" smtClean="0"/>
              <a:t>Computer Science </a:t>
            </a:r>
            <a:r>
              <a:rPr lang="de-DE" dirty="0" err="1" smtClean="0"/>
              <a:t>and</a:t>
            </a:r>
            <a:r>
              <a:rPr lang="de-DE" dirty="0" smtClean="0"/>
              <a:t> Engineering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584153"/>
            <a:ext cx="7056437" cy="1931988"/>
          </a:xfrm>
        </p:spPr>
        <p:txBody>
          <a:bodyPr anchor="ctr" anchorCtr="0"/>
          <a:lstStyle/>
          <a:p>
            <a:pPr algn="l"/>
            <a:r>
              <a:rPr lang="de-DE" dirty="0" smtClean="0"/>
              <a:t>Development,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realise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:</a:t>
            </a:r>
          </a:p>
          <a:p>
            <a:pPr algn="l"/>
            <a:r>
              <a:rPr lang="de-DE" dirty="0" smtClean="0"/>
              <a:t>Single </a:t>
            </a:r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751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619597"/>
            <a:ext cx="8569325" cy="1620837"/>
          </a:xfrm>
        </p:spPr>
        <p:txBody>
          <a:bodyPr/>
          <a:lstStyle/>
          <a:p>
            <a:pPr algn="ctr"/>
            <a:r>
              <a:rPr lang="de-DE" sz="4800" dirty="0" smtClean="0"/>
              <a:t>Real Time Systems – SS2016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Prof. Dr. Karsten Weronek</a:t>
            </a:r>
            <a:br>
              <a:rPr lang="de-DE" dirty="0" smtClean="0"/>
            </a:br>
            <a:r>
              <a:rPr lang="de-DE" dirty="0" err="1" smtClean="0"/>
              <a:t>Faculty</a:t>
            </a:r>
            <a:r>
              <a:rPr lang="de-DE" dirty="0" smtClean="0"/>
              <a:t> 2</a:t>
            </a:r>
            <a:br>
              <a:rPr lang="de-DE" dirty="0" smtClean="0"/>
            </a:br>
            <a:r>
              <a:rPr lang="de-DE" dirty="0" smtClean="0"/>
              <a:t>Computer Science </a:t>
            </a:r>
            <a:r>
              <a:rPr lang="de-DE" dirty="0" err="1" smtClean="0"/>
              <a:t>and</a:t>
            </a:r>
            <a:r>
              <a:rPr lang="de-DE" dirty="0" smtClean="0"/>
              <a:t> Engineering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584153"/>
            <a:ext cx="7056437" cy="1931988"/>
          </a:xfrm>
        </p:spPr>
        <p:txBody>
          <a:bodyPr anchor="ctr" anchorCtr="0"/>
          <a:lstStyle/>
          <a:p>
            <a:pPr algn="l"/>
            <a:r>
              <a:rPr lang="de-DE" dirty="0" smtClean="0"/>
              <a:t>Development,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realise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:</a:t>
            </a:r>
          </a:p>
          <a:p>
            <a:pPr algn="l"/>
            <a:r>
              <a:rPr lang="de-DE" dirty="0" smtClean="0"/>
              <a:t>Multi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1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619597"/>
            <a:ext cx="8569325" cy="1620837"/>
          </a:xfrm>
        </p:spPr>
        <p:txBody>
          <a:bodyPr/>
          <a:lstStyle/>
          <a:p>
            <a:pPr algn="ctr"/>
            <a:r>
              <a:rPr lang="de-DE" sz="4800" dirty="0" smtClean="0"/>
              <a:t>Real Time Systems – SS2016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Prof. Dr. Karsten Weronek</a:t>
            </a:r>
            <a:br>
              <a:rPr lang="de-DE" dirty="0" smtClean="0"/>
            </a:br>
            <a:r>
              <a:rPr lang="de-DE" dirty="0" err="1" smtClean="0"/>
              <a:t>Faculty</a:t>
            </a:r>
            <a:r>
              <a:rPr lang="de-DE" dirty="0" smtClean="0"/>
              <a:t> 2</a:t>
            </a:r>
            <a:br>
              <a:rPr lang="de-DE" dirty="0" smtClean="0"/>
            </a:br>
            <a:r>
              <a:rPr lang="de-DE" dirty="0" smtClean="0"/>
              <a:t>Computer Science </a:t>
            </a:r>
            <a:r>
              <a:rPr lang="de-DE" dirty="0" err="1" smtClean="0"/>
              <a:t>and</a:t>
            </a:r>
            <a:r>
              <a:rPr lang="de-DE" dirty="0" smtClean="0"/>
              <a:t> Engineering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584153"/>
            <a:ext cx="7056437" cy="1931988"/>
          </a:xfrm>
        </p:spPr>
        <p:txBody>
          <a:bodyPr anchor="ctr" anchorCtr="0"/>
          <a:lstStyle/>
          <a:p>
            <a:pPr algn="l"/>
            <a:r>
              <a:rPr lang="de-DE" dirty="0" smtClean="0"/>
              <a:t>Development,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realise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:</a:t>
            </a:r>
          </a:p>
          <a:p>
            <a:pPr algn="l"/>
            <a:r>
              <a:rPr lang="de-DE" dirty="0" smtClean="0"/>
              <a:t>Multi </a:t>
            </a:r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Concurrency</a:t>
            </a:r>
            <a:r>
              <a:rPr lang="de-DE" dirty="0" smtClean="0"/>
              <a:t>: </a:t>
            </a:r>
            <a:r>
              <a:rPr lang="de-DE" dirty="0" err="1" smtClean="0"/>
              <a:t>Partioning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388" y="950913"/>
            <a:ext cx="10045500" cy="66579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devide</a:t>
            </a:r>
            <a:r>
              <a:rPr lang="de-DE" dirty="0" smtClean="0"/>
              <a:t> an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r>
              <a:rPr lang="de-DE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r>
              <a:rPr lang="de-DE" dirty="0" err="1" smtClean="0">
                <a:solidFill>
                  <a:srgbClr val="FF0000"/>
                </a:solidFill>
              </a:rPr>
              <a:t>Example</a:t>
            </a:r>
            <a:r>
              <a:rPr lang="de-DE" dirty="0" smtClean="0">
                <a:solidFill>
                  <a:srgbClr val="FF0000"/>
                </a:solidFill>
              </a:rPr>
              <a:t>: 		(a + b) * (a - b) = a * a – b * b</a:t>
            </a:r>
          </a:p>
          <a:p>
            <a:pPr marL="0" indent="0"/>
            <a:endParaRPr lang="de-DE" dirty="0" smtClean="0"/>
          </a:p>
          <a:p>
            <a:pPr marL="0" indent="0"/>
            <a:r>
              <a:rPr lang="de-DE" dirty="0" err="1" smtClean="0"/>
              <a:t>Sequential</a:t>
            </a:r>
            <a:r>
              <a:rPr lang="de-DE" dirty="0" smtClean="0"/>
              <a:t>: 	</a:t>
            </a:r>
            <a:r>
              <a:rPr lang="de-DE" dirty="0" err="1" smtClean="0"/>
              <a:t>calculate</a:t>
            </a:r>
            <a:r>
              <a:rPr lang="de-DE" dirty="0" smtClean="0"/>
              <a:t> c=(</a:t>
            </a:r>
            <a:r>
              <a:rPr lang="de-DE" dirty="0" err="1" smtClean="0"/>
              <a:t>a+b</a:t>
            </a:r>
            <a:r>
              <a:rPr lang="de-DE" dirty="0" smtClean="0"/>
              <a:t>); </a:t>
            </a:r>
            <a:r>
              <a:rPr lang="de-DE" dirty="0" err="1" smtClean="0"/>
              <a:t>calculate</a:t>
            </a:r>
            <a:r>
              <a:rPr lang="de-DE" dirty="0" smtClean="0"/>
              <a:t> d=(a-b); </a:t>
            </a:r>
            <a:r>
              <a:rPr lang="de-DE" dirty="0" err="1" smtClean="0"/>
              <a:t>calulate</a:t>
            </a:r>
            <a:r>
              <a:rPr lang="de-DE" dirty="0" smtClean="0"/>
              <a:t> </a:t>
            </a:r>
            <a:r>
              <a:rPr lang="de-DE" dirty="0" err="1" smtClean="0"/>
              <a:t>erg</a:t>
            </a:r>
            <a:r>
              <a:rPr lang="de-DE" dirty="0" smtClean="0"/>
              <a:t>=c*d</a:t>
            </a:r>
          </a:p>
          <a:p>
            <a:pPr marL="0" indent="0"/>
            <a:endParaRPr lang="de-DE" dirty="0" smtClean="0"/>
          </a:p>
          <a:p>
            <a:pPr marL="0" indent="0"/>
            <a:r>
              <a:rPr lang="de-DE" dirty="0" smtClean="0"/>
              <a:t>Alternative:	</a:t>
            </a:r>
            <a:r>
              <a:rPr lang="de-DE" dirty="0" err="1" smtClean="0"/>
              <a:t>calculate</a:t>
            </a:r>
            <a:r>
              <a:rPr lang="de-DE" dirty="0" smtClean="0"/>
              <a:t> c=(a*a); </a:t>
            </a:r>
            <a:r>
              <a:rPr lang="de-DE" dirty="0" err="1" smtClean="0"/>
              <a:t>calculate</a:t>
            </a:r>
            <a:r>
              <a:rPr lang="de-DE" dirty="0" smtClean="0"/>
              <a:t> d=b*b;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erg</a:t>
            </a:r>
            <a:r>
              <a:rPr lang="de-DE" dirty="0" smtClean="0"/>
              <a:t>=c-d</a:t>
            </a:r>
          </a:p>
          <a:p>
            <a:pPr marL="0" indent="0"/>
            <a:endParaRPr lang="de-DE" dirty="0" smtClean="0"/>
          </a:p>
          <a:p>
            <a:pPr marL="0" indent="0"/>
            <a:r>
              <a:rPr lang="de-DE" dirty="0" smtClean="0"/>
              <a:t>			|	</a:t>
            </a:r>
            <a:r>
              <a:rPr lang="de-DE" dirty="0" err="1" smtClean="0"/>
              <a:t>calculate</a:t>
            </a:r>
            <a:r>
              <a:rPr lang="de-DE" dirty="0" smtClean="0"/>
              <a:t> c=(</a:t>
            </a:r>
            <a:r>
              <a:rPr lang="de-DE" dirty="0" err="1" smtClean="0"/>
              <a:t>a+b</a:t>
            </a:r>
            <a:r>
              <a:rPr lang="de-DE" dirty="0" smtClean="0"/>
              <a:t>)	|</a:t>
            </a:r>
            <a:endParaRPr lang="de-DE" dirty="0"/>
          </a:p>
          <a:p>
            <a:pPr marL="0" indent="0"/>
            <a:r>
              <a:rPr lang="de-DE" dirty="0" smtClean="0"/>
              <a:t>Parallel: 	|							|	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erg</a:t>
            </a:r>
            <a:r>
              <a:rPr lang="de-DE" dirty="0" smtClean="0"/>
              <a:t>= c*d</a:t>
            </a:r>
          </a:p>
          <a:p>
            <a:pPr marL="0" indent="0"/>
            <a:r>
              <a:rPr lang="de-DE" dirty="0"/>
              <a:t>	</a:t>
            </a:r>
            <a:r>
              <a:rPr lang="de-DE" dirty="0" smtClean="0"/>
              <a:t>		|	</a:t>
            </a:r>
            <a:r>
              <a:rPr lang="de-DE" dirty="0" err="1" smtClean="0"/>
              <a:t>calculate</a:t>
            </a:r>
            <a:r>
              <a:rPr lang="de-DE" dirty="0" smtClean="0"/>
              <a:t> d=(a-b)	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4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Concurrency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smtClean="0"/>
              <a:t>Block design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Which</a:t>
            </a:r>
            <a:r>
              <a:rPr lang="de-DE" dirty="0" smtClean="0"/>
              <a:t> HW-Block (e.g. Co-</a:t>
            </a:r>
            <a:r>
              <a:rPr lang="de-DE" dirty="0" err="1" smtClean="0"/>
              <a:t>processor</a:t>
            </a:r>
            <a:r>
              <a:rPr lang="de-DE" dirty="0" smtClean="0"/>
              <a:t>) </a:t>
            </a:r>
            <a:r>
              <a:rPr lang="de-DE" dirty="0" err="1" smtClean="0"/>
              <a:t>or</a:t>
            </a:r>
            <a:r>
              <a:rPr lang="de-DE" dirty="0" smtClean="0"/>
              <a:t> SW-</a:t>
            </a:r>
            <a:r>
              <a:rPr lang="de-DE" dirty="0" err="1" smtClean="0"/>
              <a:t>Algorithm</a:t>
            </a:r>
            <a:r>
              <a:rPr lang="de-DE" dirty="0" smtClean="0"/>
              <a:t> (</a:t>
            </a:r>
            <a:r>
              <a:rPr lang="de-DE" dirty="0" err="1" smtClean="0"/>
              <a:t>executed</a:t>
            </a:r>
            <a:r>
              <a:rPr lang="de-DE" dirty="0" smtClean="0"/>
              <a:t> on a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processor</a:t>
            </a:r>
            <a:r>
              <a:rPr lang="de-DE" dirty="0" smtClean="0"/>
              <a:t>)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r>
              <a:rPr lang="de-DE" dirty="0" smtClean="0"/>
              <a:t>Communication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 </a:t>
            </a:r>
            <a:r>
              <a:rPr lang="de-DE" dirty="0" err="1" smtClean="0"/>
              <a:t>blocks</a:t>
            </a:r>
            <a:r>
              <a:rPr lang="de-DE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Scheduling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Scheduling</a:t>
            </a:r>
            <a:r>
              <a:rPr lang="de-DE" dirty="0" smtClean="0"/>
              <a:t> = 	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						on </a:t>
            </a:r>
            <a:r>
              <a:rPr lang="de-DE" dirty="0" err="1" smtClean="0"/>
              <a:t>available</a:t>
            </a:r>
            <a:r>
              <a:rPr lang="de-DE" dirty="0" smtClean="0"/>
              <a:t> CPU(s)/Core(s)</a:t>
            </a:r>
          </a:p>
          <a:p>
            <a:endParaRPr lang="de-DE" dirty="0"/>
          </a:p>
          <a:p>
            <a:r>
              <a:rPr lang="de-DE" dirty="0" smtClean="0"/>
              <a:t>Goals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Scheduling</a:t>
            </a:r>
            <a:r>
              <a:rPr lang="de-DE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Minimising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avarage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time: e.g.</a:t>
            </a:r>
            <a:br>
              <a:rPr lang="de-DE" dirty="0" smtClean="0"/>
            </a:br>
            <a:r>
              <a:rPr lang="de-DE" dirty="0" err="1" smtClean="0"/>
              <a:t>interactive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Maximising</a:t>
            </a:r>
            <a:r>
              <a:rPr lang="de-DE" dirty="0" smtClean="0"/>
              <a:t> </a:t>
            </a:r>
            <a:r>
              <a:rPr lang="de-DE" dirty="0" err="1" smtClean="0"/>
              <a:t>throughput</a:t>
            </a:r>
            <a:r>
              <a:rPr lang="de-DE" dirty="0" smtClean="0"/>
              <a:t>: e.g. </a:t>
            </a:r>
            <a:r>
              <a:rPr lang="de-DE" dirty="0" err="1" smtClean="0"/>
              <a:t>server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Maximising</a:t>
            </a:r>
            <a:r>
              <a:rPr lang="de-DE" dirty="0" smtClean="0"/>
              <a:t> </a:t>
            </a:r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: e.g. super </a:t>
            </a:r>
            <a:r>
              <a:rPr lang="de-DE" dirty="0" err="1" smtClean="0"/>
              <a:t>computer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Fairness: fair </a:t>
            </a:r>
            <a:r>
              <a:rPr lang="de-DE" dirty="0" err="1" smtClean="0"/>
              <a:t>utilisation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Compliance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Time </a:t>
            </a:r>
            <a:r>
              <a:rPr lang="de-DE" dirty="0" err="1" smtClean="0"/>
              <a:t>Scheduling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:</a:t>
            </a:r>
          </a:p>
          <a:p>
            <a:r>
              <a:rPr lang="en-US" dirty="0"/>
              <a:t>Load of a task:</a:t>
            </a:r>
          </a:p>
          <a:p>
            <a:endParaRPr lang="de-DE" dirty="0" smtClean="0"/>
          </a:p>
          <a:p>
            <a:endParaRPr lang="de-DE" dirty="0"/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load: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/>
              <a:t>: execution time, </a:t>
            </a:r>
          </a:p>
          <a:p>
            <a:r>
              <a:rPr lang="en-US" dirty="0" smtClean="0"/>
              <a:t>Di</a:t>
            </a:r>
            <a:r>
              <a:rPr lang="en-US" dirty="0"/>
              <a:t>: time until expiration of </a:t>
            </a:r>
            <a:r>
              <a:rPr lang="en-US" dirty="0" smtClean="0"/>
              <a:t>deadline standard</a:t>
            </a:r>
            <a:r>
              <a:rPr lang="en-US" dirty="0"/>
              <a:t>: Di = Pi : period</a:t>
            </a:r>
          </a:p>
          <a:p>
            <a:r>
              <a:rPr lang="en-US" dirty="0"/>
              <a:t>Load of 1 means, the processor is never idle.</a:t>
            </a:r>
          </a:p>
          <a:p>
            <a:r>
              <a:rPr lang="en-US" dirty="0"/>
              <a:t>Load &gt; 1 is not feasible.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64" y="1907629"/>
            <a:ext cx="1646753" cy="12241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60" y="3923853"/>
            <a:ext cx="3593853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Time </a:t>
            </a:r>
            <a:r>
              <a:rPr lang="de-DE" dirty="0" err="1" smtClean="0"/>
              <a:t>Scheduling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 Real Time constraints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Deadlines have to be met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Tasks have </a:t>
            </a:r>
            <a:r>
              <a:rPr lang="en-US" dirty="0" smtClean="0">
                <a:solidFill>
                  <a:schemeClr val="tx1"/>
                </a:solidFill>
              </a:rPr>
              <a:t>different </a:t>
            </a:r>
            <a:r>
              <a:rPr lang="en-US" dirty="0">
                <a:solidFill>
                  <a:schemeClr val="tx1"/>
                </a:solidFill>
              </a:rPr>
              <a:t>importance </a:t>
            </a:r>
            <a:r>
              <a:rPr lang="en-US" dirty="0" smtClean="0">
                <a:solidFill>
                  <a:schemeClr val="tx1"/>
                </a:solidFill>
              </a:rPr>
              <a:t>. 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</a:rPr>
              <a:t> ! </a:t>
            </a:r>
            <a:r>
              <a:rPr lang="en-US" dirty="0">
                <a:solidFill>
                  <a:schemeClr val="tx1"/>
                </a:solidFill>
              </a:rPr>
              <a:t>no fairness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Low response time is not enough, deadline has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be </a:t>
            </a:r>
            <a:r>
              <a:rPr lang="en-US" dirty="0">
                <a:solidFill>
                  <a:schemeClr val="tx1"/>
                </a:solidFill>
              </a:rPr>
              <a:t>guaranteed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Other important parameters: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Deadline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Inter task dependencies (task graph)</a:t>
            </a:r>
          </a:p>
        </p:txBody>
      </p:sp>
    </p:spTree>
    <p:extLst>
      <p:ext uri="{BB962C8B-B14F-4D97-AF65-F5344CB8AC3E}">
        <p14:creationId xmlns:p14="http://schemas.microsoft.com/office/powerpoint/2010/main" val="26527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Concurrency</a:t>
            </a:r>
            <a:r>
              <a:rPr lang="de-DE" dirty="0" smtClean="0"/>
              <a:t>: </a:t>
            </a:r>
            <a:r>
              <a:rPr lang="de-DE" dirty="0" err="1" smtClean="0"/>
              <a:t>Partioning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devide</a:t>
            </a:r>
            <a:r>
              <a:rPr lang="de-DE" dirty="0" smtClean="0"/>
              <a:t> an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r>
              <a:rPr lang="de-DE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r>
              <a:rPr lang="de-DE" dirty="0" err="1" smtClean="0">
                <a:solidFill>
                  <a:srgbClr val="FF0000"/>
                </a:solidFill>
              </a:rPr>
              <a:t>Example</a:t>
            </a:r>
            <a:r>
              <a:rPr lang="de-DE" dirty="0" smtClean="0">
                <a:solidFill>
                  <a:srgbClr val="FF0000"/>
                </a:solidFill>
              </a:rPr>
              <a:t>: 		(a + b) * (a - b) = a * a – b * b</a:t>
            </a:r>
          </a:p>
          <a:p>
            <a:pPr marL="0" indent="0"/>
            <a:endParaRPr lang="de-DE" dirty="0" smtClean="0"/>
          </a:p>
          <a:p>
            <a:pPr marL="0" indent="0"/>
            <a:r>
              <a:rPr lang="de-DE" dirty="0" err="1" smtClean="0"/>
              <a:t>Sequential</a:t>
            </a:r>
            <a:r>
              <a:rPr lang="de-DE" dirty="0" smtClean="0"/>
              <a:t>: 	</a:t>
            </a:r>
            <a:r>
              <a:rPr lang="de-DE" dirty="0" err="1" smtClean="0"/>
              <a:t>calculate</a:t>
            </a:r>
            <a:r>
              <a:rPr lang="de-DE" dirty="0" smtClean="0"/>
              <a:t> c=(</a:t>
            </a:r>
            <a:r>
              <a:rPr lang="de-DE" dirty="0" err="1" smtClean="0"/>
              <a:t>a+b</a:t>
            </a:r>
            <a:r>
              <a:rPr lang="de-DE" dirty="0" smtClean="0"/>
              <a:t>); </a:t>
            </a:r>
            <a:r>
              <a:rPr lang="de-DE" dirty="0" err="1" smtClean="0"/>
              <a:t>calculate</a:t>
            </a:r>
            <a:r>
              <a:rPr lang="de-DE" dirty="0" smtClean="0"/>
              <a:t> d=(a-b); </a:t>
            </a:r>
            <a:r>
              <a:rPr lang="de-DE" dirty="0" err="1" smtClean="0"/>
              <a:t>calulate</a:t>
            </a:r>
            <a:r>
              <a:rPr lang="de-DE" dirty="0" smtClean="0"/>
              <a:t> </a:t>
            </a:r>
            <a:r>
              <a:rPr lang="de-DE" dirty="0" err="1" smtClean="0"/>
              <a:t>erg</a:t>
            </a:r>
            <a:r>
              <a:rPr lang="de-DE" dirty="0" smtClean="0"/>
              <a:t>=c*d</a:t>
            </a:r>
          </a:p>
          <a:p>
            <a:pPr marL="0" indent="0"/>
            <a:endParaRPr lang="de-DE" dirty="0" smtClean="0"/>
          </a:p>
          <a:p>
            <a:pPr marL="0" indent="0"/>
            <a:r>
              <a:rPr lang="de-DE" dirty="0" smtClean="0"/>
              <a:t>Alternative:	</a:t>
            </a:r>
            <a:r>
              <a:rPr lang="de-DE" dirty="0" err="1" smtClean="0"/>
              <a:t>calculate</a:t>
            </a:r>
            <a:r>
              <a:rPr lang="de-DE" dirty="0" smtClean="0"/>
              <a:t> c=(a*a); </a:t>
            </a:r>
            <a:r>
              <a:rPr lang="de-DE" dirty="0" err="1" smtClean="0"/>
              <a:t>calculate</a:t>
            </a:r>
            <a:r>
              <a:rPr lang="de-DE" dirty="0" smtClean="0"/>
              <a:t> d=b*b;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erg</a:t>
            </a:r>
            <a:r>
              <a:rPr lang="de-DE" dirty="0" smtClean="0"/>
              <a:t>=c*d</a:t>
            </a:r>
          </a:p>
          <a:p>
            <a:pPr marL="0" indent="0"/>
            <a:endParaRPr lang="de-DE" dirty="0" smtClean="0"/>
          </a:p>
          <a:p>
            <a:pPr marL="0" indent="0"/>
            <a:r>
              <a:rPr lang="de-DE" dirty="0" smtClean="0"/>
              <a:t>			|	</a:t>
            </a:r>
            <a:r>
              <a:rPr lang="de-DE" dirty="0" err="1" smtClean="0"/>
              <a:t>calculate</a:t>
            </a:r>
            <a:r>
              <a:rPr lang="de-DE" dirty="0" smtClean="0"/>
              <a:t> c=(</a:t>
            </a:r>
            <a:r>
              <a:rPr lang="de-DE" dirty="0" err="1" smtClean="0"/>
              <a:t>a+b</a:t>
            </a:r>
            <a:r>
              <a:rPr lang="de-DE" dirty="0" smtClean="0"/>
              <a:t>)	|</a:t>
            </a:r>
            <a:endParaRPr lang="de-DE" dirty="0"/>
          </a:p>
          <a:p>
            <a:pPr marL="0" indent="0"/>
            <a:r>
              <a:rPr lang="de-DE" dirty="0" smtClean="0"/>
              <a:t>Parallel: 	|							|	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erg</a:t>
            </a:r>
            <a:r>
              <a:rPr lang="de-DE" dirty="0" smtClean="0"/>
              <a:t>= c*d</a:t>
            </a:r>
          </a:p>
          <a:p>
            <a:pPr marL="0" indent="0"/>
            <a:r>
              <a:rPr lang="de-DE" dirty="0"/>
              <a:t>	</a:t>
            </a:r>
            <a:r>
              <a:rPr lang="de-DE" dirty="0" smtClean="0"/>
              <a:t>		|	</a:t>
            </a:r>
            <a:r>
              <a:rPr lang="de-DE" dirty="0" err="1" smtClean="0"/>
              <a:t>calculate</a:t>
            </a:r>
            <a:r>
              <a:rPr lang="de-DE" dirty="0" smtClean="0"/>
              <a:t> d=(a-b)	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9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Time </a:t>
            </a:r>
            <a:r>
              <a:rPr lang="de-DE" dirty="0" err="1" smtClean="0"/>
              <a:t>Scheduling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could be generated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Before execution of system: </a:t>
            </a:r>
            <a:r>
              <a:rPr lang="en-US" dirty="0" smtClean="0"/>
              <a:t>offline-scheduling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Inflexible </a:t>
            </a:r>
            <a:r>
              <a:rPr lang="en-US" dirty="0"/>
              <a:t>(changes)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Always maximum utilization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Low costs at </a:t>
            </a:r>
            <a:r>
              <a:rPr lang="en-US" dirty="0" smtClean="0"/>
              <a:t>execution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During execution of system: online-scheduling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Flexible (changes)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Utilization depends on scheduling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Higher cost at execution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Normally priority based</a:t>
            </a:r>
          </a:p>
        </p:txBody>
      </p:sp>
    </p:spTree>
    <p:extLst>
      <p:ext uri="{BB962C8B-B14F-4D97-AF65-F5344CB8AC3E}">
        <p14:creationId xmlns:p14="http://schemas.microsoft.com/office/powerpoint/2010/main" val="27803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Time </a:t>
            </a:r>
            <a:r>
              <a:rPr lang="de-DE" dirty="0" err="1" smtClean="0"/>
              <a:t>Scheduling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Classication</a:t>
            </a:r>
            <a:r>
              <a:rPr lang="en-US" dirty="0"/>
              <a:t> of Real Time scheduling </a:t>
            </a:r>
            <a:r>
              <a:rPr lang="en-US" dirty="0" smtClean="0"/>
              <a:t>algorithms</a:t>
            </a:r>
            <a:br>
              <a:rPr lang="en-US" dirty="0" smtClean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Point </a:t>
            </a:r>
            <a:r>
              <a:rPr lang="en-US" dirty="0"/>
              <a:t>of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during execution (online scheduling)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before execution (</a:t>
            </a:r>
            <a:r>
              <a:rPr lang="en-US" dirty="0" smtClean="0"/>
              <a:t>offline </a:t>
            </a:r>
            <a:r>
              <a:rPr lang="en-US" dirty="0"/>
              <a:t>scheduling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Interruptibility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Cooperative scheduling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Pre-emptive </a:t>
            </a:r>
            <a:r>
              <a:rPr lang="en-US" dirty="0" smtClean="0"/>
              <a:t>scheduling</a:t>
            </a:r>
            <a:br>
              <a:rPr lang="en-US" dirty="0" smtClean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Time- </a:t>
            </a:r>
            <a:r>
              <a:rPr lang="en-US" dirty="0"/>
              <a:t>or </a:t>
            </a:r>
            <a:r>
              <a:rPr lang="en-US" dirty="0" smtClean="0"/>
              <a:t>event-driven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Time-driven scheduling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Event-driven </a:t>
            </a:r>
            <a:r>
              <a:rPr lang="en-US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4184514222"/>
      </p:ext>
    </p:extLst>
  </p:cSld>
  <p:clrMapOvr>
    <a:masterClrMapping/>
  </p:clrMapOvr>
</p:sld>
</file>

<file path=ppt/theme/theme1.xml><?xml version="1.0" encoding="utf-8"?>
<a:theme xmlns:a="http://schemas.openxmlformats.org/drawingml/2006/main" name="MnP-Template-KWer-20120913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Segoe UI"/>
        <a:ea typeface=""/>
        <a:cs typeface="DejaVu Sans"/>
      </a:majorFont>
      <a:minorFont>
        <a:latin typeface="Segoe UI Semibold"/>
        <a:ea typeface="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DejaVu San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MnP-Template-KWer-20120913</Template>
  <TotalTime>0</TotalTime>
  <Words>251</Words>
  <Application>Microsoft Office PowerPoint</Application>
  <PresentationFormat>Benutzerdefiniert</PresentationFormat>
  <Paragraphs>114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Futura Bold</vt:lpstr>
      <vt:lpstr>Segoe UI</vt:lpstr>
      <vt:lpstr>Segoe UI Semibold</vt:lpstr>
      <vt:lpstr>Times New Roman</vt:lpstr>
      <vt:lpstr>Wingdings</vt:lpstr>
      <vt:lpstr>MnP-Template-KWer-20120913</vt:lpstr>
      <vt:lpstr>Benutzerdefiniertes Design</vt:lpstr>
      <vt:lpstr>Real Time Systems – SS2016 Prof. Dr. Karsten Weronek Faculty 2 Computer Science and Engineering</vt:lpstr>
      <vt:lpstr>Concurrency: Partioning</vt:lpstr>
      <vt:lpstr>Concurrency</vt:lpstr>
      <vt:lpstr>Scheduling</vt:lpstr>
      <vt:lpstr>Real Time Scheduling</vt:lpstr>
      <vt:lpstr>Real Time Scheduling</vt:lpstr>
      <vt:lpstr>Concurrency: Partioning</vt:lpstr>
      <vt:lpstr>Real Time Scheduling</vt:lpstr>
      <vt:lpstr>Real Time Scheduling</vt:lpstr>
      <vt:lpstr>Classification of Real Time Scheduling algorithms</vt:lpstr>
      <vt:lpstr>Real Time Systems – SS2016 Prof. Dr. Karsten Weronek Faculty 2 Computer Science and Engineering</vt:lpstr>
      <vt:lpstr>Real Time Systems – SS2016 Prof. Dr. Karsten Weronek Faculty 2 Computer Science and Engineering</vt:lpstr>
      <vt:lpstr>Real Time Systems – SS2016 Prof. Dr. Karsten Weronek Faculty 2 Computer Science and Engineering</vt:lpstr>
      <vt:lpstr>Real Time Systems – SS2016 Prof. Dr. Karsten Weronek Faculty 2 Computer Science and Engineering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Informatik und  maschinennahe Programmierung  WS 12/13</dc:title>
  <dc:creator>2575</dc:creator>
  <cp:lastModifiedBy>Weronek, Karsten</cp:lastModifiedBy>
  <cp:revision>524</cp:revision>
  <cp:lastPrinted>1601-01-01T00:00:00Z</cp:lastPrinted>
  <dcterms:created xsi:type="dcterms:W3CDTF">2012-12-09T19:57:59Z</dcterms:created>
  <dcterms:modified xsi:type="dcterms:W3CDTF">2016-04-29T13:26:17Z</dcterms:modified>
</cp:coreProperties>
</file>