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359" r:id="rId3"/>
    <p:sldId id="377" r:id="rId4"/>
    <p:sldId id="375" r:id="rId5"/>
    <p:sldId id="360" r:id="rId6"/>
    <p:sldId id="361" r:id="rId7"/>
    <p:sldId id="362" r:id="rId8"/>
    <p:sldId id="363" r:id="rId9"/>
    <p:sldId id="364" r:id="rId10"/>
    <p:sldId id="365" r:id="rId11"/>
  </p:sldIdLst>
  <p:sldSz cx="10080625" cy="7559675"/>
  <p:notesSz cx="7099300" cy="102346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57">
          <p15:clr>
            <a:srgbClr val="A4A3A4"/>
          </p15:clr>
        </p15:guide>
        <p15:guide id="2" pos="20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00FF00"/>
    <a:srgbClr val="FFCC99"/>
    <a:srgbClr val="FFCC66"/>
    <a:srgbClr val="FFFF99"/>
    <a:srgbClr val="FEF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7" autoAdjust="0"/>
    <p:restoredTop sz="95501" autoAdjust="0"/>
  </p:normalViewPr>
  <p:slideViewPr>
    <p:cSldViewPr>
      <p:cViewPr varScale="1">
        <p:scale>
          <a:sx n="80" d="100"/>
          <a:sy n="80" d="100"/>
        </p:scale>
        <p:origin x="185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9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544" y="72"/>
      </p:cViewPr>
      <p:guideLst>
        <p:guide orient="horz" pos="2757"/>
        <p:guide pos="20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7A8B-5D19-457A-981F-B6A5FF85A41F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14E1C-D9AD-42DC-A0CE-8E36B5D3DB4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11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endParaRPr lang="de-DE" dirty="0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222250" y="1028700"/>
            <a:ext cx="3124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2178" y="3291488"/>
            <a:ext cx="5677055" cy="504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"/>
            <a:ext cx="6540242" cy="1133633"/>
          </a:xfrm>
          <a:prstGeom prst="rect">
            <a:avLst/>
          </a:prstGeom>
          <a:solidFill>
            <a:srgbClr val="1E8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601" tIns="45472" rIns="90601" bIns="45472" anchor="ctr"/>
          <a:lstStyle/>
          <a:p>
            <a:pPr>
              <a:lnSpc>
                <a:spcPct val="118000"/>
              </a:lnSpc>
              <a:tabLst>
                <a:tab pos="0" algn="l"/>
                <a:tab pos="906097" algn="l"/>
                <a:tab pos="1813702" algn="l"/>
                <a:tab pos="2721306" algn="l"/>
                <a:tab pos="3628911" algn="l"/>
                <a:tab pos="4536516" algn="l"/>
                <a:tab pos="5444120" algn="l"/>
                <a:tab pos="6351725" algn="l"/>
                <a:tab pos="7259329" algn="l"/>
                <a:tab pos="8166934" algn="l"/>
                <a:tab pos="9074538" algn="l"/>
                <a:tab pos="9982143" algn="l"/>
              </a:tabLst>
            </a:pPr>
            <a:r>
              <a:rPr lang="de-DE" sz="2600" b="1" dirty="0">
                <a:solidFill>
                  <a:srgbClr val="FFFFFF"/>
                </a:solidFill>
                <a:latin typeface="Futura Bold" charset="0"/>
              </a:rPr>
              <a:t>	Die FH FFM stellt sich vor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85877"/>
            <a:ext cx="6483590" cy="2148737"/>
          </a:xfrm>
          <a:prstGeom prst="rect">
            <a:avLst/>
          </a:prstGeom>
          <a:solidFill>
            <a:srgbClr val="1E8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endParaRPr lang="de-DE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704012" y="8447545"/>
            <a:ext cx="2626830" cy="85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601" tIns="45472" rIns="90601" bIns="4547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1400" dirty="0" err="1">
                <a:solidFill>
                  <a:srgbClr val="FFFFFF"/>
                </a:solidFill>
                <a:latin typeface="Futura Bold" charset="0"/>
              </a:rPr>
              <a:t>Fachhochschule</a:t>
            </a:r>
            <a:r>
              <a:rPr lang="en-US" sz="1400" dirty="0">
                <a:solidFill>
                  <a:srgbClr val="FFFFFF"/>
                </a:solidFill>
                <a:latin typeface="Futura Bold" charset="0"/>
              </a:rPr>
              <a:t> Frankfurt am Main – </a:t>
            </a:r>
          </a:p>
          <a:p>
            <a:pPr>
              <a:lnSpc>
                <a:spcPct val="118000"/>
              </a:lnSpc>
            </a:pPr>
            <a:r>
              <a:rPr lang="en-US" sz="1400" dirty="0">
                <a:solidFill>
                  <a:srgbClr val="FFFFFF"/>
                </a:solidFill>
                <a:latin typeface="Futura Bold" charset="0"/>
              </a:rPr>
              <a:t>University of Applied Sciences</a:t>
            </a:r>
          </a:p>
        </p:txBody>
      </p:sp>
      <p:sp>
        <p:nvSpPr>
          <p:cNvPr id="2055" name="AutoShape 7"/>
          <p:cNvSpPr>
            <a:spLocks noChangeAspect="1" noChangeArrowheads="1"/>
          </p:cNvSpPr>
          <p:nvPr/>
        </p:nvSpPr>
        <p:spPr bwMode="auto">
          <a:xfrm>
            <a:off x="752866" y="8342691"/>
            <a:ext cx="887039" cy="178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endParaRPr lang="de-DE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045752" y="9404903"/>
            <a:ext cx="3630154" cy="74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01" tIns="45472" rIns="90601" bIns="45472" numCol="1" anchor="b" anchorCtr="0" compatLnSpc="1">
            <a:prstTxWarp prst="textNoShape">
              <a:avLst/>
            </a:prstTxWarp>
          </a:bodyPr>
          <a:lstStyle>
            <a:lvl1pPr hangingPunct="1">
              <a:lnSpc>
                <a:spcPct val="118000"/>
              </a:lnSpc>
              <a:tabLst>
                <a:tab pos="0" algn="l"/>
                <a:tab pos="906097" algn="l"/>
                <a:tab pos="1813702" algn="l"/>
                <a:tab pos="2721306" algn="l"/>
                <a:tab pos="3628911" algn="l"/>
                <a:tab pos="4536516" algn="l"/>
                <a:tab pos="5444120" algn="l"/>
                <a:tab pos="6351725" algn="l"/>
                <a:tab pos="7259329" algn="l"/>
                <a:tab pos="8166934" algn="l"/>
                <a:tab pos="9074538" algn="l"/>
                <a:tab pos="9982143" algn="l"/>
              </a:tabLst>
              <a:defRPr sz="1200">
                <a:solidFill>
                  <a:srgbClr val="000000"/>
                </a:solidFill>
                <a:latin typeface="Futura Bold" charset="0"/>
              </a:defRPr>
            </a:lvl1pPr>
          </a:lstStyle>
          <a:p>
            <a:r>
              <a:rPr lang="de-DE"/>
              <a:t>Datum	Ort	Name des Vortragenden	</a:t>
            </a:r>
            <a:fld id="{5D164C4E-EA2A-402E-BFC5-702BDC910F7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209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01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409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088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00900" y="-36513"/>
            <a:ext cx="2339975" cy="76454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9388" y="-36513"/>
            <a:ext cx="6869112" cy="76454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97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0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8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86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8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388" y="950913"/>
            <a:ext cx="9685460" cy="6657975"/>
          </a:xfrm>
          <a:ln>
            <a:noFill/>
          </a:ln>
        </p:spPr>
        <p:txBody>
          <a:bodyPr/>
          <a:lstStyle>
            <a:lvl1pPr>
              <a:defRPr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074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27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39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6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605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388" y="950913"/>
            <a:ext cx="4603750" cy="6657975"/>
          </a:xfrm>
        </p:spPr>
        <p:txBody>
          <a:bodyPr/>
          <a:lstStyle>
            <a:lvl1pPr>
              <a:defRPr sz="2800">
                <a:solidFill>
                  <a:srgbClr val="00B0F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35538" y="950913"/>
            <a:ext cx="4605337" cy="6657975"/>
          </a:xfrm>
        </p:spPr>
        <p:txBody>
          <a:bodyPr/>
          <a:lstStyle>
            <a:lvl1pPr>
              <a:defRPr sz="2800">
                <a:solidFill>
                  <a:srgbClr val="00B0F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1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2575" y="-36513"/>
            <a:ext cx="9070975" cy="835026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-7937" y="934819"/>
            <a:ext cx="9361487" cy="6657975"/>
          </a:xfrm>
        </p:spPr>
        <p:txBody>
          <a:bodyPr/>
          <a:lstStyle>
            <a:lvl1pPr>
              <a:defRPr baseline="0">
                <a:solidFill>
                  <a:srgbClr val="00B0F0"/>
                </a:solidFill>
              </a:defRPr>
            </a:lvl1pPr>
          </a:lstStyle>
          <a:p>
            <a:r>
              <a:rPr lang="de-DE" dirty="0" smtClean="0"/>
              <a:t>Tabelle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08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2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6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3640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8907"/>
            <a:ext cx="10080625" cy="839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auto">
          <a:xfrm>
            <a:off x="8280672" y="-36587"/>
            <a:ext cx="1799953" cy="876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DejaVu Sans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776" y="-36513"/>
            <a:ext cx="7998097" cy="83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das Format des </a:t>
            </a:r>
            <a:r>
              <a:rPr lang="en-GB" dirty="0" err="1" smtClean="0"/>
              <a:t>Titeltextes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7307263"/>
            <a:ext cx="10080625" cy="26987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8" y="916623"/>
            <a:ext cx="968546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Gliederungstextes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Sechste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Siebente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Achte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Neunte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-248" y="7319659"/>
            <a:ext cx="10072688" cy="2289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  <a:extLst/>
        </p:spPr>
        <p:txBody>
          <a:bodyPr lIns="90000" tIns="66078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>
              <a:lnSpc>
                <a:spcPct val="83000"/>
              </a:lnSpc>
              <a:spcBef>
                <a:spcPts val="563"/>
              </a:spcBef>
            </a:pPr>
            <a:r>
              <a:rPr lang="de-DE" sz="900" b="1" baseline="0" dirty="0" smtClean="0">
                <a:latin typeface="Arial" charset="0"/>
              </a:rPr>
              <a:t>Real-Time-Systems   ̶   SS2016</a:t>
            </a:r>
            <a:endParaRPr lang="de-DE" sz="900" b="1" baseline="0" dirty="0">
              <a:latin typeface="Segoe UI" pitchFamily="32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-248" y="7307627"/>
            <a:ext cx="1296144" cy="23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 anchorCtr="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l">
              <a:lnSpc>
                <a:spcPct val="118000"/>
              </a:lnSpc>
              <a:spcBef>
                <a:spcPts val="375"/>
              </a:spcBef>
            </a:pPr>
            <a:r>
              <a:rPr lang="de-DE" sz="800" b="1" baseline="0" dirty="0" smtClean="0">
                <a:solidFill>
                  <a:schemeClr val="tx1"/>
                </a:solidFill>
                <a:latin typeface="Futura Bold" charset="0"/>
              </a:rPr>
              <a:t>April 21, 2016</a:t>
            </a:r>
            <a:endParaRPr lang="de-DE" sz="800" b="1" dirty="0">
              <a:solidFill>
                <a:schemeClr val="tx1"/>
              </a:solidFill>
              <a:latin typeface="Futura Bold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015163" y="7320261"/>
            <a:ext cx="3057525" cy="22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078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r">
              <a:lnSpc>
                <a:spcPct val="83000"/>
              </a:lnSpc>
              <a:spcBef>
                <a:spcPts val="563"/>
              </a:spcBef>
            </a:pPr>
            <a:r>
              <a:rPr lang="de-DE" sz="900" b="1" dirty="0" smtClean="0">
                <a:latin typeface="Segoe UI" pitchFamily="32" charset="0"/>
              </a:rPr>
              <a:t>Prof. Dr</a:t>
            </a:r>
            <a:r>
              <a:rPr lang="de-DE" sz="900" b="1" dirty="0">
                <a:latin typeface="Segoe UI" pitchFamily="32" charset="0"/>
              </a:rPr>
              <a:t>. Karsten Weronek	</a:t>
            </a:r>
            <a:r>
              <a:rPr lang="de-DE" sz="900" b="1" dirty="0" smtClean="0">
                <a:latin typeface="Segoe UI" pitchFamily="32" charset="0"/>
              </a:rPr>
              <a:t>Slide </a:t>
            </a:r>
            <a:fld id="{0A747434-AA3F-47F9-93BC-90A887AA092D}" type="slidenum">
              <a:rPr lang="de-DE" sz="900" b="1">
                <a:latin typeface="Segoe UI" pitchFamily="32" charset="0"/>
              </a:rPr>
              <a:pPr algn="r">
                <a:lnSpc>
                  <a:spcPct val="83000"/>
                </a:lnSpc>
                <a:spcBef>
                  <a:spcPts val="563"/>
                </a:spcBef>
              </a:pPr>
              <a:t>‹Nr.›</a:t>
            </a:fld>
            <a:endParaRPr lang="de-DE" sz="900" b="1" dirty="0">
              <a:latin typeface="Segoe UI" pitchFamily="3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95" y="59485"/>
            <a:ext cx="1617505" cy="652899"/>
          </a:xfrm>
          <a:prstGeom prst="rect">
            <a:avLst/>
          </a:prstGeom>
        </p:spPr>
      </p:pic>
      <p:cxnSp>
        <p:nvCxnSpPr>
          <p:cNvPr id="11" name="Gerader Verbinder 10"/>
          <p:cNvCxnSpPr/>
          <p:nvPr userDrawn="1"/>
        </p:nvCxnSpPr>
        <p:spPr bwMode="auto">
          <a:xfrm>
            <a:off x="0" y="819507"/>
            <a:ext cx="10080625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2pPr>
      <a:lvl3pPr marL="11430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3pPr>
      <a:lvl4pPr marL="16002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4pPr>
      <a:lvl5pPr marL="20574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5pPr>
      <a:lvl6pPr marL="25146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6pPr>
      <a:lvl7pPr marL="29718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7pPr>
      <a:lvl8pPr marL="34290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8pPr>
      <a:lvl9pPr marL="38862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9pPr>
    </p:titleStyle>
    <p:bodyStyle>
      <a:lvl1pPr marL="342900" indent="-342900" algn="l" defTabSz="449263" rtl="0" eaLnBrk="1" fontAlgn="base" hangingPunct="1">
        <a:lnSpc>
          <a:spcPct val="111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1E86AD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111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lnSpc>
          <a:spcPct val="111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j-lt"/>
          <a:cs typeface="+mn-cs"/>
        </a:defRPr>
      </a:lvl3pPr>
      <a:lvl4pPr marL="1600200" indent="-228600" algn="l" defTabSz="449263" rtl="0" eaLnBrk="1" fontAlgn="base" hangingPunct="1">
        <a:lnSpc>
          <a:spcPct val="11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4pPr>
      <a:lvl5pPr marL="20574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5pPr>
      <a:lvl6pPr marL="25146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6pPr>
      <a:lvl7pPr marL="29718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7pPr>
      <a:lvl8pPr marL="34290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8pPr>
      <a:lvl9pPr marL="38862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907629"/>
            <a:ext cx="8569325" cy="1620837"/>
          </a:xfrm>
        </p:spPr>
        <p:txBody>
          <a:bodyPr/>
          <a:lstStyle/>
          <a:p>
            <a:pPr algn="ctr"/>
            <a:r>
              <a:rPr lang="de-DE" sz="4800" dirty="0" smtClean="0"/>
              <a:t>Real Time Systems – SS2016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Prof. Dr. Karsten Weronek</a:t>
            </a:r>
            <a:br>
              <a:rPr lang="de-DE" dirty="0" smtClean="0"/>
            </a:br>
            <a:r>
              <a:rPr lang="de-DE" dirty="0" err="1" smtClean="0"/>
              <a:t>Faculty</a:t>
            </a:r>
            <a:r>
              <a:rPr lang="de-DE" dirty="0" smtClean="0"/>
              <a:t> 2</a:t>
            </a:r>
            <a:br>
              <a:rPr lang="de-DE" dirty="0" smtClean="0"/>
            </a:br>
            <a:r>
              <a:rPr lang="de-DE" dirty="0" smtClean="0"/>
              <a:t>Computer Science </a:t>
            </a:r>
            <a:r>
              <a:rPr lang="de-DE" dirty="0" err="1" smtClean="0"/>
              <a:t>and</a:t>
            </a:r>
            <a:r>
              <a:rPr lang="de-DE" dirty="0" smtClean="0"/>
              <a:t>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440137"/>
            <a:ext cx="7056437" cy="1931988"/>
          </a:xfrm>
        </p:spPr>
        <p:txBody>
          <a:bodyPr anchor="ctr" anchorCtr="0"/>
          <a:lstStyle/>
          <a:p>
            <a:pPr algn="l"/>
            <a:r>
              <a:rPr lang="de-DE" dirty="0" err="1" smtClean="0"/>
              <a:t>Introduction</a:t>
            </a:r>
            <a:endParaRPr lang="de-DE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Real-Time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19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 bwMode="auto">
          <a:xfrm>
            <a:off x="143768" y="3203773"/>
            <a:ext cx="9649072" cy="1800200"/>
          </a:xfrm>
          <a:prstGeom prst="rect">
            <a:avLst/>
          </a:prstGeom>
          <a:solidFill>
            <a:srgbClr val="92D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DejaVu Sans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143768" y="1475581"/>
            <a:ext cx="9649072" cy="1728192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DejaVu Sans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Real-Time-System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3456136" y="1763613"/>
            <a:ext cx="3060000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400" dirty="0"/>
              <a:t>T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DejaVu Sans" charset="0"/>
              </a:rPr>
              <a:t>echnical System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6552480" y="2987749"/>
            <a:ext cx="3060000" cy="43204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92D050"/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2400" dirty="0" err="1" smtClean="0"/>
              <a:t>Actuating</a:t>
            </a:r>
            <a:r>
              <a:rPr lang="de-DE" sz="2400" dirty="0" smtClean="0"/>
              <a:t>-System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59792" y="2987749"/>
            <a:ext cx="3060000" cy="43204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92D050"/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400" dirty="0" err="1" smtClean="0"/>
              <a:t>Measuring</a:t>
            </a:r>
            <a:r>
              <a:rPr lang="de-DE" sz="2400" dirty="0" smtClean="0"/>
              <a:t>-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DejaVu Sans" charset="0"/>
              </a:rPr>
              <a:t>System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3456136" y="4211885"/>
            <a:ext cx="3060000" cy="432048"/>
          </a:xfrm>
          <a:prstGeom prst="rect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400" dirty="0" smtClean="0"/>
              <a:t>Computer-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DejaVu Sans" charset="0"/>
              </a:rPr>
              <a:t>System</a:t>
            </a:r>
          </a:p>
        </p:txBody>
      </p:sp>
      <p:cxnSp>
        <p:nvCxnSpPr>
          <p:cNvPr id="12" name="Form 11"/>
          <p:cNvCxnSpPr/>
          <p:nvPr/>
        </p:nvCxnSpPr>
        <p:spPr bwMode="auto">
          <a:xfrm rot="10800000" flipV="1">
            <a:off x="1871960" y="1979637"/>
            <a:ext cx="1584176" cy="1008112"/>
          </a:xfrm>
          <a:prstGeom prst="bentConnector3">
            <a:avLst>
              <a:gd name="adj1" fmla="val 99967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Form 12"/>
          <p:cNvCxnSpPr>
            <a:stCxn id="8" idx="0"/>
            <a:endCxn id="4" idx="3"/>
          </p:cNvCxnSpPr>
          <p:nvPr/>
        </p:nvCxnSpPr>
        <p:spPr bwMode="auto">
          <a:xfrm rot="16200000" flipV="1">
            <a:off x="6795252" y="1700521"/>
            <a:ext cx="1008112" cy="1566344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Form 17"/>
          <p:cNvCxnSpPr>
            <a:stCxn id="10" idx="3"/>
            <a:endCxn id="8" idx="2"/>
          </p:cNvCxnSpPr>
          <p:nvPr/>
        </p:nvCxnSpPr>
        <p:spPr bwMode="auto">
          <a:xfrm flipV="1">
            <a:off x="6516136" y="3419797"/>
            <a:ext cx="1566344" cy="1008112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Form 20"/>
          <p:cNvCxnSpPr>
            <a:stCxn id="9" idx="2"/>
            <a:endCxn id="10" idx="1"/>
          </p:cNvCxnSpPr>
          <p:nvPr/>
        </p:nvCxnSpPr>
        <p:spPr bwMode="auto">
          <a:xfrm rot="16200000" flipH="1">
            <a:off x="2168908" y="3140681"/>
            <a:ext cx="1008112" cy="1566344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feld 25"/>
          <p:cNvSpPr txBox="1"/>
          <p:nvPr/>
        </p:nvSpPr>
        <p:spPr>
          <a:xfrm>
            <a:off x="72008" y="971525"/>
            <a:ext cx="496830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Real-Time-System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3960440" y="2771725"/>
            <a:ext cx="208798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external</a:t>
            </a:r>
            <a:r>
              <a:rPr lang="de-DE" dirty="0" smtClean="0"/>
              <a:t> System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3960192" y="3347789"/>
            <a:ext cx="208798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internal System</a:t>
            </a:r>
            <a:endParaRPr lang="de-DE" dirty="0"/>
          </a:p>
        </p:txBody>
      </p:sp>
      <p:sp>
        <p:nvSpPr>
          <p:cNvPr id="29" name="Fußzeilenplatzhalter 3"/>
          <p:cNvSpPr txBox="1">
            <a:spLocks/>
          </p:cNvSpPr>
          <p:nvPr/>
        </p:nvSpPr>
        <p:spPr bwMode="auto">
          <a:xfrm>
            <a:off x="6480472" y="6372125"/>
            <a:ext cx="3553626" cy="2886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lvl="0" defTabSz="1007476"/>
            <a:r>
              <a:rPr lang="de-DE" sz="900" noProof="0" dirty="0" smtClean="0"/>
              <a:t>nach Dieter </a:t>
            </a:r>
            <a:r>
              <a:rPr lang="de-DE" sz="900" noProof="0" dirty="0" err="1" smtClean="0"/>
              <a:t>Zöbel</a:t>
            </a:r>
            <a:r>
              <a:rPr lang="de-DE" sz="900" noProof="0" dirty="0" smtClean="0"/>
              <a:t>, Echtzeitsysteme Grundlagen der Planung, Springer-Verlag Berlin Heidelberg, 2008, ISBN 978-3-540-76395-6</a:t>
            </a:r>
            <a:endParaRPr kumimoji="0" lang="de-DE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DejaVu Sans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 bwMode="auto">
          <a:xfrm>
            <a:off x="1871960" y="5724053"/>
            <a:ext cx="5904656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hteck 40"/>
          <p:cNvSpPr/>
          <p:nvPr/>
        </p:nvSpPr>
        <p:spPr bwMode="auto">
          <a:xfrm>
            <a:off x="3456136" y="5508029"/>
            <a:ext cx="201622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400" dirty="0" err="1" smtClean="0">
                <a:latin typeface="Segoe UI Semibold" pitchFamily="34" charset="0"/>
              </a:rPr>
              <a:t>Δ</a:t>
            </a:r>
            <a:r>
              <a:rPr lang="de-DE" sz="2400" dirty="0" err="1" smtClean="0">
                <a:latin typeface="Segoe UI Semibold" pitchFamily="34" charset="0"/>
                <a:cs typeface="Arial"/>
              </a:rPr>
              <a:t>e</a:t>
            </a:r>
            <a:endParaRPr kumimoji="0" lang="de-DE" sz="2400" b="0" u="none" strike="noStrike" cap="none" normalizeH="0" dirty="0" smtClean="0">
              <a:ln>
                <a:noFill/>
              </a:ln>
              <a:effectLst/>
              <a:latin typeface="Segoe UI Semibold" pitchFamily="34" charset="0"/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240112" y="5075981"/>
            <a:ext cx="50405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400" dirty="0" smtClean="0">
                <a:latin typeface="Segoe UI Semibold" pitchFamily="34" charset="0"/>
              </a:rPr>
              <a:t>r</a:t>
            </a:r>
            <a:endParaRPr kumimoji="0" lang="de-DE" sz="2400" b="0" u="none" strike="noStrike" cap="none" normalizeH="0" dirty="0" smtClean="0">
              <a:ln>
                <a:noFill/>
              </a:ln>
              <a:effectLst/>
              <a:latin typeface="Segoe UI Semibold" pitchFamily="34" charset="0"/>
            </a:endParaRPr>
          </a:p>
        </p:txBody>
      </p:sp>
      <p:sp>
        <p:nvSpPr>
          <p:cNvPr id="51" name="Rechteck 50"/>
          <p:cNvSpPr/>
          <p:nvPr/>
        </p:nvSpPr>
        <p:spPr bwMode="auto">
          <a:xfrm>
            <a:off x="3528144" y="6084093"/>
            <a:ext cx="201622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400" dirty="0" err="1" smtClean="0">
                <a:latin typeface="Segoe UI Semibold" pitchFamily="34" charset="0"/>
              </a:rPr>
              <a:t>r</a:t>
            </a:r>
            <a:r>
              <a:rPr lang="de-DE" sz="2400" dirty="0" err="1" smtClean="0">
                <a:latin typeface="Segoe UI Semibold"/>
              </a:rPr>
              <a:t>+</a:t>
            </a:r>
            <a:r>
              <a:rPr lang="de-DE" sz="2400" dirty="0" err="1" smtClean="0">
                <a:latin typeface="Segoe UI Semibold" pitchFamily="34" charset="0"/>
              </a:rPr>
              <a:t>Δ</a:t>
            </a:r>
            <a:r>
              <a:rPr lang="de-DE" sz="2400" dirty="0" err="1" smtClean="0">
                <a:latin typeface="Segoe UI Semibold" pitchFamily="34" charset="0"/>
                <a:cs typeface="Arial"/>
              </a:rPr>
              <a:t>e</a:t>
            </a:r>
            <a:r>
              <a:rPr lang="de-DE" sz="2400" dirty="0" smtClean="0">
                <a:latin typeface="Segoe UI Semibold" pitchFamily="34" charset="0"/>
                <a:cs typeface="Arial"/>
              </a:rPr>
              <a:t> </a:t>
            </a:r>
            <a:r>
              <a:rPr lang="de-DE" sz="2400" dirty="0" smtClean="0">
                <a:latin typeface="Segoe UI Semibold"/>
                <a:cs typeface="Arial"/>
              </a:rPr>
              <a:t>≤ d</a:t>
            </a:r>
            <a:endParaRPr kumimoji="0" lang="de-DE" sz="2400" b="0" u="none" strike="noStrike" cap="none" normalizeH="0" dirty="0" smtClean="0">
              <a:ln>
                <a:noFill/>
              </a:ln>
              <a:effectLst/>
              <a:latin typeface="Segoe UI Semibold" pitchFamily="34" charset="0"/>
            </a:endParaRPr>
          </a:p>
        </p:txBody>
      </p:sp>
      <p:sp>
        <p:nvSpPr>
          <p:cNvPr id="52" name="Rechteck 51"/>
          <p:cNvSpPr/>
          <p:nvPr/>
        </p:nvSpPr>
        <p:spPr bwMode="auto">
          <a:xfrm>
            <a:off x="6552480" y="5724053"/>
            <a:ext cx="201622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400" dirty="0" smtClean="0">
                <a:latin typeface="Segoe UI Semibold" pitchFamily="34" charset="0"/>
                <a:cs typeface="Arial"/>
              </a:rPr>
              <a:t>t</a:t>
            </a:r>
            <a:endParaRPr kumimoji="0" lang="de-DE" sz="2400" b="0" u="none" strike="noStrike" cap="none" normalizeH="0" dirty="0" smtClean="0">
              <a:ln>
                <a:noFill/>
              </a:ln>
              <a:effectLst/>
              <a:latin typeface="Segoe UI Semibold" pitchFamily="34" charset="0"/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5256336" y="5075981"/>
            <a:ext cx="50405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400" dirty="0" smtClean="0">
                <a:latin typeface="Segoe UI Semibold" pitchFamily="34" charset="0"/>
              </a:rPr>
              <a:t>d</a:t>
            </a:r>
            <a:endParaRPr kumimoji="0" lang="de-DE" sz="2400" b="0" u="none" strike="noStrike" cap="none" normalizeH="0" dirty="0" smtClean="0">
              <a:ln>
                <a:noFill/>
              </a:ln>
              <a:effectLst/>
              <a:latin typeface="Segoe UI Semibold" pitchFamily="34" charset="0"/>
            </a:endParaRPr>
          </a:p>
        </p:txBody>
      </p:sp>
      <p:cxnSp>
        <p:nvCxnSpPr>
          <p:cNvPr id="56" name="Gerade Verbindung 55"/>
          <p:cNvCxnSpPr/>
          <p:nvPr/>
        </p:nvCxnSpPr>
        <p:spPr bwMode="auto">
          <a:xfrm>
            <a:off x="3456136" y="5436021"/>
            <a:ext cx="0" cy="576064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61"/>
          <p:cNvCxnSpPr/>
          <p:nvPr/>
        </p:nvCxnSpPr>
        <p:spPr bwMode="auto">
          <a:xfrm>
            <a:off x="3456136" y="5436021"/>
            <a:ext cx="216024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 Verbindung 63"/>
          <p:cNvCxnSpPr/>
          <p:nvPr/>
        </p:nvCxnSpPr>
        <p:spPr bwMode="auto">
          <a:xfrm>
            <a:off x="3456136" y="6012085"/>
            <a:ext cx="216024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Gerade Verbindung 64"/>
          <p:cNvCxnSpPr/>
          <p:nvPr/>
        </p:nvCxnSpPr>
        <p:spPr bwMode="auto">
          <a:xfrm>
            <a:off x="6552480" y="5436021"/>
            <a:ext cx="0" cy="576064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65"/>
          <p:cNvCxnSpPr/>
          <p:nvPr/>
        </p:nvCxnSpPr>
        <p:spPr bwMode="auto">
          <a:xfrm>
            <a:off x="6336456" y="5436021"/>
            <a:ext cx="216024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Gerade Verbindung 66"/>
          <p:cNvCxnSpPr/>
          <p:nvPr/>
        </p:nvCxnSpPr>
        <p:spPr bwMode="auto">
          <a:xfrm>
            <a:off x="6336456" y="6012085"/>
            <a:ext cx="216024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hteck 67"/>
          <p:cNvSpPr/>
          <p:nvPr/>
        </p:nvSpPr>
        <p:spPr bwMode="auto">
          <a:xfrm>
            <a:off x="71760" y="5796061"/>
            <a:ext cx="316835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dirty="0" smtClean="0">
                <a:latin typeface="Segoe UI Semibold" pitchFamily="34" charset="0"/>
              </a:rPr>
              <a:t>r	: </a:t>
            </a:r>
            <a:r>
              <a:rPr lang="de-DE" dirty="0" err="1" smtClean="0">
                <a:latin typeface="Segoe UI Semibold" pitchFamily="34" charset="0"/>
              </a:rPr>
              <a:t>earliest</a:t>
            </a:r>
            <a:r>
              <a:rPr lang="de-DE" dirty="0" smtClean="0">
                <a:latin typeface="Segoe UI Semibold" pitchFamily="34" charset="0"/>
              </a:rPr>
              <a:t> </a:t>
            </a:r>
            <a:r>
              <a:rPr lang="de-DE" dirty="0" err="1" smtClean="0">
                <a:latin typeface="Segoe UI Semibold" pitchFamily="34" charset="0"/>
              </a:rPr>
              <a:t>start</a:t>
            </a:r>
            <a:r>
              <a:rPr lang="de-DE" dirty="0" smtClean="0">
                <a:latin typeface="Segoe UI Semibold" pitchFamily="34" charset="0"/>
              </a:rPr>
              <a:t> time  </a:t>
            </a:r>
          </a:p>
          <a:p>
            <a:pPr marL="0" marR="0" indent="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dirty="0" smtClean="0">
                <a:latin typeface="Segoe UI Semibold"/>
                <a:cs typeface="Arial"/>
              </a:rPr>
              <a:t>d	: </a:t>
            </a:r>
            <a:r>
              <a:rPr lang="de-DE" dirty="0" err="1" smtClean="0">
                <a:latin typeface="Segoe UI Semibold"/>
                <a:cs typeface="Arial"/>
              </a:rPr>
              <a:t>latest</a:t>
            </a:r>
            <a:r>
              <a:rPr lang="de-DE" dirty="0" smtClean="0">
                <a:latin typeface="Segoe UI Semibold"/>
                <a:cs typeface="Arial"/>
              </a:rPr>
              <a:t> end time</a:t>
            </a:r>
          </a:p>
          <a:p>
            <a:pPr marL="0" marR="0" indent="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dirty="0" err="1" smtClean="0">
                <a:latin typeface="Segoe UI Semibold" pitchFamily="34" charset="0"/>
              </a:rPr>
              <a:t>Δ</a:t>
            </a:r>
            <a:r>
              <a:rPr lang="de-DE" dirty="0" err="1" smtClean="0">
                <a:latin typeface="Segoe UI Semibold" pitchFamily="34" charset="0"/>
                <a:cs typeface="Arial"/>
              </a:rPr>
              <a:t>e</a:t>
            </a:r>
            <a:r>
              <a:rPr lang="de-DE" dirty="0" smtClean="0">
                <a:latin typeface="Segoe UI Semibold" pitchFamily="34" charset="0"/>
                <a:cs typeface="Arial"/>
              </a:rPr>
              <a:t>	: max. </a:t>
            </a:r>
            <a:r>
              <a:rPr lang="de-DE" dirty="0" err="1" smtClean="0">
                <a:latin typeface="Segoe UI Semibold" pitchFamily="34" charset="0"/>
                <a:cs typeface="Arial"/>
              </a:rPr>
              <a:t>processing</a:t>
            </a:r>
            <a:r>
              <a:rPr lang="de-DE" dirty="0" smtClean="0">
                <a:latin typeface="Segoe UI Semibold" pitchFamily="34" charset="0"/>
                <a:cs typeface="Arial"/>
              </a:rPr>
              <a:t> time</a:t>
            </a:r>
            <a:endParaRPr kumimoji="0" lang="de-DE" b="0" u="none" strike="noStrike" cap="none" normalizeH="0" dirty="0" smtClean="0">
              <a:ln>
                <a:noFill/>
              </a:ln>
              <a:effectLst/>
              <a:latin typeface="Segoe UI Semibold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-36576" y="2555701"/>
            <a:ext cx="208798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Sensor System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7920880" y="2308139"/>
            <a:ext cx="208798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Actuating</a:t>
            </a:r>
            <a:r>
              <a:rPr lang="de-DE" dirty="0" smtClean="0"/>
              <a:t> Elements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6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Real-Time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Transformation of input data is processed by the speed </a:t>
            </a:r>
            <a:r>
              <a:rPr lang="en-US" dirty="0" smtClean="0">
                <a:solidFill>
                  <a:schemeClr val="tx1"/>
                </a:solidFill>
              </a:rPr>
              <a:t>of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arrival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("</a:t>
            </a:r>
            <a:r>
              <a:rPr lang="en-US" dirty="0" err="1" smtClean="0">
                <a:solidFill>
                  <a:schemeClr val="tx1"/>
                </a:solidFill>
              </a:rPr>
              <a:t>xy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Real Time\; </a:t>
            </a:r>
            <a:r>
              <a:rPr lang="en-US" dirty="0" err="1">
                <a:solidFill>
                  <a:schemeClr val="tx1"/>
                </a:solidFill>
              </a:rPr>
              <a:t>xy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smtClean="0">
                <a:solidFill>
                  <a:schemeClr val="tx1"/>
                </a:solidFill>
              </a:rPr>
              <a:t>MP3-encoder,rendering-engine</a:t>
            </a:r>
            <a:r>
              <a:rPr lang="en-US" dirty="0">
                <a:solidFill>
                  <a:schemeClr val="tx1"/>
                </a:solidFill>
              </a:rPr>
              <a:t>, . . .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Hermann </a:t>
            </a:r>
            <a:r>
              <a:rPr lang="en-US" dirty="0" err="1">
                <a:solidFill>
                  <a:schemeClr val="tx1"/>
                </a:solidFill>
              </a:rPr>
              <a:t>Kopetz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“A </a:t>
            </a:r>
            <a:r>
              <a:rPr lang="en-US" dirty="0">
                <a:solidFill>
                  <a:schemeClr val="tx1"/>
                </a:solidFill>
              </a:rPr>
              <a:t>Real Time computer system is </a:t>
            </a:r>
            <a:r>
              <a:rPr lang="en-US" dirty="0" smtClean="0">
                <a:solidFill>
                  <a:schemeClr val="tx1"/>
                </a:solidFill>
              </a:rPr>
              <a:t>a computer </a:t>
            </a:r>
            <a:r>
              <a:rPr lang="en-US" dirty="0">
                <a:solidFill>
                  <a:schemeClr val="tx1"/>
                </a:solidFill>
              </a:rPr>
              <a:t>system in which the correctness of the </a:t>
            </a:r>
            <a:r>
              <a:rPr lang="en-US" dirty="0" smtClean="0">
                <a:solidFill>
                  <a:schemeClr val="tx1"/>
                </a:solidFill>
              </a:rPr>
              <a:t>system behavior </a:t>
            </a:r>
            <a:r>
              <a:rPr lang="en-US" dirty="0">
                <a:solidFill>
                  <a:schemeClr val="tx1"/>
                </a:solidFill>
              </a:rPr>
              <a:t>depends not only on the logical results of </a:t>
            </a:r>
            <a:r>
              <a:rPr lang="en-US" dirty="0" smtClean="0">
                <a:solidFill>
                  <a:schemeClr val="tx1"/>
                </a:solidFill>
              </a:rPr>
              <a:t>the computations</a:t>
            </a:r>
            <a:r>
              <a:rPr lang="en-US" dirty="0">
                <a:solidFill>
                  <a:schemeClr val="tx1"/>
                </a:solidFill>
              </a:rPr>
              <a:t>, but also on the physical instant at which </a:t>
            </a:r>
            <a:r>
              <a:rPr lang="en-US" dirty="0" smtClean="0">
                <a:solidFill>
                  <a:schemeClr val="tx1"/>
                </a:solidFill>
              </a:rPr>
              <a:t>these results </a:t>
            </a:r>
            <a:r>
              <a:rPr lang="en-US" dirty="0">
                <a:solidFill>
                  <a:schemeClr val="tx1"/>
                </a:solidFill>
              </a:rPr>
              <a:t>are produced." (Real Time Systems, 1999, S. 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Jane Liu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”. </a:t>
            </a:r>
            <a:r>
              <a:rPr lang="en-US" dirty="0">
                <a:solidFill>
                  <a:schemeClr val="tx1"/>
                </a:solidFill>
              </a:rPr>
              <a:t>. . a Real Time system is required to complete </a:t>
            </a:r>
            <a:r>
              <a:rPr lang="en-US" dirty="0" smtClean="0">
                <a:solidFill>
                  <a:schemeClr val="tx1"/>
                </a:solidFill>
              </a:rPr>
              <a:t>its work </a:t>
            </a:r>
            <a:r>
              <a:rPr lang="en-US" dirty="0">
                <a:solidFill>
                  <a:schemeClr val="tx1"/>
                </a:solidFill>
              </a:rPr>
              <a:t>and deliver its services on a timely basis."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Real </a:t>
            </a:r>
            <a:r>
              <a:rPr lang="en-US" dirty="0" smtClean="0">
                <a:solidFill>
                  <a:schemeClr val="tx1"/>
                </a:solidFill>
              </a:rPr>
              <a:t>Time Systems</a:t>
            </a:r>
            <a:r>
              <a:rPr lang="en-US" dirty="0">
                <a:solidFill>
                  <a:schemeClr val="tx1"/>
                </a:solidFill>
              </a:rPr>
              <a:t>, 2000, S. 1)</a:t>
            </a:r>
          </a:p>
        </p:txBody>
      </p:sp>
    </p:spTree>
    <p:extLst>
      <p:ext uri="{BB962C8B-B14F-4D97-AF65-F5344CB8AC3E}">
        <p14:creationId xmlns:p14="http://schemas.microsoft.com/office/powerpoint/2010/main" val="17662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: RTS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Procedures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de-DE" dirty="0" smtClean="0"/>
          </a:p>
          <a:p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Analysis</a:t>
            </a:r>
          </a:p>
          <a:p>
            <a:pPr marL="457200" lvl="1" indent="0"/>
            <a:r>
              <a:rPr lang="de-DE" dirty="0"/>
              <a:t>	</a:t>
            </a:r>
            <a:r>
              <a:rPr lang="de-DE" dirty="0" smtClean="0"/>
              <a:t>	</a:t>
            </a:r>
          </a:p>
          <a:p>
            <a:pPr marL="57150" indent="0"/>
            <a:r>
              <a:rPr lang="de-DE" dirty="0" err="1" smtClean="0"/>
              <a:t>If</a:t>
            </a:r>
            <a:r>
              <a:rPr lang="de-DE" dirty="0" smtClean="0"/>
              <a:t> (computer-)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</a:t>
            </a:r>
            <a:r>
              <a:rPr lang="de-DE" dirty="0" smtClean="0"/>
              <a:t> </a:t>
            </a:r>
            <a:r>
              <a:rPr lang="de-DE" dirty="0" err="1" smtClean="0"/>
              <a:t>subject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</a:t>
            </a:r>
          </a:p>
          <a:p>
            <a:pPr marL="57150" indent="0"/>
            <a:r>
              <a:rPr lang="de-DE" dirty="0" smtClean="0"/>
              <a:t>„Real Time </a:t>
            </a:r>
            <a:r>
              <a:rPr lang="de-DE" dirty="0" err="1" smtClean="0"/>
              <a:t>constraint</a:t>
            </a:r>
            <a:r>
              <a:rPr lang="de-DE" dirty="0" smtClean="0"/>
              <a:t>“,  </a:t>
            </a:r>
          </a:p>
          <a:p>
            <a:pPr marL="57150" indent="0"/>
            <a:r>
              <a:rPr lang="de-DE" dirty="0" smtClean="0"/>
              <a:t>e.g. operational </a:t>
            </a:r>
            <a:r>
              <a:rPr lang="de-DE" dirty="0" err="1" smtClean="0"/>
              <a:t>deadlines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574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Real Time?</a:t>
            </a:r>
          </a:p>
          <a:p>
            <a:r>
              <a:rPr lang="de-DE" dirty="0" smtClean="0"/>
              <a:t>This </a:t>
            </a:r>
            <a:r>
              <a:rPr lang="de-DE" dirty="0" err="1" smtClean="0"/>
              <a:t>means</a:t>
            </a:r>
            <a:r>
              <a:rPr lang="de-DE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Correctness </a:t>
            </a:r>
            <a:r>
              <a:rPr lang="de-DE" dirty="0" err="1" smtClean="0"/>
              <a:t>and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Execution</a:t>
            </a:r>
            <a:r>
              <a:rPr lang="de-DE" dirty="0" smtClean="0"/>
              <a:t> time</a:t>
            </a:r>
          </a:p>
          <a:p>
            <a:pPr marL="0" indent="0"/>
            <a:r>
              <a:rPr lang="de-DE" dirty="0" err="1"/>
              <a:t>o</a:t>
            </a:r>
            <a:r>
              <a:rPr lang="de-DE" dirty="0" err="1" smtClean="0"/>
              <a:t>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guaranteed</a:t>
            </a:r>
            <a:r>
              <a:rPr lang="de-DE" dirty="0" smtClean="0"/>
              <a:t>.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 smtClean="0"/>
              <a:t>In non-Real Time Systems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correctness</a:t>
            </a:r>
            <a:r>
              <a:rPr lang="de-DE" dirty="0" smtClean="0"/>
              <a:t> </a:t>
            </a:r>
          </a:p>
          <a:p>
            <a:pPr marL="0" indent="0"/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guaranteed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sometime</a:t>
            </a:r>
            <a:r>
              <a:rPr lang="de-DE" dirty="0" smtClean="0"/>
              <a:t> not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).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 smtClean="0"/>
              <a:t>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:</a:t>
            </a:r>
          </a:p>
          <a:p>
            <a:pPr marL="0" indent="0"/>
            <a:r>
              <a:rPr lang="de-DE" dirty="0" smtClean="0"/>
              <a:t>A RTS will also </a:t>
            </a:r>
            <a:r>
              <a:rPr lang="de-DE" dirty="0" err="1" smtClean="0"/>
              <a:t>guarantee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deadline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met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9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RT-</a:t>
            </a:r>
            <a:r>
              <a:rPr lang="de-DE" dirty="0" err="1" smtClean="0"/>
              <a:t>computing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RTS:</a:t>
            </a:r>
          </a:p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Hard:</a:t>
            </a:r>
            <a:br>
              <a:rPr lang="de-DE" dirty="0" smtClean="0"/>
            </a:br>
            <a:r>
              <a:rPr lang="de-DE" sz="2000" dirty="0" err="1" smtClean="0">
                <a:solidFill>
                  <a:schemeClr val="tx1"/>
                </a:solidFill>
              </a:rPr>
              <a:t>Missing</a:t>
            </a:r>
            <a:r>
              <a:rPr lang="de-DE" sz="2000" dirty="0" smtClean="0">
                <a:solidFill>
                  <a:schemeClr val="tx1"/>
                </a:solidFill>
              </a:rPr>
              <a:t> a </a:t>
            </a:r>
            <a:r>
              <a:rPr lang="de-DE" sz="2000" dirty="0" err="1" smtClean="0">
                <a:solidFill>
                  <a:schemeClr val="tx1"/>
                </a:solidFill>
              </a:rPr>
              <a:t>deadline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is</a:t>
            </a:r>
            <a:r>
              <a:rPr lang="de-DE" sz="2000" dirty="0" smtClean="0">
                <a:solidFill>
                  <a:schemeClr val="tx1"/>
                </a:solidFill>
              </a:rPr>
              <a:t> a total </a:t>
            </a:r>
            <a:r>
              <a:rPr lang="de-DE" sz="2000" dirty="0" err="1" smtClean="0">
                <a:solidFill>
                  <a:schemeClr val="tx1"/>
                </a:solidFill>
              </a:rPr>
              <a:t>system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failure</a:t>
            </a:r>
            <a:r>
              <a:rPr lang="de-DE" sz="2000" dirty="0" smtClean="0">
                <a:solidFill>
                  <a:schemeClr val="tx1"/>
                </a:solidFill>
              </a:rPr>
              <a:t> (</a:t>
            </a:r>
            <a:r>
              <a:rPr lang="de-DE" sz="2000" dirty="0" err="1" smtClean="0">
                <a:solidFill>
                  <a:schemeClr val="tx1"/>
                </a:solidFill>
              </a:rPr>
              <a:t>airbag</a:t>
            </a:r>
            <a:r>
              <a:rPr lang="de-DE" sz="2000" dirty="0" smtClean="0">
                <a:solidFill>
                  <a:schemeClr val="tx1"/>
                </a:solidFill>
              </a:rPr>
              <a:t> in </a:t>
            </a:r>
            <a:r>
              <a:rPr lang="de-DE" sz="2000" dirty="0" err="1" smtClean="0">
                <a:solidFill>
                  <a:schemeClr val="tx1"/>
                </a:solidFill>
              </a:rPr>
              <a:t>car</a:t>
            </a:r>
            <a:r>
              <a:rPr lang="de-DE" sz="2000" dirty="0" smtClean="0">
                <a:solidFill>
                  <a:schemeClr val="tx1"/>
                </a:solidFill>
              </a:rPr>
              <a:t>).</a:t>
            </a:r>
            <a:br>
              <a:rPr lang="de-DE" sz="2000" dirty="0" smtClean="0">
                <a:solidFill>
                  <a:schemeClr val="tx1"/>
                </a:solidFill>
              </a:rPr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Soft:</a:t>
            </a:r>
            <a:br>
              <a:rPr lang="de-DE" dirty="0" smtClean="0"/>
            </a:br>
            <a:r>
              <a:rPr lang="de-DE" sz="2000" dirty="0" smtClean="0">
                <a:solidFill>
                  <a:schemeClr val="tx1"/>
                </a:solidFill>
              </a:rPr>
              <a:t>The </a:t>
            </a:r>
            <a:r>
              <a:rPr lang="de-DE" sz="2000" dirty="0" err="1" smtClean="0">
                <a:solidFill>
                  <a:schemeClr val="tx1"/>
                </a:solidFill>
              </a:rPr>
              <a:t>usefulness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of</a:t>
            </a:r>
            <a:r>
              <a:rPr lang="de-DE" sz="2000" dirty="0" smtClean="0">
                <a:solidFill>
                  <a:schemeClr val="tx1"/>
                </a:solidFill>
              </a:rPr>
              <a:t> a </a:t>
            </a:r>
            <a:r>
              <a:rPr lang="de-DE" sz="2000" dirty="0" err="1" smtClean="0">
                <a:solidFill>
                  <a:schemeClr val="tx1"/>
                </a:solidFill>
              </a:rPr>
              <a:t>result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degrades</a:t>
            </a:r>
            <a:r>
              <a:rPr lang="de-DE" sz="2000" dirty="0" smtClean="0">
                <a:solidFill>
                  <a:schemeClr val="tx1"/>
                </a:solidFill>
              </a:rPr>
              <a:t> after </a:t>
            </a:r>
            <a:r>
              <a:rPr lang="de-DE" sz="2000" dirty="0" err="1" smtClean="0">
                <a:solidFill>
                  <a:schemeClr val="tx1"/>
                </a:solidFill>
              </a:rPr>
              <a:t>its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deadline</a:t>
            </a:r>
            <a:r>
              <a:rPr lang="de-DE" sz="2000" dirty="0" smtClean="0">
                <a:solidFill>
                  <a:schemeClr val="tx1"/>
                </a:solidFill>
              </a:rPr>
              <a:t>,</a:t>
            </a:r>
            <a:br>
              <a:rPr lang="de-DE" sz="2000" dirty="0" smtClean="0">
                <a:solidFill>
                  <a:schemeClr val="tx1"/>
                </a:solidFill>
              </a:rPr>
            </a:br>
            <a:r>
              <a:rPr lang="de-DE" sz="2000" dirty="0" err="1" smtClean="0">
                <a:solidFill>
                  <a:schemeClr val="tx1"/>
                </a:solidFill>
              </a:rPr>
              <a:t>therby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degrading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the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system‘s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quality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of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service</a:t>
            </a:r>
            <a:r>
              <a:rPr lang="de-DE" sz="2000" dirty="0" smtClean="0">
                <a:solidFill>
                  <a:schemeClr val="tx1"/>
                </a:solidFill>
              </a:rPr>
              <a:t>.</a:t>
            </a:r>
            <a:br>
              <a:rPr lang="de-DE" sz="2000" dirty="0" smtClean="0">
                <a:solidFill>
                  <a:schemeClr val="tx1"/>
                </a:solidFill>
              </a:rPr>
            </a:br>
            <a:r>
              <a:rPr lang="de-DE" sz="2000" dirty="0" smtClean="0">
                <a:solidFill>
                  <a:schemeClr val="tx1"/>
                </a:solidFill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</a:rPr>
              <a:t>warning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systems</a:t>
            </a:r>
            <a:r>
              <a:rPr lang="de-DE" sz="2000" dirty="0" smtClean="0">
                <a:solidFill>
                  <a:schemeClr val="tx1"/>
                </a:solidFill>
              </a:rPr>
              <a:t>).</a:t>
            </a:r>
            <a:br>
              <a:rPr lang="de-DE" sz="2000" dirty="0" smtClean="0">
                <a:solidFill>
                  <a:schemeClr val="tx1"/>
                </a:solidFill>
              </a:rPr>
            </a:br>
            <a:endParaRPr lang="de-DE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Firm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>
                <a:solidFill>
                  <a:schemeClr val="tx1"/>
                </a:solidFill>
              </a:rPr>
              <a:t>Infrequent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deadline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misses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are</a:t>
            </a:r>
            <a:r>
              <a:rPr lang="de-DE" sz="2000" dirty="0" smtClean="0">
                <a:solidFill>
                  <a:schemeClr val="tx1"/>
                </a:solidFill>
              </a:rPr>
              <a:t> tolerable but</a:t>
            </a:r>
            <a:br>
              <a:rPr lang="de-DE" sz="2000" dirty="0" smtClean="0">
                <a:solidFill>
                  <a:schemeClr val="tx1"/>
                </a:solidFill>
              </a:rPr>
            </a:br>
            <a:r>
              <a:rPr lang="de-DE" sz="2000" dirty="0" err="1" smtClean="0">
                <a:solidFill>
                  <a:schemeClr val="tx1"/>
                </a:solidFill>
              </a:rPr>
              <a:t>may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degrade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the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system‘s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quality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of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service</a:t>
            </a:r>
            <a:r>
              <a:rPr lang="de-DE" sz="2000" dirty="0" smtClean="0">
                <a:solidFill>
                  <a:schemeClr val="tx1"/>
                </a:solidFill>
              </a:rPr>
              <a:t>.</a:t>
            </a:r>
            <a:br>
              <a:rPr lang="de-DE" sz="2000" dirty="0" smtClean="0">
                <a:solidFill>
                  <a:schemeClr val="tx1"/>
                </a:solidFill>
              </a:rPr>
            </a:br>
            <a:r>
              <a:rPr lang="de-DE" sz="2000" dirty="0" smtClean="0">
                <a:solidFill>
                  <a:schemeClr val="tx1"/>
                </a:solidFill>
              </a:rPr>
              <a:t>The </a:t>
            </a:r>
            <a:r>
              <a:rPr lang="de-DE" sz="2000" dirty="0" err="1" smtClean="0">
                <a:solidFill>
                  <a:schemeClr val="tx1"/>
                </a:solidFill>
              </a:rPr>
              <a:t>usefulness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of</a:t>
            </a:r>
            <a:r>
              <a:rPr lang="de-DE" sz="2000" dirty="0" smtClean="0">
                <a:solidFill>
                  <a:schemeClr val="tx1"/>
                </a:solidFill>
              </a:rPr>
              <a:t> a </a:t>
            </a:r>
            <a:r>
              <a:rPr lang="de-DE" sz="2000" dirty="0" err="1" smtClean="0">
                <a:solidFill>
                  <a:schemeClr val="tx1"/>
                </a:solidFill>
              </a:rPr>
              <a:t>result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is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zero</a:t>
            </a:r>
            <a:r>
              <a:rPr lang="de-DE" sz="2000" dirty="0" smtClean="0">
                <a:solidFill>
                  <a:schemeClr val="tx1"/>
                </a:solidFill>
              </a:rPr>
              <a:t> after ist </a:t>
            </a:r>
            <a:r>
              <a:rPr lang="de-DE" sz="2000" dirty="0" err="1" smtClean="0">
                <a:solidFill>
                  <a:schemeClr val="tx1"/>
                </a:solidFill>
              </a:rPr>
              <a:t>deadline</a:t>
            </a:r>
            <a:r>
              <a:rPr lang="de-DE" sz="2000" dirty="0" smtClean="0">
                <a:solidFill>
                  <a:schemeClr val="tx1"/>
                </a:solidFill>
              </a:rPr>
              <a:t>.</a:t>
            </a:r>
            <a:br>
              <a:rPr lang="de-DE" sz="2000" dirty="0" smtClean="0">
                <a:solidFill>
                  <a:schemeClr val="tx1"/>
                </a:solidFill>
              </a:rPr>
            </a:br>
            <a:r>
              <a:rPr lang="de-DE" sz="2000" dirty="0" smtClean="0">
                <a:solidFill>
                  <a:schemeClr val="tx1"/>
                </a:solidFill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</a:rPr>
              <a:t>car</a:t>
            </a:r>
            <a:r>
              <a:rPr lang="de-DE" sz="2000" dirty="0" smtClean="0">
                <a:solidFill>
                  <a:schemeClr val="tx1"/>
                </a:solidFill>
              </a:rPr>
              <a:t>: </a:t>
            </a:r>
            <a:r>
              <a:rPr lang="de-DE" sz="2000" dirty="0" err="1" smtClean="0">
                <a:solidFill>
                  <a:schemeClr val="tx1"/>
                </a:solidFill>
              </a:rPr>
              <a:t>ignition</a:t>
            </a:r>
            <a:r>
              <a:rPr lang="de-DE" sz="2000" dirty="0" smtClean="0">
                <a:solidFill>
                  <a:schemeClr val="tx1"/>
                </a:solidFill>
              </a:rPr>
              <a:t>-point-</a:t>
            </a:r>
            <a:r>
              <a:rPr lang="de-DE" sz="2000" dirty="0" err="1" smtClean="0">
                <a:solidFill>
                  <a:schemeClr val="tx1"/>
                </a:solidFill>
              </a:rPr>
              <a:t>optimizer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for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motor</a:t>
            </a:r>
            <a:r>
              <a:rPr lang="de-DE" sz="2000" dirty="0" smtClean="0">
                <a:solidFill>
                  <a:schemeClr val="tx1"/>
                </a:solidFill>
              </a:rPr>
              <a:t>)</a:t>
            </a:r>
          </a:p>
          <a:p>
            <a:pPr marL="0" indent="0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Real Time Systems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Consequence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deadline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Relaibilty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fault </a:t>
            </a:r>
            <a:r>
              <a:rPr lang="de-DE" dirty="0" err="1" smtClean="0"/>
              <a:t>tolerance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Distribution: </a:t>
            </a:r>
            <a:r>
              <a:rPr lang="de-DE" dirty="0" err="1" smtClean="0"/>
              <a:t>centralised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RTS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Interactive </a:t>
            </a:r>
            <a:r>
              <a:rPr lang="de-DE" dirty="0" err="1" smtClean="0"/>
              <a:t>or</a:t>
            </a:r>
            <a:r>
              <a:rPr lang="de-DE" dirty="0" smtClean="0"/>
              <a:t>  </a:t>
            </a:r>
            <a:r>
              <a:rPr lang="de-DE" dirty="0" err="1" smtClean="0"/>
              <a:t>autonomic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flag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Time-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event-</a:t>
            </a:r>
            <a:r>
              <a:rPr lang="de-DE" dirty="0" err="1" smtClean="0"/>
              <a:t>driven</a:t>
            </a:r>
            <a:r>
              <a:rPr lang="de-DE" dirty="0" smtClean="0"/>
              <a:t> RTS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Cyclic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</a:t>
            </a:r>
            <a:r>
              <a:rPr lang="de-DE" dirty="0" err="1" smtClean="0"/>
              <a:t>scheduling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3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Embedded Systems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RT-Systems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constitute</a:t>
            </a:r>
            <a:r>
              <a:rPr lang="de-DE" dirty="0" smtClean="0"/>
              <a:t> Embedded Systems: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„Embedded </a:t>
            </a:r>
            <a:r>
              <a:rPr lang="de-DE" sz="2000" dirty="0" err="1" smtClean="0">
                <a:solidFill>
                  <a:schemeClr val="tx1"/>
                </a:solidFill>
              </a:rPr>
              <a:t>computers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are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defined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to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be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those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where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the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computer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is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used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as</a:t>
            </a:r>
            <a:r>
              <a:rPr lang="de-DE" sz="2000" dirty="0" smtClean="0">
                <a:solidFill>
                  <a:schemeClr val="tx1"/>
                </a:solidFill>
              </a:rPr>
              <a:t> a </a:t>
            </a:r>
            <a:r>
              <a:rPr lang="de-DE" sz="2000" dirty="0" err="1" smtClean="0">
                <a:solidFill>
                  <a:schemeClr val="tx1"/>
                </a:solidFill>
              </a:rPr>
              <a:t>compontent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within</a:t>
            </a:r>
            <a:r>
              <a:rPr lang="de-DE" sz="2000" dirty="0" smtClean="0">
                <a:solidFill>
                  <a:schemeClr val="tx1"/>
                </a:solidFill>
              </a:rPr>
              <a:t> a </a:t>
            </a:r>
            <a:r>
              <a:rPr lang="de-DE" sz="2000" dirty="0" err="1" smtClean="0">
                <a:solidFill>
                  <a:schemeClr val="tx1"/>
                </a:solidFill>
              </a:rPr>
              <a:t>system</a:t>
            </a:r>
            <a:r>
              <a:rPr lang="de-DE" sz="2000" dirty="0" smtClean="0">
                <a:solidFill>
                  <a:schemeClr val="tx1"/>
                </a:solidFill>
              </a:rPr>
              <a:t>: not </a:t>
            </a:r>
            <a:r>
              <a:rPr lang="de-DE" sz="2000" dirty="0" err="1" smtClean="0">
                <a:solidFill>
                  <a:schemeClr val="tx1"/>
                </a:solidFill>
              </a:rPr>
              <a:t>as</a:t>
            </a:r>
            <a:r>
              <a:rPr lang="de-DE" sz="2000" dirty="0" smtClean="0">
                <a:solidFill>
                  <a:schemeClr val="tx1"/>
                </a:solidFill>
              </a:rPr>
              <a:t> a </a:t>
            </a:r>
            <a:r>
              <a:rPr lang="de-DE" sz="2000" dirty="0" err="1" smtClean="0">
                <a:solidFill>
                  <a:schemeClr val="tx1"/>
                </a:solidFill>
              </a:rPr>
              <a:t>computing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engine</a:t>
            </a:r>
            <a:r>
              <a:rPr lang="de-DE" sz="2000" dirty="0" smtClean="0">
                <a:solidFill>
                  <a:schemeClr val="tx1"/>
                </a:solidFill>
              </a:rPr>
              <a:t> in ist </a:t>
            </a:r>
            <a:r>
              <a:rPr lang="de-DE" sz="2000" dirty="0" err="1" smtClean="0">
                <a:solidFill>
                  <a:schemeClr val="tx1"/>
                </a:solidFill>
              </a:rPr>
              <a:t>own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right</a:t>
            </a:r>
            <a:r>
              <a:rPr lang="de-DE" sz="2000" dirty="0" smtClean="0">
                <a:solidFill>
                  <a:schemeClr val="tx1"/>
                </a:solidFill>
              </a:rPr>
              <a:t>. […]“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(Jim </a:t>
            </a:r>
            <a:r>
              <a:rPr lang="de-DE" sz="2000" dirty="0" err="1" smtClean="0">
                <a:solidFill>
                  <a:schemeClr val="tx1"/>
                </a:solidFill>
              </a:rPr>
              <a:t>Cooling</a:t>
            </a:r>
            <a:r>
              <a:rPr lang="de-DE" sz="2000" dirty="0" smtClean="0">
                <a:solidFill>
                  <a:schemeClr val="tx1"/>
                </a:solidFill>
              </a:rPr>
              <a:t>: Software </a:t>
            </a:r>
            <a:r>
              <a:rPr lang="de-DE" sz="2000" dirty="0" err="1" smtClean="0">
                <a:solidFill>
                  <a:schemeClr val="tx1"/>
                </a:solidFill>
              </a:rPr>
              <a:t>Enginnereing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for</a:t>
            </a:r>
            <a:r>
              <a:rPr lang="de-DE" sz="2000" dirty="0" smtClean="0">
                <a:solidFill>
                  <a:schemeClr val="tx1"/>
                </a:solidFill>
              </a:rPr>
              <a:t> RTS, 2003, S. 12, Pearson Education)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smtClean="0">
                <a:solidFill>
                  <a:schemeClr val="tx1"/>
                </a:solidFill>
              </a:rPr>
              <a:t>The </a:t>
            </a:r>
            <a:r>
              <a:rPr lang="de-DE" sz="2000" dirty="0" err="1" smtClean="0">
                <a:solidFill>
                  <a:schemeClr val="tx1"/>
                </a:solidFill>
              </a:rPr>
              <a:t>computer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is</a:t>
            </a:r>
            <a:r>
              <a:rPr lang="de-DE" sz="2000" dirty="0" smtClean="0">
                <a:solidFill>
                  <a:schemeClr val="tx1"/>
                </a:solidFill>
              </a:rPr>
              <a:t> not a </a:t>
            </a:r>
            <a:r>
              <a:rPr lang="de-DE" sz="2000" dirty="0" err="1" smtClean="0">
                <a:solidFill>
                  <a:schemeClr val="tx1"/>
                </a:solidFill>
              </a:rPr>
              <a:t>computer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itself</a:t>
            </a:r>
            <a:r>
              <a:rPr lang="de-DE" sz="2000" dirty="0" smtClean="0">
                <a:solidFill>
                  <a:schemeClr val="tx1"/>
                </a:solidFill>
              </a:rPr>
              <a:t>, but </a:t>
            </a:r>
            <a:r>
              <a:rPr lang="de-DE" sz="2000" dirty="0" err="1" smtClean="0">
                <a:solidFill>
                  <a:schemeClr val="tx1"/>
                </a:solidFill>
              </a:rPr>
              <a:t>part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of</a:t>
            </a:r>
            <a:r>
              <a:rPr lang="de-DE" sz="2000" dirty="0" smtClean="0">
                <a:solidFill>
                  <a:schemeClr val="tx1"/>
                </a:solidFill>
              </a:rPr>
              <a:t> a </a:t>
            </a:r>
            <a:r>
              <a:rPr lang="de-DE" sz="2000" dirty="0" err="1" smtClean="0">
                <a:solidFill>
                  <a:schemeClr val="tx1"/>
                </a:solidFill>
              </a:rPr>
              <a:t>system</a:t>
            </a:r>
            <a:r>
              <a:rPr lang="de-DE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In </a:t>
            </a:r>
            <a:r>
              <a:rPr lang="de-DE" sz="2000" dirty="0" err="1" smtClean="0">
                <a:solidFill>
                  <a:schemeClr val="tx1"/>
                </a:solidFill>
              </a:rPr>
              <a:t>other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words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embedded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systems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are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central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and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part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of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the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overall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system</a:t>
            </a:r>
            <a:r>
              <a:rPr lang="de-DE" sz="2000" dirty="0" smtClean="0">
                <a:solidFill>
                  <a:schemeClr val="tx1"/>
                </a:solidFill>
              </a:rPr>
              <a:t>.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smtClean="0">
                <a:solidFill>
                  <a:schemeClr val="tx1"/>
                </a:solidFill>
              </a:rPr>
              <a:t>(e.g. a </a:t>
            </a:r>
            <a:r>
              <a:rPr lang="de-DE" sz="2000" dirty="0" err="1" smtClean="0">
                <a:solidFill>
                  <a:schemeClr val="tx1"/>
                </a:solidFill>
              </a:rPr>
              <a:t>missile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control</a:t>
            </a:r>
            <a:r>
              <a:rPr lang="de-DE" sz="2000" dirty="0" smtClean="0">
                <a:solidFill>
                  <a:schemeClr val="tx1"/>
                </a:solidFill>
              </a:rPr>
              <a:t>)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Embedded Systems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other</a:t>
            </a:r>
            <a:r>
              <a:rPr lang="de-DE" dirty="0" smtClean="0"/>
              <a:t> Embedded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operated</a:t>
            </a:r>
            <a:r>
              <a:rPr lang="de-DE" dirty="0" smtClean="0"/>
              <a:t> </a:t>
            </a:r>
            <a:r>
              <a:rPr lang="de-DE" dirty="0" err="1" smtClean="0"/>
              <a:t>autonomously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High </a:t>
            </a:r>
            <a:r>
              <a:rPr lang="de-DE" dirty="0" err="1" smtClean="0"/>
              <a:t>requirments</a:t>
            </a:r>
            <a:r>
              <a:rPr lang="de-DE" dirty="0" smtClean="0"/>
              <a:t> on </a:t>
            </a:r>
            <a:r>
              <a:rPr lang="de-DE" dirty="0" err="1" smtClean="0"/>
              <a:t>reliability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mechanical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(e.g. </a:t>
            </a:r>
            <a:r>
              <a:rPr lang="de-DE" dirty="0" err="1" smtClean="0"/>
              <a:t>regulator</a:t>
            </a:r>
            <a:r>
              <a:rPr lang="de-DE" dirty="0" smtClean="0"/>
              <a:t>, </a:t>
            </a:r>
            <a:r>
              <a:rPr lang="de-DE" dirty="0" err="1" smtClean="0"/>
              <a:t>stabiliser</a:t>
            </a:r>
            <a:r>
              <a:rPr lang="de-DE" dirty="0" smtClean="0"/>
              <a:t>, </a:t>
            </a:r>
            <a:r>
              <a:rPr lang="de-DE" dirty="0" err="1" smtClean="0"/>
              <a:t>controller</a:t>
            </a:r>
            <a:r>
              <a:rPr lang="de-DE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HW/SW-Code design: System on a </a:t>
            </a:r>
            <a:r>
              <a:rPr lang="de-DE" dirty="0" err="1" smtClean="0"/>
              <a:t>chip</a:t>
            </a:r>
            <a:r>
              <a:rPr lang="de-DE" dirty="0" smtClean="0"/>
              <a:t> (</a:t>
            </a:r>
            <a:r>
              <a:rPr lang="de-DE" dirty="0" err="1" smtClean="0"/>
              <a:t>SoC</a:t>
            </a:r>
            <a:r>
              <a:rPr lang="de-DE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not </a:t>
            </a:r>
            <a:r>
              <a:rPr lang="de-DE" dirty="0" err="1" smtClean="0"/>
              <a:t>visible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Normaly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RT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Repair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P-Template-KWer-20120913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Segoe UI"/>
        <a:ea typeface=""/>
        <a:cs typeface="DejaVu Sans"/>
      </a:majorFont>
      <a:minorFont>
        <a:latin typeface="Segoe UI Semibold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MnP-Template-KWer-20120913</Template>
  <TotalTime>0</TotalTime>
  <Words>281</Words>
  <Application>Microsoft Office PowerPoint</Application>
  <PresentationFormat>Benutzerdefiniert</PresentationFormat>
  <Paragraphs>81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Futura Bold</vt:lpstr>
      <vt:lpstr>Segoe UI</vt:lpstr>
      <vt:lpstr>Segoe UI Semibold</vt:lpstr>
      <vt:lpstr>Times New Roman</vt:lpstr>
      <vt:lpstr>MnP-Template-KWer-20120913</vt:lpstr>
      <vt:lpstr>Benutzerdefiniertes Design</vt:lpstr>
      <vt:lpstr>Real Time Systems – SS2016 Prof. Dr. Karsten Weronek Faculty 2 Computer Science and Engineering</vt:lpstr>
      <vt:lpstr>Basic model for a Real-Time-System</vt:lpstr>
      <vt:lpstr>Introduction: What is Real-Time</vt:lpstr>
      <vt:lpstr>Introduction: RTS</vt:lpstr>
      <vt:lpstr>Introduction</vt:lpstr>
      <vt:lpstr>Criteria or RT-computing</vt:lpstr>
      <vt:lpstr>Classification of Real Time Systems</vt:lpstr>
      <vt:lpstr>Embedded Systems</vt:lpstr>
      <vt:lpstr>Embedded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Informatik und  maschinennahe Programmierung  WS 12/13</dc:title>
  <dc:creator>2575</dc:creator>
  <cp:lastModifiedBy>Weronek, Karsten</cp:lastModifiedBy>
  <cp:revision>521</cp:revision>
  <cp:lastPrinted>1601-01-01T00:00:00Z</cp:lastPrinted>
  <dcterms:created xsi:type="dcterms:W3CDTF">2012-12-09T19:57:59Z</dcterms:created>
  <dcterms:modified xsi:type="dcterms:W3CDTF">2016-04-29T13:24:06Z</dcterms:modified>
</cp:coreProperties>
</file>