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366" r:id="rId3"/>
    <p:sldId id="368" r:id="rId4"/>
    <p:sldId id="367" r:id="rId5"/>
    <p:sldId id="369" r:id="rId6"/>
    <p:sldId id="370" r:id="rId7"/>
    <p:sldId id="371" r:id="rId8"/>
    <p:sldId id="372" r:id="rId9"/>
    <p:sldId id="376" r:id="rId10"/>
    <p:sldId id="373" r:id="rId11"/>
  </p:sldIdLst>
  <p:sldSz cx="10080625" cy="7559675"/>
  <p:notesSz cx="7099300" cy="102346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7">
          <p15:clr>
            <a:srgbClr val="A4A3A4"/>
          </p15:clr>
        </p15:guide>
        <p15:guide id="2" pos="20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00FF00"/>
    <a:srgbClr val="FFCC99"/>
    <a:srgbClr val="FFCC66"/>
    <a:srgbClr val="FFFF99"/>
    <a:srgbClr val="FEF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7" autoAdjust="0"/>
    <p:restoredTop sz="95501" autoAdjust="0"/>
  </p:normalViewPr>
  <p:slideViewPr>
    <p:cSldViewPr>
      <p:cViewPr varScale="1">
        <p:scale>
          <a:sx n="80" d="100"/>
          <a:sy n="80" d="100"/>
        </p:scale>
        <p:origin x="185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9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544" y="72"/>
      </p:cViewPr>
      <p:guideLst>
        <p:guide orient="horz" pos="2757"/>
        <p:guide pos="20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7A8B-5D19-457A-981F-B6A5FF85A41F}" type="datetimeFigureOut">
              <a:rPr lang="de-DE" smtClean="0"/>
              <a:pPr/>
              <a:t>29.04.2016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14E1C-D9AD-42DC-A0CE-8E36B5D3DB4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11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endParaRPr lang="de-DE" dirty="0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22250" y="1028700"/>
            <a:ext cx="3124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2178" y="3291488"/>
            <a:ext cx="5677055" cy="504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"/>
            <a:ext cx="6540242" cy="1133633"/>
          </a:xfrm>
          <a:prstGeom prst="rect">
            <a:avLst/>
          </a:prstGeom>
          <a:solidFill>
            <a:srgbClr val="1E8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601" tIns="45472" rIns="90601" bIns="45472" anchor="ctr"/>
          <a:lstStyle/>
          <a:p>
            <a:pPr>
              <a:lnSpc>
                <a:spcPct val="118000"/>
              </a:lnSpc>
              <a:tabLst>
                <a:tab pos="0" algn="l"/>
                <a:tab pos="906097" algn="l"/>
                <a:tab pos="1813702" algn="l"/>
                <a:tab pos="2721306" algn="l"/>
                <a:tab pos="3628911" algn="l"/>
                <a:tab pos="4536516" algn="l"/>
                <a:tab pos="5444120" algn="l"/>
                <a:tab pos="6351725" algn="l"/>
                <a:tab pos="7259329" algn="l"/>
                <a:tab pos="8166934" algn="l"/>
                <a:tab pos="9074538" algn="l"/>
                <a:tab pos="9982143" algn="l"/>
              </a:tabLst>
            </a:pPr>
            <a:r>
              <a:rPr lang="de-DE" sz="2600" b="1" dirty="0">
                <a:solidFill>
                  <a:srgbClr val="FFFFFF"/>
                </a:solidFill>
                <a:latin typeface="Futura Bold" charset="0"/>
              </a:rPr>
              <a:t>	Die FH FFM stellt sich vor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85877"/>
            <a:ext cx="6483590" cy="2148737"/>
          </a:xfrm>
          <a:prstGeom prst="rect">
            <a:avLst/>
          </a:prstGeom>
          <a:solidFill>
            <a:srgbClr val="1E8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endParaRPr lang="de-DE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04012" y="8447545"/>
            <a:ext cx="2626830" cy="85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601" tIns="45472" rIns="90601" bIns="4547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1400" dirty="0" err="1">
                <a:solidFill>
                  <a:srgbClr val="FFFFFF"/>
                </a:solidFill>
                <a:latin typeface="Futura Bold" charset="0"/>
              </a:rPr>
              <a:t>Fachhochschule</a:t>
            </a:r>
            <a:r>
              <a:rPr lang="en-US" sz="1400" dirty="0">
                <a:solidFill>
                  <a:srgbClr val="FFFFFF"/>
                </a:solidFill>
                <a:latin typeface="Futura Bold" charset="0"/>
              </a:rPr>
              <a:t> Frankfurt am Main – </a:t>
            </a:r>
          </a:p>
          <a:p>
            <a:pPr>
              <a:lnSpc>
                <a:spcPct val="118000"/>
              </a:lnSpc>
            </a:pPr>
            <a:r>
              <a:rPr lang="en-US" sz="1400" dirty="0">
                <a:solidFill>
                  <a:srgbClr val="FFFFFF"/>
                </a:solidFill>
                <a:latin typeface="Futura Bold" charset="0"/>
              </a:rPr>
              <a:t>University of Applied Sciences</a:t>
            </a:r>
          </a:p>
        </p:txBody>
      </p:sp>
      <p:sp>
        <p:nvSpPr>
          <p:cNvPr id="2055" name="AutoShape 7"/>
          <p:cNvSpPr>
            <a:spLocks noChangeAspect="1" noChangeArrowheads="1"/>
          </p:cNvSpPr>
          <p:nvPr/>
        </p:nvSpPr>
        <p:spPr bwMode="auto">
          <a:xfrm>
            <a:off x="752866" y="8342691"/>
            <a:ext cx="887039" cy="178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41" tIns="43420" rIns="86841" bIns="43420" anchor="ctr"/>
          <a:lstStyle/>
          <a:p>
            <a:endParaRPr lang="de-DE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045752" y="9404903"/>
            <a:ext cx="3630154" cy="74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01" tIns="45472" rIns="90601" bIns="45472" numCol="1" anchor="b" anchorCtr="0" compatLnSpc="1">
            <a:prstTxWarp prst="textNoShape">
              <a:avLst/>
            </a:prstTxWarp>
          </a:bodyPr>
          <a:lstStyle>
            <a:lvl1pPr hangingPunct="1">
              <a:lnSpc>
                <a:spcPct val="118000"/>
              </a:lnSpc>
              <a:tabLst>
                <a:tab pos="0" algn="l"/>
                <a:tab pos="906097" algn="l"/>
                <a:tab pos="1813702" algn="l"/>
                <a:tab pos="2721306" algn="l"/>
                <a:tab pos="3628911" algn="l"/>
                <a:tab pos="4536516" algn="l"/>
                <a:tab pos="5444120" algn="l"/>
                <a:tab pos="6351725" algn="l"/>
                <a:tab pos="7259329" algn="l"/>
                <a:tab pos="8166934" algn="l"/>
                <a:tab pos="9074538" algn="l"/>
                <a:tab pos="9982143" algn="l"/>
              </a:tabLst>
              <a:defRPr sz="1200">
                <a:solidFill>
                  <a:srgbClr val="000000"/>
                </a:solidFill>
                <a:latin typeface="Futura Bold" charset="0"/>
              </a:defRPr>
            </a:lvl1pPr>
          </a:lstStyle>
          <a:p>
            <a:r>
              <a:rPr lang="de-DE"/>
              <a:t>Datum	Ort	Name des Vortragenden	</a:t>
            </a:r>
            <a:fld id="{5D164C4E-EA2A-402E-BFC5-702BDC910F7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209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01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409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08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00900" y="-36513"/>
            <a:ext cx="2339975" cy="76454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9388" y="-36513"/>
            <a:ext cx="6869112" cy="76454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97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0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8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86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388" y="950913"/>
            <a:ext cx="9685460" cy="6657975"/>
          </a:xfrm>
          <a:ln>
            <a:noFill/>
          </a:ln>
        </p:spPr>
        <p:txBody>
          <a:bodyPr/>
          <a:lstStyle>
            <a:lvl1pPr>
              <a:defRPr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074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39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6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60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388" y="950913"/>
            <a:ext cx="4603750" cy="6657975"/>
          </a:xfrm>
        </p:spPr>
        <p:txBody>
          <a:bodyPr/>
          <a:lstStyle>
            <a:lvl1pPr>
              <a:defRPr sz="2800">
                <a:solidFill>
                  <a:srgbClr val="00B0F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35538" y="950913"/>
            <a:ext cx="4605337" cy="6657975"/>
          </a:xfrm>
        </p:spPr>
        <p:txBody>
          <a:bodyPr/>
          <a:lstStyle>
            <a:lvl1pPr>
              <a:defRPr sz="2800">
                <a:solidFill>
                  <a:srgbClr val="00B0F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1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2575" y="-36513"/>
            <a:ext cx="9070975" cy="835026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-7937" y="934819"/>
            <a:ext cx="9361487" cy="6657975"/>
          </a:xfrm>
        </p:spPr>
        <p:txBody>
          <a:bodyPr/>
          <a:lstStyle>
            <a:lvl1pPr>
              <a:defRPr baseline="0">
                <a:solidFill>
                  <a:srgbClr val="00B0F0"/>
                </a:solidFill>
              </a:defRPr>
            </a:lvl1pPr>
          </a:lstStyle>
          <a:p>
            <a:r>
              <a:rPr lang="de-DE" dirty="0" smtClean="0"/>
              <a:t>Tabelle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08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2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6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3640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8907"/>
            <a:ext cx="10080625" cy="839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auto">
          <a:xfrm>
            <a:off x="8280672" y="-36587"/>
            <a:ext cx="1799953" cy="8763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DejaVu Sans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776" y="-36513"/>
            <a:ext cx="7998097" cy="83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das Format des </a:t>
            </a:r>
            <a:r>
              <a:rPr lang="en-GB" dirty="0" err="1" smtClean="0"/>
              <a:t>Titeltextes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7307263"/>
            <a:ext cx="10080625" cy="26987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8" y="916623"/>
            <a:ext cx="9685460" cy="665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Gliederungstextes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Sechste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Siebente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Achte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Neunte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-248" y="7319659"/>
            <a:ext cx="10072688" cy="2289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  <a:extLst/>
        </p:spPr>
        <p:txBody>
          <a:bodyPr lIns="90000" tIns="66078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>
              <a:lnSpc>
                <a:spcPct val="83000"/>
              </a:lnSpc>
              <a:spcBef>
                <a:spcPts val="563"/>
              </a:spcBef>
            </a:pPr>
            <a:r>
              <a:rPr lang="de-DE" sz="900" b="1" baseline="0" dirty="0" smtClean="0">
                <a:latin typeface="Arial" charset="0"/>
              </a:rPr>
              <a:t>Real-Time-Systems   ̶   SS2016</a:t>
            </a:r>
            <a:endParaRPr lang="de-DE" sz="900" b="1" baseline="0" dirty="0">
              <a:latin typeface="Segoe UI" pitchFamily="32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-248" y="7307627"/>
            <a:ext cx="1296144" cy="23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 anchorCtr="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l">
              <a:lnSpc>
                <a:spcPct val="118000"/>
              </a:lnSpc>
              <a:spcBef>
                <a:spcPts val="375"/>
              </a:spcBef>
            </a:pPr>
            <a:r>
              <a:rPr lang="de-DE" sz="800" b="1" baseline="0" dirty="0" smtClean="0">
                <a:solidFill>
                  <a:schemeClr val="tx1"/>
                </a:solidFill>
                <a:latin typeface="Futura Bold" charset="0"/>
              </a:rPr>
              <a:t>April 21, 2016</a:t>
            </a:r>
            <a:endParaRPr lang="de-DE" sz="800" b="1" dirty="0">
              <a:solidFill>
                <a:schemeClr val="tx1"/>
              </a:solidFill>
              <a:latin typeface="Futura Bold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015163" y="7320261"/>
            <a:ext cx="3057525" cy="22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6078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r">
              <a:lnSpc>
                <a:spcPct val="83000"/>
              </a:lnSpc>
              <a:spcBef>
                <a:spcPts val="563"/>
              </a:spcBef>
            </a:pPr>
            <a:r>
              <a:rPr lang="de-DE" sz="900" b="1" dirty="0" smtClean="0">
                <a:latin typeface="Segoe UI" pitchFamily="32" charset="0"/>
              </a:rPr>
              <a:t>Prof. Dr</a:t>
            </a:r>
            <a:r>
              <a:rPr lang="de-DE" sz="900" b="1" dirty="0">
                <a:latin typeface="Segoe UI" pitchFamily="32" charset="0"/>
              </a:rPr>
              <a:t>. Karsten Weronek	</a:t>
            </a:r>
            <a:r>
              <a:rPr lang="de-DE" sz="900" b="1" dirty="0" smtClean="0">
                <a:latin typeface="Segoe UI" pitchFamily="32" charset="0"/>
              </a:rPr>
              <a:t>Slide </a:t>
            </a:r>
            <a:fld id="{0A747434-AA3F-47F9-93BC-90A887AA092D}" type="slidenum">
              <a:rPr lang="de-DE" sz="900" b="1">
                <a:latin typeface="Segoe UI" pitchFamily="32" charset="0"/>
              </a:rPr>
              <a:pPr algn="r">
                <a:lnSpc>
                  <a:spcPct val="83000"/>
                </a:lnSpc>
                <a:spcBef>
                  <a:spcPts val="563"/>
                </a:spcBef>
              </a:pPr>
              <a:t>‹Nr.›</a:t>
            </a:fld>
            <a:endParaRPr lang="de-DE" sz="900" b="1" dirty="0">
              <a:latin typeface="Segoe UI" pitchFamily="3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95" y="59485"/>
            <a:ext cx="1617505" cy="652899"/>
          </a:xfrm>
          <a:prstGeom prst="rect">
            <a:avLst/>
          </a:prstGeom>
        </p:spPr>
      </p:pic>
      <p:cxnSp>
        <p:nvCxnSpPr>
          <p:cNvPr id="11" name="Gerader Verbinder 10"/>
          <p:cNvCxnSpPr/>
          <p:nvPr userDrawn="1"/>
        </p:nvCxnSpPr>
        <p:spPr bwMode="auto">
          <a:xfrm>
            <a:off x="0" y="819507"/>
            <a:ext cx="10080625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2pPr>
      <a:lvl3pPr marL="11430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3pPr>
      <a:lvl4pPr marL="16002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4pPr>
      <a:lvl5pPr marL="20574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5pPr>
      <a:lvl6pPr marL="25146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6pPr>
      <a:lvl7pPr marL="29718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7pPr>
      <a:lvl8pPr marL="34290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8pPr>
      <a:lvl9pPr marL="3886200" indent="-228600" algn="l" defTabSz="449263" rtl="0" eaLnBrk="1" fontAlgn="base" hangingPunct="1">
        <a:lnSpc>
          <a:spcPct val="11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FF"/>
          </a:solidFill>
          <a:latin typeface="Segoe UI" pitchFamily="32" charset="0"/>
          <a:cs typeface="DejaVu Sans" charset="0"/>
        </a:defRPr>
      </a:lvl9pPr>
    </p:titleStyle>
    <p:bodyStyle>
      <a:lvl1pPr marL="342900" indent="-342900" algn="l" defTabSz="449263" rtl="0" eaLnBrk="1" fontAlgn="base" hangingPunct="1">
        <a:lnSpc>
          <a:spcPct val="111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1E86AD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111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lnSpc>
          <a:spcPct val="111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j-lt"/>
          <a:cs typeface="+mn-cs"/>
        </a:defRPr>
      </a:lvl3pPr>
      <a:lvl4pPr marL="1600200" indent="-228600" algn="l" defTabSz="449263" rtl="0" eaLnBrk="1" fontAlgn="base" hangingPunct="1">
        <a:lnSpc>
          <a:spcPct val="11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4pPr>
      <a:lvl5pPr marL="20574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5pPr>
      <a:lvl6pPr marL="25146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6pPr>
      <a:lvl7pPr marL="29718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7pPr>
      <a:lvl8pPr marL="34290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8pPr>
      <a:lvl9pPr marL="3886200" indent="-228600" algn="l" defTabSz="449263" rtl="0" eaLnBrk="1" fontAlgn="base" hangingPunct="1">
        <a:lnSpc>
          <a:spcPct val="111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F76-67EC-43B4-A30C-DF2C2F28CA85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63F8-0A4D-42D6-AF45-EA2B87785A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1907629"/>
            <a:ext cx="8569325" cy="1620837"/>
          </a:xfrm>
        </p:spPr>
        <p:txBody>
          <a:bodyPr/>
          <a:lstStyle/>
          <a:p>
            <a:pPr algn="ctr"/>
            <a:r>
              <a:rPr lang="de-DE" sz="4800" dirty="0" smtClean="0"/>
              <a:t>Real Time Systems – SS2016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Prof. Dr. Karsten Weronek</a:t>
            </a:r>
            <a:br>
              <a:rPr lang="de-DE" dirty="0" smtClean="0"/>
            </a:br>
            <a:r>
              <a:rPr lang="de-DE" dirty="0" err="1" smtClean="0"/>
              <a:t>Faculty</a:t>
            </a:r>
            <a:r>
              <a:rPr lang="de-DE" dirty="0" smtClean="0"/>
              <a:t> 2</a:t>
            </a:r>
            <a:br>
              <a:rPr lang="de-DE" dirty="0" smtClean="0"/>
            </a:br>
            <a:r>
              <a:rPr lang="de-DE" dirty="0" smtClean="0"/>
              <a:t>Computer Science </a:t>
            </a:r>
            <a:r>
              <a:rPr lang="de-DE" dirty="0" err="1" smtClean="0"/>
              <a:t>and</a:t>
            </a:r>
            <a:r>
              <a:rPr lang="de-DE" dirty="0" smtClean="0"/>
              <a:t>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de-DE" dirty="0" smtClean="0"/>
              <a:t>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9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time ?</a:t>
            </a:r>
          </a:p>
          <a:p>
            <a:r>
              <a:rPr lang="en-US" dirty="0"/>
              <a:t>historical: time is based on astronomical phenomena.</a:t>
            </a:r>
          </a:p>
          <a:p>
            <a:r>
              <a:rPr lang="en-US" dirty="0">
                <a:solidFill>
                  <a:srgbClr val="FF0000"/>
                </a:solidFill>
              </a:rPr>
              <a:t>day</a:t>
            </a:r>
            <a:r>
              <a:rPr lang="en-US" dirty="0"/>
              <a:t> Time distance between two maximum altitudes</a:t>
            </a:r>
          </a:p>
          <a:p>
            <a:r>
              <a:rPr lang="en-US" dirty="0"/>
              <a:t>of the sun</a:t>
            </a:r>
          </a:p>
          <a:p>
            <a:r>
              <a:rPr lang="en-US" dirty="0">
                <a:solidFill>
                  <a:srgbClr val="FF0000"/>
                </a:solidFill>
              </a:rPr>
              <a:t>year</a:t>
            </a:r>
            <a:r>
              <a:rPr lang="en-US" dirty="0"/>
              <a:t> Time distance between the recurrence of a</a:t>
            </a:r>
          </a:p>
          <a:p>
            <a:r>
              <a:rPr lang="en-US" dirty="0"/>
              <a:t>distinct position of the sun</a:t>
            </a:r>
          </a:p>
          <a:p>
            <a:r>
              <a:rPr lang="en-US" dirty="0">
                <a:solidFill>
                  <a:srgbClr val="FF0000"/>
                </a:solidFill>
              </a:rPr>
              <a:t>month</a:t>
            </a:r>
            <a:r>
              <a:rPr lang="en-US" dirty="0"/>
              <a:t> Time distance between 2 times new moon</a:t>
            </a:r>
          </a:p>
        </p:txBody>
      </p:sp>
    </p:spTree>
    <p:extLst>
      <p:ext uri="{BB962C8B-B14F-4D97-AF65-F5344CB8AC3E}">
        <p14:creationId xmlns:p14="http://schemas.microsoft.com/office/powerpoint/2010/main" val="13663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Standards </a:t>
            </a:r>
            <a:r>
              <a:rPr lang="de-DE" dirty="0" err="1" smtClean="0"/>
              <a:t>for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Astronomical criterion: Universal </a:t>
            </a:r>
            <a:r>
              <a:rPr lang="en-US" dirty="0" smtClean="0"/>
              <a:t>Time (UT)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UT0: </a:t>
            </a:r>
            <a:r>
              <a:rPr lang="en-US" dirty="0" smtClean="0">
                <a:solidFill>
                  <a:schemeClr val="tx1"/>
                </a:solidFill>
              </a:rPr>
              <a:t>defined </a:t>
            </a:r>
            <a:r>
              <a:rPr lang="en-US" dirty="0">
                <a:solidFill>
                  <a:schemeClr val="tx1"/>
                </a:solidFill>
              </a:rPr>
              <a:t>by earth rotation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accuracy: </a:t>
            </a:r>
            <a:r>
              <a:rPr lang="en-US" dirty="0" smtClean="0">
                <a:solidFill>
                  <a:schemeClr val="tx1"/>
                </a:solidFill>
              </a:rPr>
              <a:t>approx. 0.1 </a:t>
            </a:r>
            <a:r>
              <a:rPr lang="en-US" dirty="0">
                <a:solidFill>
                  <a:schemeClr val="tx1"/>
                </a:solidFill>
              </a:rPr>
              <a:t>s), direct from </a:t>
            </a:r>
            <a:r>
              <a:rPr lang="en-US" dirty="0" smtClean="0">
                <a:solidFill>
                  <a:schemeClr val="tx1"/>
                </a:solidFill>
              </a:rPr>
              <a:t>observation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Axis </a:t>
            </a:r>
            <a:r>
              <a:rPr lang="en-US" dirty="0">
                <a:solidFill>
                  <a:schemeClr val="tx1"/>
                </a:solidFill>
              </a:rPr>
              <a:t>of the earth is swinging periodically (p=435d)</a:t>
            </a:r>
          </a:p>
          <a:p>
            <a:r>
              <a:rPr lang="en-US" dirty="0">
                <a:solidFill>
                  <a:schemeClr val="tx1"/>
                </a:solidFill>
              </a:rPr>
              <a:t>UT1 corrects UT0 by this swinging</a:t>
            </a:r>
          </a:p>
          <a:p>
            <a:r>
              <a:rPr lang="en-US" dirty="0">
                <a:solidFill>
                  <a:schemeClr val="tx1"/>
                </a:solidFill>
              </a:rPr>
              <a:t>UT2 corrects UT1 by the variability of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earth rotation </a:t>
            </a:r>
            <a:r>
              <a:rPr lang="en-US" dirty="0">
                <a:solidFill>
                  <a:schemeClr val="tx1"/>
                </a:solidFill>
              </a:rPr>
              <a:t>(e.g. from tide friction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Earth </a:t>
            </a:r>
            <a:r>
              <a:rPr lang="en-US" dirty="0">
                <a:solidFill>
                  <a:schemeClr val="tx1"/>
                </a:solidFill>
              </a:rPr>
              <a:t>rotation is slowing down by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× </a:t>
            </a:r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en-US" baseline="30000" dirty="0" smtClean="0">
                <a:solidFill>
                  <a:schemeClr val="tx1"/>
                </a:solidFill>
              </a:rPr>
              <a:t>-9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year,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is not linear.</a:t>
            </a:r>
          </a:p>
          <a:p>
            <a:r>
              <a:rPr lang="en-US" dirty="0">
                <a:solidFill>
                  <a:schemeClr val="tx1"/>
                </a:solidFill>
              </a:rPr>
              <a:t>The length of a day </a:t>
            </a:r>
            <a:r>
              <a:rPr lang="en-US" dirty="0" smtClean="0">
                <a:solidFill>
                  <a:schemeClr val="tx1"/>
                </a:solidFill>
              </a:rPr>
              <a:t>differs </a:t>
            </a:r>
            <a:r>
              <a:rPr lang="en-US" dirty="0">
                <a:solidFill>
                  <a:schemeClr val="tx1"/>
                </a:solidFill>
              </a:rPr>
              <a:t>by approx. </a:t>
            </a:r>
            <a:r>
              <a:rPr lang="en-US" dirty="0" smtClean="0">
                <a:solidFill>
                  <a:schemeClr val="tx1"/>
                </a:solidFill>
              </a:rPr>
              <a:t>1,5 × 10</a:t>
            </a:r>
            <a:r>
              <a:rPr lang="en-US" baseline="30000" dirty="0" smtClean="0">
                <a:solidFill>
                  <a:schemeClr val="tx1"/>
                </a:solidFill>
              </a:rPr>
              <a:t>-10 </a:t>
            </a:r>
            <a:r>
              <a:rPr lang="en-US" dirty="0" smtClean="0">
                <a:solidFill>
                  <a:schemeClr val="tx1"/>
                </a:solidFill>
              </a:rPr>
              <a:t>s.	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Standards </a:t>
            </a:r>
            <a:r>
              <a:rPr lang="de-DE" dirty="0" err="1" smtClean="0"/>
              <a:t>for</a:t>
            </a:r>
            <a:r>
              <a:rPr lang="de-DE" dirty="0" smtClean="0"/>
              <a:t> Time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Time Coordinated (UTC)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Basis </a:t>
            </a:r>
            <a:r>
              <a:rPr lang="en-US" dirty="0">
                <a:solidFill>
                  <a:schemeClr val="tx1"/>
                </a:solidFill>
              </a:rPr>
              <a:t>for the legal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Based on atomic timescale that approximates UT1.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Once a year a leap second is inserted </a:t>
            </a:r>
            <a:r>
              <a:rPr lang="en-US" dirty="0" smtClean="0">
                <a:solidFill>
                  <a:schemeClr val="tx1"/>
                </a:solidFill>
              </a:rPr>
              <a:t>by the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International Earth Rotation Service (IERS)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UTC is kept within 0.9 seconds of UT1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modified </a:t>
            </a:r>
            <a:r>
              <a:rPr lang="en-US" dirty="0">
                <a:solidFill>
                  <a:schemeClr val="tx1"/>
                </a:solidFill>
              </a:rPr>
              <a:t>by 24 time zones, Day light saving.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Definition</a:t>
            </a:r>
            <a:r>
              <a:rPr lang="en-US" dirty="0">
                <a:solidFill>
                  <a:schemeClr val="tx1"/>
                </a:solidFill>
              </a:rPr>
              <a:t>: atomic timescale and UTC have the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identical value on </a:t>
            </a:r>
            <a:r>
              <a:rPr lang="en-US" dirty="0" smtClean="0">
                <a:solidFill>
                  <a:schemeClr val="tx1"/>
                </a:solidFill>
              </a:rPr>
              <a:t>January, </a:t>
            </a:r>
            <a:r>
              <a:rPr lang="en-US" dirty="0">
                <a:solidFill>
                  <a:schemeClr val="tx1"/>
                </a:solidFill>
              </a:rPr>
              <a:t>1st 1958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atomic timescale (TAI</a:t>
            </a:r>
            <a:r>
              <a:rPr lang="en-US" dirty="0" smtClean="0">
                <a:solidFill>
                  <a:schemeClr val="tx1"/>
                </a:solidFill>
              </a:rPr>
              <a:t>) - UTC=31 seconds</a:t>
            </a:r>
          </a:p>
          <a:p>
            <a:endParaRPr lang="de-DE" dirty="0"/>
          </a:p>
          <a:p>
            <a:r>
              <a:rPr lang="de-DE" sz="1400" dirty="0" smtClean="0">
                <a:solidFill>
                  <a:schemeClr val="tx1"/>
                </a:solidFill>
              </a:rPr>
              <a:t>(TAI: </a:t>
            </a:r>
            <a:r>
              <a:rPr lang="de-DE" sz="1400" dirty="0" err="1" smtClean="0">
                <a:solidFill>
                  <a:schemeClr val="tx1"/>
                </a:solidFill>
              </a:rPr>
              <a:t>Temps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Atomique</a:t>
            </a:r>
            <a:r>
              <a:rPr lang="de-DE" sz="1400" dirty="0" smtClean="0">
                <a:solidFill>
                  <a:schemeClr val="tx1"/>
                </a:solidFill>
              </a:rPr>
              <a:t> International)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in Operating </a:t>
            </a:r>
            <a:r>
              <a:rPr lang="de-DE" dirty="0"/>
              <a:t>S</a:t>
            </a:r>
            <a:r>
              <a:rPr lang="de-DE" dirty="0" smtClean="0"/>
              <a:t>ystems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/>
            <a:r>
              <a:rPr lang="de-DE" dirty="0" smtClean="0"/>
              <a:t>Operating Systems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world</a:t>
            </a:r>
            <a:r>
              <a:rPr lang="de-DE" dirty="0" smtClean="0"/>
              <a:t> time“:</a:t>
            </a:r>
            <a:br>
              <a:rPr lang="de-DE" dirty="0" smtClean="0"/>
            </a:b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Application </a:t>
            </a:r>
            <a:r>
              <a:rPr lang="en-US" dirty="0"/>
              <a:t>interface depend on operating system.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Typical time based functions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Actual (world)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Adjustment of computer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Time based execution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Delay by a certain time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sleep(), </a:t>
            </a:r>
            <a:r>
              <a:rPr lang="en-US" dirty="0" err="1"/>
              <a:t>usleep</a:t>
            </a:r>
            <a:r>
              <a:rPr lang="en-US" dirty="0" smtClean="0"/>
              <a:t>(), </a:t>
            </a:r>
            <a:r>
              <a:rPr lang="en-US" dirty="0" err="1" smtClean="0"/>
              <a:t>nanosleep</a:t>
            </a:r>
            <a:r>
              <a:rPr lang="en-US" dirty="0"/>
              <a:t>())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periodical activation (</a:t>
            </a:r>
            <a:r>
              <a:rPr lang="en-US" dirty="0" err="1"/>
              <a:t>getitimer</a:t>
            </a:r>
            <a:r>
              <a:rPr lang="en-US" dirty="0"/>
              <a:t>(), </a:t>
            </a:r>
            <a:r>
              <a:rPr lang="en-US" dirty="0" err="1" smtClean="0"/>
              <a:t>settimer</a:t>
            </a:r>
            <a:r>
              <a:rPr lang="en-US" dirty="0"/>
              <a:t>())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time-stamp for persistent objects (e.g. les { last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access, last </a:t>
            </a:r>
            <a:r>
              <a:rPr lang="en-US" dirty="0" smtClean="0"/>
              <a:t>modification </a:t>
            </a:r>
            <a:r>
              <a:rPr lang="en-US" dirty="0"/>
              <a:t>{ information by </a:t>
            </a:r>
            <a:r>
              <a:rPr lang="en-US" dirty="0" smtClean="0"/>
              <a:t>using stat()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Execution</a:t>
            </a:r>
            <a:r>
              <a:rPr lang="de-DE" dirty="0" smtClean="0"/>
              <a:t> Times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important execution times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Minimal execution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Maximum execution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 execution time</a:t>
            </a:r>
          </a:p>
          <a:p>
            <a:pPr marL="57150" indent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Soft </a:t>
            </a:r>
            <a:r>
              <a:rPr lang="en-US" dirty="0">
                <a:solidFill>
                  <a:schemeClr val="tx1"/>
                </a:solidFill>
              </a:rPr>
              <a:t>Real Time Systems could </a:t>
            </a:r>
            <a:r>
              <a:rPr lang="en-US" dirty="0" smtClean="0">
                <a:solidFill>
                  <a:schemeClr val="tx1"/>
                </a:solidFill>
              </a:rPr>
              <a:t>be </a:t>
            </a:r>
            <a:r>
              <a:rPr lang="en-US" dirty="0">
                <a:solidFill>
                  <a:schemeClr val="tx1"/>
                </a:solidFill>
              </a:rPr>
              <a:t>developed to meet</a:t>
            </a:r>
          </a:p>
          <a:p>
            <a:pPr marL="57150" indent="0"/>
            <a:r>
              <a:rPr lang="en-US" dirty="0">
                <a:solidFill>
                  <a:schemeClr val="tx1"/>
                </a:solidFill>
              </a:rPr>
              <a:t>the average execution time.</a:t>
            </a:r>
          </a:p>
          <a:p>
            <a:pPr marL="57150" indent="0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Hard </a:t>
            </a:r>
            <a:r>
              <a:rPr lang="en-US" dirty="0">
                <a:solidFill>
                  <a:schemeClr val="tx1"/>
                </a:solidFill>
              </a:rPr>
              <a:t>Real Time Systems have to meet the maximum</a:t>
            </a:r>
          </a:p>
          <a:p>
            <a:pPr marL="57150" indent="0"/>
            <a:r>
              <a:rPr lang="en-US" dirty="0">
                <a:solidFill>
                  <a:schemeClr val="tx1"/>
                </a:solidFill>
              </a:rPr>
              <a:t>execution time in any case.</a:t>
            </a:r>
          </a:p>
        </p:txBody>
      </p:sp>
    </p:spTree>
    <p:extLst>
      <p:ext uri="{BB962C8B-B14F-4D97-AF65-F5344CB8AC3E}">
        <p14:creationId xmlns:p14="http://schemas.microsoft.com/office/powerpoint/2010/main" val="222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WCET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Case Execution Time 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–</a:t>
            </a:r>
            <a:r>
              <a:rPr lang="en-US" dirty="0" smtClean="0"/>
              <a:t> WCET</a:t>
            </a:r>
            <a:br>
              <a:rPr lang="en-US" dirty="0" smtClean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Relevant for deadlines is the maximum execution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program on a certain hardware.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WCET is </a:t>
            </a:r>
            <a:r>
              <a:rPr lang="en-US" dirty="0" smtClean="0"/>
              <a:t>variable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limit</a:t>
            </a:r>
            <a:r>
              <a:rPr lang="en-US" dirty="0"/>
              <a:t>, estimated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estimated value of WCET has to observe </a:t>
            </a:r>
            <a:r>
              <a:rPr lang="en-US" dirty="0" smtClean="0"/>
              <a:t>two</a:t>
            </a:r>
            <a:br>
              <a:rPr lang="en-US" dirty="0" smtClean="0"/>
            </a:br>
            <a:r>
              <a:rPr lang="en-US" dirty="0" smtClean="0"/>
              <a:t>constraints</a:t>
            </a:r>
            <a:r>
              <a:rPr lang="en-US" dirty="0"/>
              <a:t>: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must not be less than the real WCET (otherwise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deadline </a:t>
            </a:r>
            <a:r>
              <a:rPr lang="en-US" dirty="0"/>
              <a:t>will be </a:t>
            </a:r>
            <a:r>
              <a:rPr lang="en-US" dirty="0" smtClean="0"/>
              <a:t>exceed </a:t>
            </a:r>
            <a:r>
              <a:rPr lang="en-US" dirty="0"/>
              <a:t>sometime</a:t>
            </a:r>
            <a:r>
              <a:rPr lang="en-US" dirty="0" smtClean="0"/>
              <a:t>).	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should be </a:t>
            </a:r>
            <a:r>
              <a:rPr lang="en-US" dirty="0" smtClean="0"/>
              <a:t>as </a:t>
            </a:r>
            <a:r>
              <a:rPr lang="en-US" dirty="0"/>
              <a:t>near as possible to the real WCET (</a:t>
            </a:r>
            <a:r>
              <a:rPr lang="en-US" dirty="0" smtClean="0"/>
              <a:t>otherwise computing </a:t>
            </a:r>
            <a:r>
              <a:rPr lang="en-US" dirty="0"/>
              <a:t>power will be </a:t>
            </a:r>
            <a:r>
              <a:rPr lang="en-US" dirty="0" smtClean="0"/>
              <a:t>wasted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⇒</a:t>
            </a:r>
            <a:r>
              <a:rPr lang="en-US" dirty="0" smtClean="0"/>
              <a:t> the </a:t>
            </a:r>
            <a:r>
              <a:rPr lang="en-US" dirty="0"/>
              <a:t>system gets </a:t>
            </a:r>
            <a:r>
              <a:rPr lang="en-US" dirty="0" smtClean="0"/>
              <a:t>more expansive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185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WCET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88" y="944099"/>
            <a:ext cx="9685337" cy="22596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6" y="3203773"/>
            <a:ext cx="6845969" cy="39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Calculating</a:t>
            </a:r>
            <a:r>
              <a:rPr lang="de-DE" dirty="0" smtClean="0"/>
              <a:t> WCET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Two different </a:t>
            </a:r>
            <a:r>
              <a:rPr lang="en-US" dirty="0">
                <a:solidFill>
                  <a:schemeClr val="tx1"/>
                </a:solidFill>
              </a:rPr>
              <a:t>levels: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macroscopic examination: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does a computer program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microscopic examination: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happens inside the microprocessor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Two </a:t>
            </a:r>
            <a:r>
              <a:rPr lang="en-US" dirty="0">
                <a:solidFill>
                  <a:schemeClr val="tx1"/>
                </a:solidFill>
              </a:rPr>
              <a:t>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Statical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WCET Analysis: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Calculating </a:t>
            </a:r>
            <a:r>
              <a:rPr lang="en-US" dirty="0">
                <a:solidFill>
                  <a:schemeClr val="tx1"/>
                </a:solidFill>
              </a:rPr>
              <a:t>execution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based </a:t>
            </a:r>
            <a:r>
              <a:rPr lang="en-US" dirty="0">
                <a:solidFill>
                  <a:schemeClr val="tx1"/>
                </a:solidFill>
              </a:rPr>
              <a:t>on the computer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Dynamical </a:t>
            </a:r>
            <a:r>
              <a:rPr lang="en-US" dirty="0">
                <a:solidFill>
                  <a:schemeClr val="tx1"/>
                </a:solidFill>
              </a:rPr>
              <a:t>WCET Analysis: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Measurement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an adequate </a:t>
            </a:r>
            <a:r>
              <a:rPr lang="en-US" dirty="0">
                <a:solidFill>
                  <a:schemeClr val="tx1"/>
                </a:solidFill>
              </a:rPr>
              <a:t>number of execution runs on </a:t>
            </a:r>
            <a:r>
              <a:rPr lang="en-US" dirty="0" smtClean="0">
                <a:solidFill>
                  <a:schemeClr val="tx1"/>
                </a:solidFill>
              </a:rPr>
              <a:t>		a certain hardware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P-Template-KWer-20120913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Segoe UI"/>
        <a:ea typeface=""/>
        <a:cs typeface="DejaVu Sans"/>
      </a:majorFont>
      <a:minorFont>
        <a:latin typeface="Segoe UI Semibold"/>
        <a:ea typeface="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DejaVu San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MnP-Template-KWer-20120913</Template>
  <TotalTime>0</TotalTime>
  <Words>204</Words>
  <Application>Microsoft Office PowerPoint</Application>
  <PresentationFormat>Benutzerdefiniert</PresentationFormat>
  <Paragraphs>67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Futura Bold</vt:lpstr>
      <vt:lpstr>Segoe UI</vt:lpstr>
      <vt:lpstr>Segoe UI Semibold</vt:lpstr>
      <vt:lpstr>Segoe UI Symbol</vt:lpstr>
      <vt:lpstr>Times New Roman</vt:lpstr>
      <vt:lpstr>Wingdings</vt:lpstr>
      <vt:lpstr>MnP-Template-KWer-20120913</vt:lpstr>
      <vt:lpstr>Benutzerdefiniertes Design</vt:lpstr>
      <vt:lpstr>Real Time Systems – SS2016 Prof. Dr. Karsten Weronek Faculty 2 Computer Science and Engineering</vt:lpstr>
      <vt:lpstr>Time</vt:lpstr>
      <vt:lpstr>Standards for time</vt:lpstr>
      <vt:lpstr>Standards for Time</vt:lpstr>
      <vt:lpstr>Time in Operating Systems</vt:lpstr>
      <vt:lpstr>Execution Times</vt:lpstr>
      <vt:lpstr>WCET</vt:lpstr>
      <vt:lpstr>WCET</vt:lpstr>
      <vt:lpstr>Calculating WCET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Informatik und  maschinennahe Programmierung  WS 12/13</dc:title>
  <dc:creator>2575</dc:creator>
  <cp:lastModifiedBy>Weronek, Karsten</cp:lastModifiedBy>
  <cp:revision>523</cp:revision>
  <cp:lastPrinted>1601-01-01T00:00:00Z</cp:lastPrinted>
  <dcterms:created xsi:type="dcterms:W3CDTF">2012-12-09T19:57:59Z</dcterms:created>
  <dcterms:modified xsi:type="dcterms:W3CDTF">2016-04-29T13:22:39Z</dcterms:modified>
</cp:coreProperties>
</file>